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6" r:id="rId2"/>
    <p:sldId id="257" r:id="rId3"/>
    <p:sldId id="258" r:id="rId4"/>
    <p:sldId id="270" r:id="rId5"/>
    <p:sldId id="271" r:id="rId6"/>
    <p:sldId id="259" r:id="rId7"/>
    <p:sldId id="279" r:id="rId8"/>
    <p:sldId id="312" r:id="rId9"/>
    <p:sldId id="339" r:id="rId10"/>
    <p:sldId id="314" r:id="rId11"/>
    <p:sldId id="315" r:id="rId12"/>
    <p:sldId id="331" r:id="rId13"/>
    <p:sldId id="332" r:id="rId14"/>
    <p:sldId id="335" r:id="rId15"/>
    <p:sldId id="432" r:id="rId16"/>
    <p:sldId id="323" r:id="rId17"/>
    <p:sldId id="325" r:id="rId18"/>
    <p:sldId id="327" r:id="rId19"/>
    <p:sldId id="319" r:id="rId20"/>
    <p:sldId id="346" r:id="rId21"/>
    <p:sldId id="342" r:id="rId22"/>
    <p:sldId id="345" r:id="rId23"/>
    <p:sldId id="322" r:id="rId24"/>
    <p:sldId id="260" r:id="rId25"/>
    <p:sldId id="350"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261" r:id="rId44"/>
    <p:sldId id="434" r:id="rId45"/>
    <p:sldId id="435"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29" r:id="rId77"/>
    <p:sldId id="433" r:id="rId78"/>
    <p:sldId id="414" r:id="rId79"/>
    <p:sldId id="415" r:id="rId80"/>
    <p:sldId id="416" r:id="rId81"/>
    <p:sldId id="417" r:id="rId82"/>
    <p:sldId id="418" r:id="rId83"/>
    <p:sldId id="419" r:id="rId84"/>
    <p:sldId id="421" r:id="rId85"/>
    <p:sldId id="422" r:id="rId86"/>
    <p:sldId id="423" r:id="rId87"/>
    <p:sldId id="424" r:id="rId88"/>
    <p:sldId id="425" r:id="rId89"/>
    <p:sldId id="426" r:id="rId90"/>
    <p:sldId id="427" r:id="rId91"/>
    <p:sldId id="262" r:id="rId92"/>
    <p:sldId id="347" r:id="rId93"/>
    <p:sldId id="311" r:id="rId94"/>
    <p:sldId id="431" r:id="rId9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0" autoAdjust="0"/>
    <p:restoredTop sz="94674" autoAdjust="0"/>
  </p:normalViewPr>
  <p:slideViewPr>
    <p:cSldViewPr snapToGrid="0" snapToObjects="1">
      <p:cViewPr varScale="1">
        <p:scale>
          <a:sx n="124" d="100"/>
          <a:sy n="124" d="100"/>
        </p:scale>
        <p:origin x="2000" y="168"/>
      </p:cViewPr>
      <p:guideLst>
        <p:guide orient="horz" pos="2160"/>
        <p:guide pos="2880"/>
      </p:guideLst>
    </p:cSldViewPr>
  </p:slideViewPr>
  <p:outlineViewPr>
    <p:cViewPr>
      <p:scale>
        <a:sx n="33" d="100"/>
        <a:sy n="33" d="100"/>
      </p:scale>
      <p:origin x="0" y="15273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FF6B2-09DF-F74E-8410-B9EBB204B4E1}" type="doc">
      <dgm:prSet loTypeId="urn:microsoft.com/office/officeart/2005/8/layout/cycle2" loCatId="" qsTypeId="urn:microsoft.com/office/officeart/2005/8/quickstyle/simple1" qsCatId="simple" csTypeId="urn:microsoft.com/office/officeart/2005/8/colors/colorful5" csCatId="colorful" phldr="1"/>
      <dgm:spPr/>
      <dgm:t>
        <a:bodyPr/>
        <a:lstStyle/>
        <a:p>
          <a:endParaRPr lang="fr-FR"/>
        </a:p>
      </dgm:t>
    </dgm:pt>
    <dgm:pt modelId="{D2301693-9FE7-5748-B013-77CD0F6AAF54}">
      <dgm:prSet phldrT="[Texte]" custT="1"/>
      <dgm:spPr>
        <a:solidFill>
          <a:srgbClr val="638EBF">
            <a:alpha val="34000"/>
          </a:srgbClr>
        </a:solidFill>
      </dgm:spPr>
      <dgm:t>
        <a:bodyPr/>
        <a:lstStyle/>
        <a:p>
          <a:r>
            <a:rPr lang="fr-FR" sz="2000" dirty="0">
              <a:solidFill>
                <a:schemeClr val="tx1"/>
              </a:solidFill>
            </a:rPr>
            <a:t>Autorité</a:t>
          </a:r>
          <a:endParaRPr lang="fr-FR" sz="2400" dirty="0">
            <a:solidFill>
              <a:schemeClr val="tx1"/>
            </a:solidFill>
          </a:endParaRPr>
        </a:p>
      </dgm:t>
    </dgm:pt>
    <dgm:pt modelId="{BA0DCCC4-EFE7-E643-B621-2AF9801346F6}" type="parTrans" cxnId="{2148AF44-D854-9041-AEF6-65A3DB208C97}">
      <dgm:prSet/>
      <dgm:spPr/>
      <dgm:t>
        <a:bodyPr/>
        <a:lstStyle/>
        <a:p>
          <a:endParaRPr lang="fr-FR" sz="2000">
            <a:solidFill>
              <a:schemeClr val="tx1"/>
            </a:solidFill>
          </a:endParaRPr>
        </a:p>
      </dgm:t>
    </dgm:pt>
    <dgm:pt modelId="{465CF80C-FA39-8C4B-9550-5D9D26381473}" type="sibTrans" cxnId="{2148AF44-D854-9041-AEF6-65A3DB208C97}">
      <dgm:prSet custT="1"/>
      <dgm:spPr>
        <a:solidFill>
          <a:srgbClr val="638EBF">
            <a:alpha val="34000"/>
          </a:srgbClr>
        </a:solidFill>
      </dgm:spPr>
      <dgm:t>
        <a:bodyPr/>
        <a:lstStyle/>
        <a:p>
          <a:endParaRPr lang="fr-FR" sz="1400">
            <a:solidFill>
              <a:schemeClr val="tx1"/>
            </a:solidFill>
          </a:endParaRPr>
        </a:p>
      </dgm:t>
    </dgm:pt>
    <dgm:pt modelId="{62BAE91F-E4CE-F148-9888-9B18689BAD5A}">
      <dgm:prSet phldrT="[Texte]" custT="1"/>
      <dgm:spPr>
        <a:solidFill>
          <a:schemeClr val="accent6">
            <a:lumMod val="40000"/>
            <a:lumOff val="60000"/>
          </a:schemeClr>
        </a:solidFill>
      </dgm:spPr>
      <dgm:t>
        <a:bodyPr/>
        <a:lstStyle/>
        <a:p>
          <a:r>
            <a:rPr lang="fr-FR" sz="2000" dirty="0" err="1">
              <a:solidFill>
                <a:schemeClr val="tx1"/>
              </a:solidFill>
            </a:rPr>
            <a:t>Respon-sabilité</a:t>
          </a:r>
          <a:endParaRPr lang="fr-FR" sz="2800" dirty="0">
            <a:solidFill>
              <a:schemeClr val="tx1"/>
            </a:solidFill>
          </a:endParaRPr>
        </a:p>
      </dgm:t>
    </dgm:pt>
    <dgm:pt modelId="{B47880D4-838B-5D4B-B2B3-A07ED3639A35}" type="parTrans" cxnId="{2511449A-95B7-634C-9010-4D922B41684F}">
      <dgm:prSet/>
      <dgm:spPr/>
      <dgm:t>
        <a:bodyPr/>
        <a:lstStyle/>
        <a:p>
          <a:endParaRPr lang="fr-FR" sz="2000">
            <a:solidFill>
              <a:schemeClr val="tx1"/>
            </a:solidFill>
          </a:endParaRPr>
        </a:p>
      </dgm:t>
    </dgm:pt>
    <dgm:pt modelId="{36B69B3A-2B8E-6042-AD82-37A12448DFCB}" type="sibTrans" cxnId="{2511449A-95B7-634C-9010-4D922B41684F}">
      <dgm:prSet custT="1"/>
      <dgm:spPr>
        <a:solidFill>
          <a:schemeClr val="accent6">
            <a:lumMod val="40000"/>
            <a:lumOff val="60000"/>
          </a:schemeClr>
        </a:solidFill>
      </dgm:spPr>
      <dgm:t>
        <a:bodyPr/>
        <a:lstStyle/>
        <a:p>
          <a:endParaRPr lang="fr-FR" sz="1400">
            <a:solidFill>
              <a:schemeClr val="tx1"/>
            </a:solidFill>
          </a:endParaRPr>
        </a:p>
      </dgm:t>
    </dgm:pt>
    <dgm:pt modelId="{A0033C06-17B1-294C-A286-8363C3119F5E}">
      <dgm:prSet phldrT="[Texte]" custT="1"/>
      <dgm:spPr>
        <a:solidFill>
          <a:srgbClr val="00D466">
            <a:alpha val="35000"/>
          </a:srgbClr>
        </a:solidFill>
      </dgm:spPr>
      <dgm:t>
        <a:bodyPr/>
        <a:lstStyle/>
        <a:p>
          <a:r>
            <a:rPr lang="fr-FR" sz="2000" dirty="0">
              <a:solidFill>
                <a:schemeClr val="tx1"/>
              </a:solidFill>
            </a:rPr>
            <a:t>Confiance</a:t>
          </a:r>
        </a:p>
      </dgm:t>
    </dgm:pt>
    <dgm:pt modelId="{066E8BDF-2C47-F94E-9E1E-F4F5ED3EC39A}" type="parTrans" cxnId="{DF5F3342-FFFD-8841-B74A-2186648CBAA3}">
      <dgm:prSet/>
      <dgm:spPr/>
      <dgm:t>
        <a:bodyPr/>
        <a:lstStyle/>
        <a:p>
          <a:endParaRPr lang="fr-FR" sz="2000">
            <a:solidFill>
              <a:schemeClr val="tx1"/>
            </a:solidFill>
          </a:endParaRPr>
        </a:p>
      </dgm:t>
    </dgm:pt>
    <dgm:pt modelId="{3C349294-6100-084E-8D18-4BC1F3734DA3}" type="sibTrans" cxnId="{DF5F3342-FFFD-8841-B74A-2186648CBAA3}">
      <dgm:prSet custT="1"/>
      <dgm:spPr>
        <a:solidFill>
          <a:srgbClr val="00D466">
            <a:alpha val="35000"/>
          </a:srgbClr>
        </a:solidFill>
      </dgm:spPr>
      <dgm:t>
        <a:bodyPr/>
        <a:lstStyle/>
        <a:p>
          <a:endParaRPr lang="fr-FR" sz="1400">
            <a:solidFill>
              <a:schemeClr val="tx1"/>
            </a:solidFill>
          </a:endParaRPr>
        </a:p>
      </dgm:t>
    </dgm:pt>
    <dgm:pt modelId="{4834FC4B-18EA-0F4C-885E-D9999674242C}" type="pres">
      <dgm:prSet presAssocID="{727FF6B2-09DF-F74E-8410-B9EBB204B4E1}" presName="cycle" presStyleCnt="0">
        <dgm:presLayoutVars>
          <dgm:dir/>
          <dgm:resizeHandles val="exact"/>
        </dgm:presLayoutVars>
      </dgm:prSet>
      <dgm:spPr/>
    </dgm:pt>
    <dgm:pt modelId="{F2DFCDB6-0E23-7D42-A585-9349CC7BDB4C}" type="pres">
      <dgm:prSet presAssocID="{D2301693-9FE7-5748-B013-77CD0F6AAF54}" presName="node" presStyleLbl="node1" presStyleIdx="0" presStyleCnt="3">
        <dgm:presLayoutVars>
          <dgm:bulletEnabled val="1"/>
        </dgm:presLayoutVars>
      </dgm:prSet>
      <dgm:spPr/>
    </dgm:pt>
    <dgm:pt modelId="{0D36F6D1-D06F-A047-AE55-8FE974F0AF07}" type="pres">
      <dgm:prSet presAssocID="{465CF80C-FA39-8C4B-9550-5D9D26381473}" presName="sibTrans" presStyleLbl="sibTrans2D1" presStyleIdx="0" presStyleCnt="3"/>
      <dgm:spPr/>
    </dgm:pt>
    <dgm:pt modelId="{69ED99AB-4B85-D54C-BA3E-7BD73650117E}" type="pres">
      <dgm:prSet presAssocID="{465CF80C-FA39-8C4B-9550-5D9D26381473}" presName="connectorText" presStyleLbl="sibTrans2D1" presStyleIdx="0" presStyleCnt="3"/>
      <dgm:spPr/>
    </dgm:pt>
    <dgm:pt modelId="{8B65BA3F-A707-4A48-9729-4825357EA742}" type="pres">
      <dgm:prSet presAssocID="{62BAE91F-E4CE-F148-9888-9B18689BAD5A}" presName="node" presStyleLbl="node1" presStyleIdx="1" presStyleCnt="3">
        <dgm:presLayoutVars>
          <dgm:bulletEnabled val="1"/>
        </dgm:presLayoutVars>
      </dgm:prSet>
      <dgm:spPr/>
    </dgm:pt>
    <dgm:pt modelId="{B03EAD0F-9986-3F4C-BB0B-7A494A88EA46}" type="pres">
      <dgm:prSet presAssocID="{36B69B3A-2B8E-6042-AD82-37A12448DFCB}" presName="sibTrans" presStyleLbl="sibTrans2D1" presStyleIdx="1" presStyleCnt="3"/>
      <dgm:spPr/>
    </dgm:pt>
    <dgm:pt modelId="{88D6DC35-4CB8-CF4D-A4D8-03F8992F1402}" type="pres">
      <dgm:prSet presAssocID="{36B69B3A-2B8E-6042-AD82-37A12448DFCB}" presName="connectorText" presStyleLbl="sibTrans2D1" presStyleIdx="1" presStyleCnt="3"/>
      <dgm:spPr/>
    </dgm:pt>
    <dgm:pt modelId="{1D971B71-46DE-8C41-933C-16745EE8A62E}" type="pres">
      <dgm:prSet presAssocID="{A0033C06-17B1-294C-A286-8363C3119F5E}" presName="node" presStyleLbl="node1" presStyleIdx="2" presStyleCnt="3">
        <dgm:presLayoutVars>
          <dgm:bulletEnabled val="1"/>
        </dgm:presLayoutVars>
      </dgm:prSet>
      <dgm:spPr/>
    </dgm:pt>
    <dgm:pt modelId="{5358A8A9-B051-EF46-92FF-17BC08CBDDB1}" type="pres">
      <dgm:prSet presAssocID="{3C349294-6100-084E-8D18-4BC1F3734DA3}" presName="sibTrans" presStyleLbl="sibTrans2D1" presStyleIdx="2" presStyleCnt="3"/>
      <dgm:spPr/>
    </dgm:pt>
    <dgm:pt modelId="{2AB8FCAC-8351-054F-8FCF-87EB92438747}" type="pres">
      <dgm:prSet presAssocID="{3C349294-6100-084E-8D18-4BC1F3734DA3}" presName="connectorText" presStyleLbl="sibTrans2D1" presStyleIdx="2" presStyleCnt="3"/>
      <dgm:spPr/>
    </dgm:pt>
  </dgm:ptLst>
  <dgm:cxnLst>
    <dgm:cxn modelId="{6E728F25-354E-1049-9547-C2E4290EFD33}" type="presOf" srcId="{A0033C06-17B1-294C-A286-8363C3119F5E}" destId="{1D971B71-46DE-8C41-933C-16745EE8A62E}" srcOrd="0" destOrd="0" presId="urn:microsoft.com/office/officeart/2005/8/layout/cycle2"/>
    <dgm:cxn modelId="{B04A6328-5A00-5C48-8D80-B53BB13ED492}" type="presOf" srcId="{3C349294-6100-084E-8D18-4BC1F3734DA3}" destId="{5358A8A9-B051-EF46-92FF-17BC08CBDDB1}" srcOrd="0" destOrd="0" presId="urn:microsoft.com/office/officeart/2005/8/layout/cycle2"/>
    <dgm:cxn modelId="{DF5F3342-FFFD-8841-B74A-2186648CBAA3}" srcId="{727FF6B2-09DF-F74E-8410-B9EBB204B4E1}" destId="{A0033C06-17B1-294C-A286-8363C3119F5E}" srcOrd="2" destOrd="0" parTransId="{066E8BDF-2C47-F94E-9E1E-F4F5ED3EC39A}" sibTransId="{3C349294-6100-084E-8D18-4BC1F3734DA3}"/>
    <dgm:cxn modelId="{2148AF44-D854-9041-AEF6-65A3DB208C97}" srcId="{727FF6B2-09DF-F74E-8410-B9EBB204B4E1}" destId="{D2301693-9FE7-5748-B013-77CD0F6AAF54}" srcOrd="0" destOrd="0" parTransId="{BA0DCCC4-EFE7-E643-B621-2AF9801346F6}" sibTransId="{465CF80C-FA39-8C4B-9550-5D9D26381473}"/>
    <dgm:cxn modelId="{2CC2D35D-B3ED-9241-8E0C-BF90D01CBF47}" type="presOf" srcId="{36B69B3A-2B8E-6042-AD82-37A12448DFCB}" destId="{B03EAD0F-9986-3F4C-BB0B-7A494A88EA46}" srcOrd="0" destOrd="0" presId="urn:microsoft.com/office/officeart/2005/8/layout/cycle2"/>
    <dgm:cxn modelId="{EB676B63-5580-284B-BAB7-A2F629F975C9}" type="presOf" srcId="{465CF80C-FA39-8C4B-9550-5D9D26381473}" destId="{0D36F6D1-D06F-A047-AE55-8FE974F0AF07}" srcOrd="0" destOrd="0" presId="urn:microsoft.com/office/officeart/2005/8/layout/cycle2"/>
    <dgm:cxn modelId="{B4B8EC7D-5F7F-954A-ACA7-A3A094BA4D18}" type="presOf" srcId="{36B69B3A-2B8E-6042-AD82-37A12448DFCB}" destId="{88D6DC35-4CB8-CF4D-A4D8-03F8992F1402}" srcOrd="1" destOrd="0" presId="urn:microsoft.com/office/officeart/2005/8/layout/cycle2"/>
    <dgm:cxn modelId="{578E7E8E-5411-964B-86EE-1D80CF178C7E}" type="presOf" srcId="{D2301693-9FE7-5748-B013-77CD0F6AAF54}" destId="{F2DFCDB6-0E23-7D42-A585-9349CC7BDB4C}" srcOrd="0" destOrd="0" presId="urn:microsoft.com/office/officeart/2005/8/layout/cycle2"/>
    <dgm:cxn modelId="{A2566597-DD94-C94C-81A0-DFA5EC27CAAD}" type="presOf" srcId="{465CF80C-FA39-8C4B-9550-5D9D26381473}" destId="{69ED99AB-4B85-D54C-BA3E-7BD73650117E}" srcOrd="1" destOrd="0" presId="urn:microsoft.com/office/officeart/2005/8/layout/cycle2"/>
    <dgm:cxn modelId="{98D60A99-91BD-0343-A9C2-734CF7363696}" type="presOf" srcId="{62BAE91F-E4CE-F148-9888-9B18689BAD5A}" destId="{8B65BA3F-A707-4A48-9729-4825357EA742}" srcOrd="0" destOrd="0" presId="urn:microsoft.com/office/officeart/2005/8/layout/cycle2"/>
    <dgm:cxn modelId="{2511449A-95B7-634C-9010-4D922B41684F}" srcId="{727FF6B2-09DF-F74E-8410-B9EBB204B4E1}" destId="{62BAE91F-E4CE-F148-9888-9B18689BAD5A}" srcOrd="1" destOrd="0" parTransId="{B47880D4-838B-5D4B-B2B3-A07ED3639A35}" sibTransId="{36B69B3A-2B8E-6042-AD82-37A12448DFCB}"/>
    <dgm:cxn modelId="{A4E6DC9D-E0A4-5A40-89F5-B78E65918360}" type="presOf" srcId="{3C349294-6100-084E-8D18-4BC1F3734DA3}" destId="{2AB8FCAC-8351-054F-8FCF-87EB92438747}" srcOrd="1" destOrd="0" presId="urn:microsoft.com/office/officeart/2005/8/layout/cycle2"/>
    <dgm:cxn modelId="{166EB1D7-5271-F449-80EC-9871246050CB}" type="presOf" srcId="{727FF6B2-09DF-F74E-8410-B9EBB204B4E1}" destId="{4834FC4B-18EA-0F4C-885E-D9999674242C}" srcOrd="0" destOrd="0" presId="urn:microsoft.com/office/officeart/2005/8/layout/cycle2"/>
    <dgm:cxn modelId="{DD6C81FF-D080-8949-B23D-81D803F635F8}" type="presParOf" srcId="{4834FC4B-18EA-0F4C-885E-D9999674242C}" destId="{F2DFCDB6-0E23-7D42-A585-9349CC7BDB4C}" srcOrd="0" destOrd="0" presId="urn:microsoft.com/office/officeart/2005/8/layout/cycle2"/>
    <dgm:cxn modelId="{84858132-168A-3941-A7F8-3460D1DCBAD4}" type="presParOf" srcId="{4834FC4B-18EA-0F4C-885E-D9999674242C}" destId="{0D36F6D1-D06F-A047-AE55-8FE974F0AF07}" srcOrd="1" destOrd="0" presId="urn:microsoft.com/office/officeart/2005/8/layout/cycle2"/>
    <dgm:cxn modelId="{5C81D20F-3280-0341-ADC6-35ACFEF02081}" type="presParOf" srcId="{0D36F6D1-D06F-A047-AE55-8FE974F0AF07}" destId="{69ED99AB-4B85-D54C-BA3E-7BD73650117E}" srcOrd="0" destOrd="0" presId="urn:microsoft.com/office/officeart/2005/8/layout/cycle2"/>
    <dgm:cxn modelId="{6A58B3FA-5CBF-6B46-A44C-D2D50982D479}" type="presParOf" srcId="{4834FC4B-18EA-0F4C-885E-D9999674242C}" destId="{8B65BA3F-A707-4A48-9729-4825357EA742}" srcOrd="2" destOrd="0" presId="urn:microsoft.com/office/officeart/2005/8/layout/cycle2"/>
    <dgm:cxn modelId="{57E26342-F211-7D45-A5F9-A98380B3A2FA}" type="presParOf" srcId="{4834FC4B-18EA-0F4C-885E-D9999674242C}" destId="{B03EAD0F-9986-3F4C-BB0B-7A494A88EA46}" srcOrd="3" destOrd="0" presId="urn:microsoft.com/office/officeart/2005/8/layout/cycle2"/>
    <dgm:cxn modelId="{345631DF-FC99-414D-9625-9A7105596F25}" type="presParOf" srcId="{B03EAD0F-9986-3F4C-BB0B-7A494A88EA46}" destId="{88D6DC35-4CB8-CF4D-A4D8-03F8992F1402}" srcOrd="0" destOrd="0" presId="urn:microsoft.com/office/officeart/2005/8/layout/cycle2"/>
    <dgm:cxn modelId="{0F169376-432C-0246-8F28-D90EB4B20E2C}" type="presParOf" srcId="{4834FC4B-18EA-0F4C-885E-D9999674242C}" destId="{1D971B71-46DE-8C41-933C-16745EE8A62E}" srcOrd="4" destOrd="0" presId="urn:microsoft.com/office/officeart/2005/8/layout/cycle2"/>
    <dgm:cxn modelId="{BA33DEDE-A71F-C24C-A621-9A0D5E987646}" type="presParOf" srcId="{4834FC4B-18EA-0F4C-885E-D9999674242C}" destId="{5358A8A9-B051-EF46-92FF-17BC08CBDDB1}" srcOrd="5" destOrd="0" presId="urn:microsoft.com/office/officeart/2005/8/layout/cycle2"/>
    <dgm:cxn modelId="{F575B998-80D3-514F-B306-C6B60CDFEF6C}" type="presParOf" srcId="{5358A8A9-B051-EF46-92FF-17BC08CBDDB1}" destId="{2AB8FCAC-8351-054F-8FCF-87EB9243874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7FF6B2-09DF-F74E-8410-B9EBB204B4E1}" type="doc">
      <dgm:prSet loTypeId="urn:microsoft.com/office/officeart/2005/8/layout/cycle2" loCatId="" qsTypeId="urn:microsoft.com/office/officeart/2005/8/quickstyle/simple1" qsCatId="simple" csTypeId="urn:microsoft.com/office/officeart/2005/8/colors/colorful5" csCatId="colorful" phldr="1"/>
      <dgm:spPr/>
      <dgm:t>
        <a:bodyPr/>
        <a:lstStyle/>
        <a:p>
          <a:endParaRPr lang="fr-FR"/>
        </a:p>
      </dgm:t>
    </dgm:pt>
    <dgm:pt modelId="{D2301693-9FE7-5748-B013-77CD0F6AAF54}">
      <dgm:prSet phldrT="[Texte]" custT="1"/>
      <dgm:spPr>
        <a:solidFill>
          <a:srgbClr val="638EBF">
            <a:alpha val="35000"/>
          </a:srgbClr>
        </a:solidFill>
      </dgm:spPr>
      <dgm:t>
        <a:bodyPr/>
        <a:lstStyle/>
        <a:p>
          <a:r>
            <a:rPr lang="fr-FR" sz="2000" dirty="0">
              <a:solidFill>
                <a:schemeClr val="tx1"/>
              </a:solidFill>
            </a:rPr>
            <a:t>Autorité</a:t>
          </a:r>
          <a:endParaRPr lang="fr-FR" sz="2400" dirty="0">
            <a:solidFill>
              <a:schemeClr val="tx1"/>
            </a:solidFill>
          </a:endParaRPr>
        </a:p>
      </dgm:t>
    </dgm:pt>
    <dgm:pt modelId="{BA0DCCC4-EFE7-E643-B621-2AF9801346F6}" type="parTrans" cxnId="{2148AF44-D854-9041-AEF6-65A3DB208C97}">
      <dgm:prSet/>
      <dgm:spPr/>
      <dgm:t>
        <a:bodyPr/>
        <a:lstStyle/>
        <a:p>
          <a:endParaRPr lang="fr-FR" sz="2000">
            <a:solidFill>
              <a:schemeClr val="tx1"/>
            </a:solidFill>
          </a:endParaRPr>
        </a:p>
      </dgm:t>
    </dgm:pt>
    <dgm:pt modelId="{465CF80C-FA39-8C4B-9550-5D9D26381473}" type="sibTrans" cxnId="{2148AF44-D854-9041-AEF6-65A3DB208C97}">
      <dgm:prSet custT="1"/>
      <dgm:spPr>
        <a:solidFill>
          <a:srgbClr val="638EBF">
            <a:alpha val="35000"/>
          </a:srgbClr>
        </a:solidFill>
      </dgm:spPr>
      <dgm:t>
        <a:bodyPr/>
        <a:lstStyle/>
        <a:p>
          <a:endParaRPr lang="fr-FR" sz="1400">
            <a:solidFill>
              <a:schemeClr val="tx1"/>
            </a:solidFill>
          </a:endParaRPr>
        </a:p>
      </dgm:t>
    </dgm:pt>
    <dgm:pt modelId="{62BAE91F-E4CE-F148-9888-9B18689BAD5A}">
      <dgm:prSet phldrT="[Texte]" custT="1"/>
      <dgm:spPr>
        <a:solidFill>
          <a:schemeClr val="accent6">
            <a:lumMod val="40000"/>
            <a:lumOff val="60000"/>
          </a:schemeClr>
        </a:solidFill>
      </dgm:spPr>
      <dgm:t>
        <a:bodyPr/>
        <a:lstStyle/>
        <a:p>
          <a:r>
            <a:rPr lang="fr-FR" sz="2000" dirty="0" err="1">
              <a:solidFill>
                <a:schemeClr val="tx1"/>
              </a:solidFill>
            </a:rPr>
            <a:t>Respon-sabilité</a:t>
          </a:r>
          <a:endParaRPr lang="fr-FR" sz="2800" dirty="0">
            <a:solidFill>
              <a:schemeClr val="tx1"/>
            </a:solidFill>
          </a:endParaRPr>
        </a:p>
      </dgm:t>
    </dgm:pt>
    <dgm:pt modelId="{B47880D4-838B-5D4B-B2B3-A07ED3639A35}" type="parTrans" cxnId="{2511449A-95B7-634C-9010-4D922B41684F}">
      <dgm:prSet/>
      <dgm:spPr/>
      <dgm:t>
        <a:bodyPr/>
        <a:lstStyle/>
        <a:p>
          <a:endParaRPr lang="fr-FR" sz="2000">
            <a:solidFill>
              <a:schemeClr val="tx1"/>
            </a:solidFill>
          </a:endParaRPr>
        </a:p>
      </dgm:t>
    </dgm:pt>
    <dgm:pt modelId="{36B69B3A-2B8E-6042-AD82-37A12448DFCB}" type="sibTrans" cxnId="{2511449A-95B7-634C-9010-4D922B41684F}">
      <dgm:prSet custT="1"/>
      <dgm:spPr>
        <a:solidFill>
          <a:schemeClr val="accent6">
            <a:lumMod val="40000"/>
            <a:lumOff val="60000"/>
          </a:schemeClr>
        </a:solidFill>
      </dgm:spPr>
      <dgm:t>
        <a:bodyPr/>
        <a:lstStyle/>
        <a:p>
          <a:endParaRPr lang="fr-FR" sz="1400">
            <a:solidFill>
              <a:schemeClr val="tx1"/>
            </a:solidFill>
          </a:endParaRPr>
        </a:p>
      </dgm:t>
    </dgm:pt>
    <dgm:pt modelId="{A0033C06-17B1-294C-A286-8363C3119F5E}">
      <dgm:prSet phldrT="[Texte]" custT="1"/>
      <dgm:spPr>
        <a:solidFill>
          <a:srgbClr val="00D466">
            <a:alpha val="35000"/>
          </a:srgbClr>
        </a:solidFill>
      </dgm:spPr>
      <dgm:t>
        <a:bodyPr/>
        <a:lstStyle/>
        <a:p>
          <a:r>
            <a:rPr lang="fr-FR" sz="2000" dirty="0">
              <a:solidFill>
                <a:schemeClr val="tx1"/>
              </a:solidFill>
            </a:rPr>
            <a:t>Confiance</a:t>
          </a:r>
        </a:p>
      </dgm:t>
    </dgm:pt>
    <dgm:pt modelId="{066E8BDF-2C47-F94E-9E1E-F4F5ED3EC39A}" type="parTrans" cxnId="{DF5F3342-FFFD-8841-B74A-2186648CBAA3}">
      <dgm:prSet/>
      <dgm:spPr/>
      <dgm:t>
        <a:bodyPr/>
        <a:lstStyle/>
        <a:p>
          <a:endParaRPr lang="fr-FR" sz="2000">
            <a:solidFill>
              <a:schemeClr val="tx1"/>
            </a:solidFill>
          </a:endParaRPr>
        </a:p>
      </dgm:t>
    </dgm:pt>
    <dgm:pt modelId="{3C349294-6100-084E-8D18-4BC1F3734DA3}" type="sibTrans" cxnId="{DF5F3342-FFFD-8841-B74A-2186648CBAA3}">
      <dgm:prSet custT="1"/>
      <dgm:spPr>
        <a:solidFill>
          <a:srgbClr val="00D466">
            <a:alpha val="35000"/>
          </a:srgbClr>
        </a:solidFill>
      </dgm:spPr>
      <dgm:t>
        <a:bodyPr/>
        <a:lstStyle/>
        <a:p>
          <a:endParaRPr lang="fr-FR" sz="1400">
            <a:solidFill>
              <a:schemeClr val="tx1"/>
            </a:solidFill>
          </a:endParaRPr>
        </a:p>
      </dgm:t>
    </dgm:pt>
    <dgm:pt modelId="{4834FC4B-18EA-0F4C-885E-D9999674242C}" type="pres">
      <dgm:prSet presAssocID="{727FF6B2-09DF-F74E-8410-B9EBB204B4E1}" presName="cycle" presStyleCnt="0">
        <dgm:presLayoutVars>
          <dgm:dir/>
          <dgm:resizeHandles val="exact"/>
        </dgm:presLayoutVars>
      </dgm:prSet>
      <dgm:spPr/>
    </dgm:pt>
    <dgm:pt modelId="{F2DFCDB6-0E23-7D42-A585-9349CC7BDB4C}" type="pres">
      <dgm:prSet presAssocID="{D2301693-9FE7-5748-B013-77CD0F6AAF54}" presName="node" presStyleLbl="node1" presStyleIdx="0" presStyleCnt="3">
        <dgm:presLayoutVars>
          <dgm:bulletEnabled val="1"/>
        </dgm:presLayoutVars>
      </dgm:prSet>
      <dgm:spPr/>
    </dgm:pt>
    <dgm:pt modelId="{0D36F6D1-D06F-A047-AE55-8FE974F0AF07}" type="pres">
      <dgm:prSet presAssocID="{465CF80C-FA39-8C4B-9550-5D9D26381473}" presName="sibTrans" presStyleLbl="sibTrans2D1" presStyleIdx="0" presStyleCnt="3"/>
      <dgm:spPr/>
    </dgm:pt>
    <dgm:pt modelId="{69ED99AB-4B85-D54C-BA3E-7BD73650117E}" type="pres">
      <dgm:prSet presAssocID="{465CF80C-FA39-8C4B-9550-5D9D26381473}" presName="connectorText" presStyleLbl="sibTrans2D1" presStyleIdx="0" presStyleCnt="3"/>
      <dgm:spPr/>
    </dgm:pt>
    <dgm:pt modelId="{8B65BA3F-A707-4A48-9729-4825357EA742}" type="pres">
      <dgm:prSet presAssocID="{62BAE91F-E4CE-F148-9888-9B18689BAD5A}" presName="node" presStyleLbl="node1" presStyleIdx="1" presStyleCnt="3">
        <dgm:presLayoutVars>
          <dgm:bulletEnabled val="1"/>
        </dgm:presLayoutVars>
      </dgm:prSet>
      <dgm:spPr/>
    </dgm:pt>
    <dgm:pt modelId="{B03EAD0F-9986-3F4C-BB0B-7A494A88EA46}" type="pres">
      <dgm:prSet presAssocID="{36B69B3A-2B8E-6042-AD82-37A12448DFCB}" presName="sibTrans" presStyleLbl="sibTrans2D1" presStyleIdx="1" presStyleCnt="3"/>
      <dgm:spPr/>
    </dgm:pt>
    <dgm:pt modelId="{88D6DC35-4CB8-CF4D-A4D8-03F8992F1402}" type="pres">
      <dgm:prSet presAssocID="{36B69B3A-2B8E-6042-AD82-37A12448DFCB}" presName="connectorText" presStyleLbl="sibTrans2D1" presStyleIdx="1" presStyleCnt="3"/>
      <dgm:spPr/>
    </dgm:pt>
    <dgm:pt modelId="{1D971B71-46DE-8C41-933C-16745EE8A62E}" type="pres">
      <dgm:prSet presAssocID="{A0033C06-17B1-294C-A286-8363C3119F5E}" presName="node" presStyleLbl="node1" presStyleIdx="2" presStyleCnt="3">
        <dgm:presLayoutVars>
          <dgm:bulletEnabled val="1"/>
        </dgm:presLayoutVars>
      </dgm:prSet>
      <dgm:spPr/>
    </dgm:pt>
    <dgm:pt modelId="{5358A8A9-B051-EF46-92FF-17BC08CBDDB1}" type="pres">
      <dgm:prSet presAssocID="{3C349294-6100-084E-8D18-4BC1F3734DA3}" presName="sibTrans" presStyleLbl="sibTrans2D1" presStyleIdx="2" presStyleCnt="3"/>
      <dgm:spPr/>
    </dgm:pt>
    <dgm:pt modelId="{2AB8FCAC-8351-054F-8FCF-87EB92438747}" type="pres">
      <dgm:prSet presAssocID="{3C349294-6100-084E-8D18-4BC1F3734DA3}" presName="connectorText" presStyleLbl="sibTrans2D1" presStyleIdx="2" presStyleCnt="3"/>
      <dgm:spPr/>
    </dgm:pt>
  </dgm:ptLst>
  <dgm:cxnLst>
    <dgm:cxn modelId="{7E0C4104-2DAF-D64E-A50E-DF7EFF136437}" type="presOf" srcId="{D2301693-9FE7-5748-B013-77CD0F6AAF54}" destId="{F2DFCDB6-0E23-7D42-A585-9349CC7BDB4C}" srcOrd="0" destOrd="0" presId="urn:microsoft.com/office/officeart/2005/8/layout/cycle2"/>
    <dgm:cxn modelId="{5C69A33B-7545-A54C-8E95-5B59DE322D5A}" type="presOf" srcId="{727FF6B2-09DF-F74E-8410-B9EBB204B4E1}" destId="{4834FC4B-18EA-0F4C-885E-D9999674242C}" srcOrd="0" destOrd="0" presId="urn:microsoft.com/office/officeart/2005/8/layout/cycle2"/>
    <dgm:cxn modelId="{DF5F3342-FFFD-8841-B74A-2186648CBAA3}" srcId="{727FF6B2-09DF-F74E-8410-B9EBB204B4E1}" destId="{A0033C06-17B1-294C-A286-8363C3119F5E}" srcOrd="2" destOrd="0" parTransId="{066E8BDF-2C47-F94E-9E1E-F4F5ED3EC39A}" sibTransId="{3C349294-6100-084E-8D18-4BC1F3734DA3}"/>
    <dgm:cxn modelId="{2148AF44-D854-9041-AEF6-65A3DB208C97}" srcId="{727FF6B2-09DF-F74E-8410-B9EBB204B4E1}" destId="{D2301693-9FE7-5748-B013-77CD0F6AAF54}" srcOrd="0" destOrd="0" parTransId="{BA0DCCC4-EFE7-E643-B621-2AF9801346F6}" sibTransId="{465CF80C-FA39-8C4B-9550-5D9D26381473}"/>
    <dgm:cxn modelId="{1A826446-E9A7-F44C-9A9D-22BCDF5FECEB}" type="presOf" srcId="{36B69B3A-2B8E-6042-AD82-37A12448DFCB}" destId="{B03EAD0F-9986-3F4C-BB0B-7A494A88EA46}" srcOrd="0" destOrd="0" presId="urn:microsoft.com/office/officeart/2005/8/layout/cycle2"/>
    <dgm:cxn modelId="{49547789-B12E-8E41-B0C4-8636EA81541C}" type="presOf" srcId="{465CF80C-FA39-8C4B-9550-5D9D26381473}" destId="{0D36F6D1-D06F-A047-AE55-8FE974F0AF07}" srcOrd="0" destOrd="0" presId="urn:microsoft.com/office/officeart/2005/8/layout/cycle2"/>
    <dgm:cxn modelId="{8347DC99-E093-0C46-BF68-E4780A0E88E3}" type="presOf" srcId="{A0033C06-17B1-294C-A286-8363C3119F5E}" destId="{1D971B71-46DE-8C41-933C-16745EE8A62E}" srcOrd="0" destOrd="0" presId="urn:microsoft.com/office/officeart/2005/8/layout/cycle2"/>
    <dgm:cxn modelId="{2511449A-95B7-634C-9010-4D922B41684F}" srcId="{727FF6B2-09DF-F74E-8410-B9EBB204B4E1}" destId="{62BAE91F-E4CE-F148-9888-9B18689BAD5A}" srcOrd="1" destOrd="0" parTransId="{B47880D4-838B-5D4B-B2B3-A07ED3639A35}" sibTransId="{36B69B3A-2B8E-6042-AD82-37A12448DFCB}"/>
    <dgm:cxn modelId="{D5EA01A2-7C1A-5B46-B26F-2998F5D612CC}" type="presOf" srcId="{465CF80C-FA39-8C4B-9550-5D9D26381473}" destId="{69ED99AB-4B85-D54C-BA3E-7BD73650117E}" srcOrd="1" destOrd="0" presId="urn:microsoft.com/office/officeart/2005/8/layout/cycle2"/>
    <dgm:cxn modelId="{5367EFAF-2E3B-044A-9D3B-C8E58EBB5744}" type="presOf" srcId="{3C349294-6100-084E-8D18-4BC1F3734DA3}" destId="{5358A8A9-B051-EF46-92FF-17BC08CBDDB1}" srcOrd="0" destOrd="0" presId="urn:microsoft.com/office/officeart/2005/8/layout/cycle2"/>
    <dgm:cxn modelId="{412DCAD6-B123-3943-98D2-27AB2CEA3A08}" type="presOf" srcId="{36B69B3A-2B8E-6042-AD82-37A12448DFCB}" destId="{88D6DC35-4CB8-CF4D-A4D8-03F8992F1402}" srcOrd="1" destOrd="0" presId="urn:microsoft.com/office/officeart/2005/8/layout/cycle2"/>
    <dgm:cxn modelId="{F09D52D9-AAA5-554D-B870-A91062C95F5A}" type="presOf" srcId="{3C349294-6100-084E-8D18-4BC1F3734DA3}" destId="{2AB8FCAC-8351-054F-8FCF-87EB92438747}" srcOrd="1" destOrd="0" presId="urn:microsoft.com/office/officeart/2005/8/layout/cycle2"/>
    <dgm:cxn modelId="{4677A1F8-0EED-764A-845B-7B5A9AFD3D88}" type="presOf" srcId="{62BAE91F-E4CE-F148-9888-9B18689BAD5A}" destId="{8B65BA3F-A707-4A48-9729-4825357EA742}" srcOrd="0" destOrd="0" presId="urn:microsoft.com/office/officeart/2005/8/layout/cycle2"/>
    <dgm:cxn modelId="{24BD2BEC-A202-8A46-96C4-55E0E2AEC3FC}" type="presParOf" srcId="{4834FC4B-18EA-0F4C-885E-D9999674242C}" destId="{F2DFCDB6-0E23-7D42-A585-9349CC7BDB4C}" srcOrd="0" destOrd="0" presId="urn:microsoft.com/office/officeart/2005/8/layout/cycle2"/>
    <dgm:cxn modelId="{A2F7CEE8-C7C0-2A46-9C05-D7D4045EA0BA}" type="presParOf" srcId="{4834FC4B-18EA-0F4C-885E-D9999674242C}" destId="{0D36F6D1-D06F-A047-AE55-8FE974F0AF07}" srcOrd="1" destOrd="0" presId="urn:microsoft.com/office/officeart/2005/8/layout/cycle2"/>
    <dgm:cxn modelId="{4EFAD0A1-179E-9248-BA1F-A8456EE0988F}" type="presParOf" srcId="{0D36F6D1-D06F-A047-AE55-8FE974F0AF07}" destId="{69ED99AB-4B85-D54C-BA3E-7BD73650117E}" srcOrd="0" destOrd="0" presId="urn:microsoft.com/office/officeart/2005/8/layout/cycle2"/>
    <dgm:cxn modelId="{CA5CD664-FD58-5044-BD5D-44CF26E38B89}" type="presParOf" srcId="{4834FC4B-18EA-0F4C-885E-D9999674242C}" destId="{8B65BA3F-A707-4A48-9729-4825357EA742}" srcOrd="2" destOrd="0" presId="urn:microsoft.com/office/officeart/2005/8/layout/cycle2"/>
    <dgm:cxn modelId="{6D599584-0C7A-9E45-B534-9D88DFFFB160}" type="presParOf" srcId="{4834FC4B-18EA-0F4C-885E-D9999674242C}" destId="{B03EAD0F-9986-3F4C-BB0B-7A494A88EA46}" srcOrd="3" destOrd="0" presId="urn:microsoft.com/office/officeart/2005/8/layout/cycle2"/>
    <dgm:cxn modelId="{B13E86AA-E6AE-1548-9E36-2858FA01E5EB}" type="presParOf" srcId="{B03EAD0F-9986-3F4C-BB0B-7A494A88EA46}" destId="{88D6DC35-4CB8-CF4D-A4D8-03F8992F1402}" srcOrd="0" destOrd="0" presId="urn:microsoft.com/office/officeart/2005/8/layout/cycle2"/>
    <dgm:cxn modelId="{59964044-9E8C-924B-BABB-9CF8545C1590}" type="presParOf" srcId="{4834FC4B-18EA-0F4C-885E-D9999674242C}" destId="{1D971B71-46DE-8C41-933C-16745EE8A62E}" srcOrd="4" destOrd="0" presId="urn:microsoft.com/office/officeart/2005/8/layout/cycle2"/>
    <dgm:cxn modelId="{462D3D5D-1539-9949-B9FB-768D7EB42B96}" type="presParOf" srcId="{4834FC4B-18EA-0F4C-885E-D9999674242C}" destId="{5358A8A9-B051-EF46-92FF-17BC08CBDDB1}" srcOrd="5" destOrd="0" presId="urn:microsoft.com/office/officeart/2005/8/layout/cycle2"/>
    <dgm:cxn modelId="{87BF1195-B45C-4740-993C-C673DDFF649D}" type="presParOf" srcId="{5358A8A9-B051-EF46-92FF-17BC08CBDDB1}" destId="{2AB8FCAC-8351-054F-8FCF-87EB9243874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7FF6B2-09DF-F74E-8410-B9EBB204B4E1}" type="doc">
      <dgm:prSet loTypeId="urn:microsoft.com/office/officeart/2005/8/layout/cycle2" loCatId="" qsTypeId="urn:microsoft.com/office/officeart/2005/8/quickstyle/simple1" qsCatId="simple" csTypeId="urn:microsoft.com/office/officeart/2005/8/colors/colorful5" csCatId="colorful" phldr="1"/>
      <dgm:spPr/>
      <dgm:t>
        <a:bodyPr/>
        <a:lstStyle/>
        <a:p>
          <a:endParaRPr lang="fr-FR"/>
        </a:p>
      </dgm:t>
    </dgm:pt>
    <dgm:pt modelId="{D2301693-9FE7-5748-B013-77CD0F6AAF54}">
      <dgm:prSet phldrT="[Texte]" custT="1"/>
      <dgm:spPr>
        <a:solidFill>
          <a:srgbClr val="638EBF">
            <a:alpha val="35000"/>
          </a:srgbClr>
        </a:solidFill>
      </dgm:spPr>
      <dgm:t>
        <a:bodyPr/>
        <a:lstStyle/>
        <a:p>
          <a:r>
            <a:rPr lang="fr-FR" sz="2000" dirty="0">
              <a:solidFill>
                <a:schemeClr val="tx1"/>
              </a:solidFill>
            </a:rPr>
            <a:t>Autorité</a:t>
          </a:r>
          <a:endParaRPr lang="fr-FR" sz="2400" dirty="0">
            <a:solidFill>
              <a:schemeClr val="tx1"/>
            </a:solidFill>
          </a:endParaRPr>
        </a:p>
      </dgm:t>
    </dgm:pt>
    <dgm:pt modelId="{BA0DCCC4-EFE7-E643-B621-2AF9801346F6}" type="parTrans" cxnId="{2148AF44-D854-9041-AEF6-65A3DB208C97}">
      <dgm:prSet/>
      <dgm:spPr/>
      <dgm:t>
        <a:bodyPr/>
        <a:lstStyle/>
        <a:p>
          <a:endParaRPr lang="fr-FR" sz="2000">
            <a:solidFill>
              <a:schemeClr val="tx1"/>
            </a:solidFill>
          </a:endParaRPr>
        </a:p>
      </dgm:t>
    </dgm:pt>
    <dgm:pt modelId="{465CF80C-FA39-8C4B-9550-5D9D26381473}" type="sibTrans" cxnId="{2148AF44-D854-9041-AEF6-65A3DB208C97}">
      <dgm:prSet custT="1"/>
      <dgm:spPr>
        <a:solidFill>
          <a:srgbClr val="638EBF">
            <a:alpha val="35000"/>
          </a:srgbClr>
        </a:solidFill>
      </dgm:spPr>
      <dgm:t>
        <a:bodyPr/>
        <a:lstStyle/>
        <a:p>
          <a:endParaRPr lang="fr-FR" sz="1400">
            <a:solidFill>
              <a:schemeClr val="tx1"/>
            </a:solidFill>
          </a:endParaRPr>
        </a:p>
      </dgm:t>
    </dgm:pt>
    <dgm:pt modelId="{62BAE91F-E4CE-F148-9888-9B18689BAD5A}">
      <dgm:prSet phldrT="[Texte]" custT="1"/>
      <dgm:spPr>
        <a:solidFill>
          <a:schemeClr val="accent6">
            <a:lumMod val="40000"/>
            <a:lumOff val="60000"/>
          </a:schemeClr>
        </a:solidFill>
      </dgm:spPr>
      <dgm:t>
        <a:bodyPr/>
        <a:lstStyle/>
        <a:p>
          <a:r>
            <a:rPr lang="fr-FR" sz="2000" dirty="0">
              <a:solidFill>
                <a:schemeClr val="tx1"/>
              </a:solidFill>
            </a:rPr>
            <a:t>Responsabilité</a:t>
          </a:r>
          <a:endParaRPr lang="fr-FR" sz="2800" dirty="0">
            <a:solidFill>
              <a:schemeClr val="tx1"/>
            </a:solidFill>
          </a:endParaRPr>
        </a:p>
      </dgm:t>
    </dgm:pt>
    <dgm:pt modelId="{B47880D4-838B-5D4B-B2B3-A07ED3639A35}" type="parTrans" cxnId="{2511449A-95B7-634C-9010-4D922B41684F}">
      <dgm:prSet/>
      <dgm:spPr/>
      <dgm:t>
        <a:bodyPr/>
        <a:lstStyle/>
        <a:p>
          <a:endParaRPr lang="fr-FR" sz="2000">
            <a:solidFill>
              <a:schemeClr val="tx1"/>
            </a:solidFill>
          </a:endParaRPr>
        </a:p>
      </dgm:t>
    </dgm:pt>
    <dgm:pt modelId="{36B69B3A-2B8E-6042-AD82-37A12448DFCB}" type="sibTrans" cxnId="{2511449A-95B7-634C-9010-4D922B41684F}">
      <dgm:prSet custT="1"/>
      <dgm:spPr>
        <a:solidFill>
          <a:schemeClr val="accent6">
            <a:lumMod val="40000"/>
            <a:lumOff val="60000"/>
          </a:schemeClr>
        </a:solidFill>
      </dgm:spPr>
      <dgm:t>
        <a:bodyPr/>
        <a:lstStyle/>
        <a:p>
          <a:endParaRPr lang="fr-FR" sz="1400">
            <a:solidFill>
              <a:schemeClr val="tx1"/>
            </a:solidFill>
          </a:endParaRPr>
        </a:p>
      </dgm:t>
    </dgm:pt>
    <dgm:pt modelId="{A0033C06-17B1-294C-A286-8363C3119F5E}">
      <dgm:prSet phldrT="[Texte]" custT="1"/>
      <dgm:spPr>
        <a:solidFill>
          <a:srgbClr val="00D466"/>
        </a:solidFill>
      </dgm:spPr>
      <dgm:t>
        <a:bodyPr/>
        <a:lstStyle/>
        <a:p>
          <a:r>
            <a:rPr lang="fr-FR" sz="2000" dirty="0">
              <a:solidFill>
                <a:schemeClr val="tx1"/>
              </a:solidFill>
            </a:rPr>
            <a:t>Confiance</a:t>
          </a:r>
        </a:p>
      </dgm:t>
    </dgm:pt>
    <dgm:pt modelId="{066E8BDF-2C47-F94E-9E1E-F4F5ED3EC39A}" type="parTrans" cxnId="{DF5F3342-FFFD-8841-B74A-2186648CBAA3}">
      <dgm:prSet/>
      <dgm:spPr/>
      <dgm:t>
        <a:bodyPr/>
        <a:lstStyle/>
        <a:p>
          <a:endParaRPr lang="fr-FR" sz="2000">
            <a:solidFill>
              <a:schemeClr val="tx1"/>
            </a:solidFill>
          </a:endParaRPr>
        </a:p>
      </dgm:t>
    </dgm:pt>
    <dgm:pt modelId="{3C349294-6100-084E-8D18-4BC1F3734DA3}" type="sibTrans" cxnId="{DF5F3342-FFFD-8841-B74A-2186648CBAA3}">
      <dgm:prSet custT="1"/>
      <dgm:spPr>
        <a:solidFill>
          <a:srgbClr val="00D466"/>
        </a:solidFill>
      </dgm:spPr>
      <dgm:t>
        <a:bodyPr/>
        <a:lstStyle/>
        <a:p>
          <a:endParaRPr lang="fr-FR" sz="1400">
            <a:solidFill>
              <a:schemeClr val="tx1"/>
            </a:solidFill>
          </a:endParaRPr>
        </a:p>
      </dgm:t>
    </dgm:pt>
    <dgm:pt modelId="{4834FC4B-18EA-0F4C-885E-D9999674242C}" type="pres">
      <dgm:prSet presAssocID="{727FF6B2-09DF-F74E-8410-B9EBB204B4E1}" presName="cycle" presStyleCnt="0">
        <dgm:presLayoutVars>
          <dgm:dir/>
          <dgm:resizeHandles val="exact"/>
        </dgm:presLayoutVars>
      </dgm:prSet>
      <dgm:spPr/>
    </dgm:pt>
    <dgm:pt modelId="{F2DFCDB6-0E23-7D42-A585-9349CC7BDB4C}" type="pres">
      <dgm:prSet presAssocID="{D2301693-9FE7-5748-B013-77CD0F6AAF54}" presName="node" presStyleLbl="node1" presStyleIdx="0" presStyleCnt="3">
        <dgm:presLayoutVars>
          <dgm:bulletEnabled val="1"/>
        </dgm:presLayoutVars>
      </dgm:prSet>
      <dgm:spPr/>
    </dgm:pt>
    <dgm:pt modelId="{0D36F6D1-D06F-A047-AE55-8FE974F0AF07}" type="pres">
      <dgm:prSet presAssocID="{465CF80C-FA39-8C4B-9550-5D9D26381473}" presName="sibTrans" presStyleLbl="sibTrans2D1" presStyleIdx="0" presStyleCnt="3"/>
      <dgm:spPr/>
    </dgm:pt>
    <dgm:pt modelId="{69ED99AB-4B85-D54C-BA3E-7BD73650117E}" type="pres">
      <dgm:prSet presAssocID="{465CF80C-FA39-8C4B-9550-5D9D26381473}" presName="connectorText" presStyleLbl="sibTrans2D1" presStyleIdx="0" presStyleCnt="3"/>
      <dgm:spPr/>
    </dgm:pt>
    <dgm:pt modelId="{8B65BA3F-A707-4A48-9729-4825357EA742}" type="pres">
      <dgm:prSet presAssocID="{62BAE91F-E4CE-F148-9888-9B18689BAD5A}" presName="node" presStyleLbl="node1" presStyleIdx="1" presStyleCnt="3">
        <dgm:presLayoutVars>
          <dgm:bulletEnabled val="1"/>
        </dgm:presLayoutVars>
      </dgm:prSet>
      <dgm:spPr/>
    </dgm:pt>
    <dgm:pt modelId="{B03EAD0F-9986-3F4C-BB0B-7A494A88EA46}" type="pres">
      <dgm:prSet presAssocID="{36B69B3A-2B8E-6042-AD82-37A12448DFCB}" presName="sibTrans" presStyleLbl="sibTrans2D1" presStyleIdx="1" presStyleCnt="3"/>
      <dgm:spPr/>
    </dgm:pt>
    <dgm:pt modelId="{88D6DC35-4CB8-CF4D-A4D8-03F8992F1402}" type="pres">
      <dgm:prSet presAssocID="{36B69B3A-2B8E-6042-AD82-37A12448DFCB}" presName="connectorText" presStyleLbl="sibTrans2D1" presStyleIdx="1" presStyleCnt="3"/>
      <dgm:spPr/>
    </dgm:pt>
    <dgm:pt modelId="{1D971B71-46DE-8C41-933C-16745EE8A62E}" type="pres">
      <dgm:prSet presAssocID="{A0033C06-17B1-294C-A286-8363C3119F5E}" presName="node" presStyleLbl="node1" presStyleIdx="2" presStyleCnt="3">
        <dgm:presLayoutVars>
          <dgm:bulletEnabled val="1"/>
        </dgm:presLayoutVars>
      </dgm:prSet>
      <dgm:spPr/>
    </dgm:pt>
    <dgm:pt modelId="{5358A8A9-B051-EF46-92FF-17BC08CBDDB1}" type="pres">
      <dgm:prSet presAssocID="{3C349294-6100-084E-8D18-4BC1F3734DA3}" presName="sibTrans" presStyleLbl="sibTrans2D1" presStyleIdx="2" presStyleCnt="3"/>
      <dgm:spPr/>
    </dgm:pt>
    <dgm:pt modelId="{2AB8FCAC-8351-054F-8FCF-87EB92438747}" type="pres">
      <dgm:prSet presAssocID="{3C349294-6100-084E-8D18-4BC1F3734DA3}" presName="connectorText" presStyleLbl="sibTrans2D1" presStyleIdx="2" presStyleCnt="3"/>
      <dgm:spPr/>
    </dgm:pt>
  </dgm:ptLst>
  <dgm:cxnLst>
    <dgm:cxn modelId="{34D87601-29A4-E741-9E30-4783A2BB3510}" type="presOf" srcId="{A0033C06-17B1-294C-A286-8363C3119F5E}" destId="{1D971B71-46DE-8C41-933C-16745EE8A62E}" srcOrd="0" destOrd="0" presId="urn:microsoft.com/office/officeart/2005/8/layout/cycle2"/>
    <dgm:cxn modelId="{9862050F-0568-B740-A333-D63412C303B9}" type="presOf" srcId="{62BAE91F-E4CE-F148-9888-9B18689BAD5A}" destId="{8B65BA3F-A707-4A48-9729-4825357EA742}" srcOrd="0" destOrd="0" presId="urn:microsoft.com/office/officeart/2005/8/layout/cycle2"/>
    <dgm:cxn modelId="{16686240-B32B-2342-A319-E627B3F7FA1A}" type="presOf" srcId="{3C349294-6100-084E-8D18-4BC1F3734DA3}" destId="{5358A8A9-B051-EF46-92FF-17BC08CBDDB1}" srcOrd="0" destOrd="0" presId="urn:microsoft.com/office/officeart/2005/8/layout/cycle2"/>
    <dgm:cxn modelId="{DF5F3342-FFFD-8841-B74A-2186648CBAA3}" srcId="{727FF6B2-09DF-F74E-8410-B9EBB204B4E1}" destId="{A0033C06-17B1-294C-A286-8363C3119F5E}" srcOrd="2" destOrd="0" parTransId="{066E8BDF-2C47-F94E-9E1E-F4F5ED3EC39A}" sibTransId="{3C349294-6100-084E-8D18-4BC1F3734DA3}"/>
    <dgm:cxn modelId="{2148AF44-D854-9041-AEF6-65A3DB208C97}" srcId="{727FF6B2-09DF-F74E-8410-B9EBB204B4E1}" destId="{D2301693-9FE7-5748-B013-77CD0F6AAF54}" srcOrd="0" destOrd="0" parTransId="{BA0DCCC4-EFE7-E643-B621-2AF9801346F6}" sibTransId="{465CF80C-FA39-8C4B-9550-5D9D26381473}"/>
    <dgm:cxn modelId="{C92E0056-AFB6-014D-9268-D0832182FBDB}" type="presOf" srcId="{465CF80C-FA39-8C4B-9550-5D9D26381473}" destId="{0D36F6D1-D06F-A047-AE55-8FE974F0AF07}" srcOrd="0" destOrd="0" presId="urn:microsoft.com/office/officeart/2005/8/layout/cycle2"/>
    <dgm:cxn modelId="{B79B7673-4B42-5C46-B8BD-18FD1E7966D3}" type="presOf" srcId="{3C349294-6100-084E-8D18-4BC1F3734DA3}" destId="{2AB8FCAC-8351-054F-8FCF-87EB92438747}" srcOrd="1" destOrd="0" presId="urn:microsoft.com/office/officeart/2005/8/layout/cycle2"/>
    <dgm:cxn modelId="{2511449A-95B7-634C-9010-4D922B41684F}" srcId="{727FF6B2-09DF-F74E-8410-B9EBB204B4E1}" destId="{62BAE91F-E4CE-F148-9888-9B18689BAD5A}" srcOrd="1" destOrd="0" parTransId="{B47880D4-838B-5D4B-B2B3-A07ED3639A35}" sibTransId="{36B69B3A-2B8E-6042-AD82-37A12448DFCB}"/>
    <dgm:cxn modelId="{301839B6-3D58-044B-84BD-A4740CF1E2FA}" type="presOf" srcId="{727FF6B2-09DF-F74E-8410-B9EBB204B4E1}" destId="{4834FC4B-18EA-0F4C-885E-D9999674242C}" srcOrd="0" destOrd="0" presId="urn:microsoft.com/office/officeart/2005/8/layout/cycle2"/>
    <dgm:cxn modelId="{97AF44C4-56B7-3943-B264-1116920C5244}" type="presOf" srcId="{36B69B3A-2B8E-6042-AD82-37A12448DFCB}" destId="{88D6DC35-4CB8-CF4D-A4D8-03F8992F1402}" srcOrd="1" destOrd="0" presId="urn:microsoft.com/office/officeart/2005/8/layout/cycle2"/>
    <dgm:cxn modelId="{38BE36D3-8B25-C943-A4ED-77FBDAE69FB0}" type="presOf" srcId="{36B69B3A-2B8E-6042-AD82-37A12448DFCB}" destId="{B03EAD0F-9986-3F4C-BB0B-7A494A88EA46}" srcOrd="0" destOrd="0" presId="urn:microsoft.com/office/officeart/2005/8/layout/cycle2"/>
    <dgm:cxn modelId="{1F6BFCEB-0FDB-404A-8DAF-51CEAD068C29}" type="presOf" srcId="{D2301693-9FE7-5748-B013-77CD0F6AAF54}" destId="{F2DFCDB6-0E23-7D42-A585-9349CC7BDB4C}" srcOrd="0" destOrd="0" presId="urn:microsoft.com/office/officeart/2005/8/layout/cycle2"/>
    <dgm:cxn modelId="{E33ECFF5-1CC3-2E4E-9D13-937C552BADDE}" type="presOf" srcId="{465CF80C-FA39-8C4B-9550-5D9D26381473}" destId="{69ED99AB-4B85-D54C-BA3E-7BD73650117E}" srcOrd="1" destOrd="0" presId="urn:microsoft.com/office/officeart/2005/8/layout/cycle2"/>
    <dgm:cxn modelId="{74C44C09-7DB2-FD41-8908-8D852A5EF23A}" type="presParOf" srcId="{4834FC4B-18EA-0F4C-885E-D9999674242C}" destId="{F2DFCDB6-0E23-7D42-A585-9349CC7BDB4C}" srcOrd="0" destOrd="0" presId="urn:microsoft.com/office/officeart/2005/8/layout/cycle2"/>
    <dgm:cxn modelId="{103E65CF-EAF9-8D4A-BBA3-421B2C6449FA}" type="presParOf" srcId="{4834FC4B-18EA-0F4C-885E-D9999674242C}" destId="{0D36F6D1-D06F-A047-AE55-8FE974F0AF07}" srcOrd="1" destOrd="0" presId="urn:microsoft.com/office/officeart/2005/8/layout/cycle2"/>
    <dgm:cxn modelId="{6DD9424D-4DA6-EC47-96C9-B14720B33D0D}" type="presParOf" srcId="{0D36F6D1-D06F-A047-AE55-8FE974F0AF07}" destId="{69ED99AB-4B85-D54C-BA3E-7BD73650117E}" srcOrd="0" destOrd="0" presId="urn:microsoft.com/office/officeart/2005/8/layout/cycle2"/>
    <dgm:cxn modelId="{FA91E5F8-4776-5C46-BEF1-2FAD8AA6C69E}" type="presParOf" srcId="{4834FC4B-18EA-0F4C-885E-D9999674242C}" destId="{8B65BA3F-A707-4A48-9729-4825357EA742}" srcOrd="2" destOrd="0" presId="urn:microsoft.com/office/officeart/2005/8/layout/cycle2"/>
    <dgm:cxn modelId="{87A7AFDF-534F-8B45-92B0-003C7678BF7A}" type="presParOf" srcId="{4834FC4B-18EA-0F4C-885E-D9999674242C}" destId="{B03EAD0F-9986-3F4C-BB0B-7A494A88EA46}" srcOrd="3" destOrd="0" presId="urn:microsoft.com/office/officeart/2005/8/layout/cycle2"/>
    <dgm:cxn modelId="{3DCB0B88-DED2-384F-A871-46C89820BD4D}" type="presParOf" srcId="{B03EAD0F-9986-3F4C-BB0B-7A494A88EA46}" destId="{88D6DC35-4CB8-CF4D-A4D8-03F8992F1402}" srcOrd="0" destOrd="0" presId="urn:microsoft.com/office/officeart/2005/8/layout/cycle2"/>
    <dgm:cxn modelId="{0E1EE491-424F-5D41-A7F1-053D366484EE}" type="presParOf" srcId="{4834FC4B-18EA-0F4C-885E-D9999674242C}" destId="{1D971B71-46DE-8C41-933C-16745EE8A62E}" srcOrd="4" destOrd="0" presId="urn:microsoft.com/office/officeart/2005/8/layout/cycle2"/>
    <dgm:cxn modelId="{CF5E370F-53D0-B84F-ABCA-AA5DAFED7ECB}" type="presParOf" srcId="{4834FC4B-18EA-0F4C-885E-D9999674242C}" destId="{5358A8A9-B051-EF46-92FF-17BC08CBDDB1}" srcOrd="5" destOrd="0" presId="urn:microsoft.com/office/officeart/2005/8/layout/cycle2"/>
    <dgm:cxn modelId="{2786E93B-27E8-D542-A316-55549B4CD267}" type="presParOf" srcId="{5358A8A9-B051-EF46-92FF-17BC08CBDDB1}" destId="{2AB8FCAC-8351-054F-8FCF-87EB9243874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AA849F-0EF3-E24E-A51F-731DEA621715}"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fr-FR"/>
        </a:p>
      </dgm:t>
    </dgm:pt>
    <dgm:pt modelId="{7911EA77-7C6F-3743-AC23-E0D6C45D189B}">
      <dgm:prSet phldrT="[Texte]"/>
      <dgm:spPr>
        <a:solidFill>
          <a:srgbClr val="009ED8"/>
        </a:solidFill>
      </dgm:spPr>
      <dgm:t>
        <a:bodyPr/>
        <a:lstStyle/>
        <a:p>
          <a:r>
            <a:rPr lang="fr-FR" dirty="0"/>
            <a:t>Recueil par le régulateur</a:t>
          </a:r>
        </a:p>
      </dgm:t>
    </dgm:pt>
    <dgm:pt modelId="{7FAF8E36-968A-084A-817E-118509D26E5F}" type="parTrans" cxnId="{C7EAFEF7-D8E2-A948-912B-5954AA85483B}">
      <dgm:prSet/>
      <dgm:spPr/>
      <dgm:t>
        <a:bodyPr/>
        <a:lstStyle/>
        <a:p>
          <a:endParaRPr lang="fr-FR"/>
        </a:p>
      </dgm:t>
    </dgm:pt>
    <dgm:pt modelId="{6CDFD0A4-80FF-034C-91EB-F59AF3A744D3}" type="sibTrans" cxnId="{C7EAFEF7-D8E2-A948-912B-5954AA85483B}">
      <dgm:prSet/>
      <dgm:spPr/>
      <dgm:t>
        <a:bodyPr/>
        <a:lstStyle/>
        <a:p>
          <a:endParaRPr lang="fr-FR"/>
        </a:p>
      </dgm:t>
    </dgm:pt>
    <dgm:pt modelId="{53397380-5181-4748-8BF1-155A642A24F0}">
      <dgm:prSet phldrT="[Texte]"/>
      <dgm:spPr>
        <a:solidFill>
          <a:srgbClr val="FF8EBE"/>
        </a:solidFill>
      </dgm:spPr>
      <dgm:t>
        <a:bodyPr/>
        <a:lstStyle/>
        <a:p>
          <a:r>
            <a:rPr lang="fr-FR" dirty="0"/>
            <a:t>Dialogue</a:t>
          </a:r>
        </a:p>
      </dgm:t>
    </dgm:pt>
    <dgm:pt modelId="{249748F5-0885-5545-BB5F-E05B13DCBB3E}" type="parTrans" cxnId="{CC227817-510A-FD45-9F62-E5BC1B2996D5}">
      <dgm:prSet/>
      <dgm:spPr/>
      <dgm:t>
        <a:bodyPr/>
        <a:lstStyle/>
        <a:p>
          <a:endParaRPr lang="fr-FR"/>
        </a:p>
      </dgm:t>
    </dgm:pt>
    <dgm:pt modelId="{908464EC-8A31-E846-8AD7-8AACE086758A}" type="sibTrans" cxnId="{CC227817-510A-FD45-9F62-E5BC1B2996D5}">
      <dgm:prSet/>
      <dgm:spPr/>
      <dgm:t>
        <a:bodyPr/>
        <a:lstStyle/>
        <a:p>
          <a:endParaRPr lang="fr-FR"/>
        </a:p>
      </dgm:t>
    </dgm:pt>
    <dgm:pt modelId="{C2F2DA71-BAC7-B444-86A0-400E499681F0}">
      <dgm:prSet phldrT="[Texte]" custT="1"/>
      <dgm:spPr>
        <a:solidFill>
          <a:srgbClr val="98E777"/>
        </a:solidFill>
      </dgm:spPr>
      <dgm:t>
        <a:bodyPr/>
        <a:lstStyle/>
        <a:p>
          <a:r>
            <a:rPr lang="fr-FR" sz="2800" dirty="0"/>
            <a:t>Analyse, traitement et partage</a:t>
          </a:r>
        </a:p>
      </dgm:t>
    </dgm:pt>
    <dgm:pt modelId="{B787B5E8-A26C-5C4F-BE99-A804D8DF0723}" type="parTrans" cxnId="{BCD2A9BA-8B30-F044-A127-996693A0A878}">
      <dgm:prSet/>
      <dgm:spPr/>
      <dgm:t>
        <a:bodyPr/>
        <a:lstStyle/>
        <a:p>
          <a:endParaRPr lang="fr-FR"/>
        </a:p>
      </dgm:t>
    </dgm:pt>
    <dgm:pt modelId="{2CA180E1-5952-B24C-8A7D-CE809664783F}" type="sibTrans" cxnId="{BCD2A9BA-8B30-F044-A127-996693A0A878}">
      <dgm:prSet/>
      <dgm:spPr/>
      <dgm:t>
        <a:bodyPr/>
        <a:lstStyle/>
        <a:p>
          <a:endParaRPr lang="fr-FR"/>
        </a:p>
      </dgm:t>
    </dgm:pt>
    <dgm:pt modelId="{F346ADCA-C95C-F14B-B3F8-0E4F6EB34C8B}">
      <dgm:prSet phldrT="[Texte]"/>
      <dgm:spPr>
        <a:solidFill>
          <a:srgbClr val="FF8EBE"/>
        </a:solidFill>
      </dgm:spPr>
      <dgm:t>
        <a:bodyPr/>
        <a:lstStyle/>
        <a:p>
          <a:r>
            <a:rPr lang="fr-FR" dirty="0"/>
            <a:t>Education</a:t>
          </a:r>
        </a:p>
      </dgm:t>
    </dgm:pt>
    <dgm:pt modelId="{087C987D-76C1-834D-9B6D-E8BBAA808A26}" type="parTrans" cxnId="{461BB484-D56C-B340-8F9A-A7F2DC13655D}">
      <dgm:prSet/>
      <dgm:spPr/>
      <dgm:t>
        <a:bodyPr/>
        <a:lstStyle/>
        <a:p>
          <a:endParaRPr lang="fr-FR"/>
        </a:p>
      </dgm:t>
    </dgm:pt>
    <dgm:pt modelId="{3D6C6806-EF32-D74B-97F9-181C632E7461}" type="sibTrans" cxnId="{461BB484-D56C-B340-8F9A-A7F2DC13655D}">
      <dgm:prSet/>
      <dgm:spPr/>
      <dgm:t>
        <a:bodyPr/>
        <a:lstStyle/>
        <a:p>
          <a:endParaRPr lang="fr-FR"/>
        </a:p>
      </dgm:t>
    </dgm:pt>
    <dgm:pt modelId="{8A39771B-AADB-EB40-A306-3EA6C8E9F431}">
      <dgm:prSet/>
      <dgm:spPr>
        <a:solidFill>
          <a:srgbClr val="FF887F"/>
        </a:solidFill>
      </dgm:spPr>
      <dgm:t>
        <a:bodyPr/>
        <a:lstStyle/>
        <a:p>
          <a:r>
            <a:rPr lang="fr-FR" dirty="0"/>
            <a:t>Retrait</a:t>
          </a:r>
        </a:p>
      </dgm:t>
    </dgm:pt>
    <dgm:pt modelId="{875A3AF2-7590-534F-A607-C46656ED08A4}" type="parTrans" cxnId="{C69D0517-E05A-314C-A990-DE6B345306D2}">
      <dgm:prSet/>
      <dgm:spPr/>
      <dgm:t>
        <a:bodyPr/>
        <a:lstStyle/>
        <a:p>
          <a:endParaRPr lang="fr-FR"/>
        </a:p>
      </dgm:t>
    </dgm:pt>
    <dgm:pt modelId="{26E11465-F39D-B943-8E4A-1869372F65C9}" type="sibTrans" cxnId="{C69D0517-E05A-314C-A990-DE6B345306D2}">
      <dgm:prSet/>
      <dgm:spPr/>
      <dgm:t>
        <a:bodyPr/>
        <a:lstStyle/>
        <a:p>
          <a:endParaRPr lang="fr-FR"/>
        </a:p>
      </dgm:t>
    </dgm:pt>
    <dgm:pt modelId="{02173618-04FB-8346-9396-07603D2C2019}">
      <dgm:prSet/>
      <dgm:spPr>
        <a:solidFill>
          <a:srgbClr val="FF887F"/>
        </a:solidFill>
      </dgm:spPr>
      <dgm:t>
        <a:bodyPr/>
        <a:lstStyle/>
        <a:p>
          <a:r>
            <a:rPr lang="fr-FR" dirty="0"/>
            <a:t>Solutions techniques</a:t>
          </a:r>
        </a:p>
      </dgm:t>
    </dgm:pt>
    <dgm:pt modelId="{6238F925-BA5F-C443-ADDF-EFBC3E1D86C0}" type="parTrans" cxnId="{30D95B90-82A9-E648-9E29-816F7406621E}">
      <dgm:prSet/>
      <dgm:spPr/>
      <dgm:t>
        <a:bodyPr/>
        <a:lstStyle/>
        <a:p>
          <a:endParaRPr lang="fr-FR"/>
        </a:p>
      </dgm:t>
    </dgm:pt>
    <dgm:pt modelId="{2A6DC342-F6B7-E448-9972-85B551131843}" type="sibTrans" cxnId="{30D95B90-82A9-E648-9E29-816F7406621E}">
      <dgm:prSet/>
      <dgm:spPr/>
      <dgm:t>
        <a:bodyPr/>
        <a:lstStyle/>
        <a:p>
          <a:endParaRPr lang="fr-FR"/>
        </a:p>
      </dgm:t>
    </dgm:pt>
    <dgm:pt modelId="{D0F98E3C-FB31-F247-96CA-BA881138E132}">
      <dgm:prSet/>
      <dgm:spPr/>
      <dgm:t>
        <a:bodyPr/>
        <a:lstStyle/>
        <a:p>
          <a:r>
            <a:rPr lang="fr-FR" dirty="0"/>
            <a:t>Partage par les réseaux sociaux eux-mêmes</a:t>
          </a:r>
        </a:p>
      </dgm:t>
    </dgm:pt>
    <dgm:pt modelId="{52C8A67A-6E76-5348-86DE-B6B536860D5A}" type="parTrans" cxnId="{29E14949-B616-F447-B278-86AFC6D6FDEE}">
      <dgm:prSet/>
      <dgm:spPr/>
      <dgm:t>
        <a:bodyPr/>
        <a:lstStyle/>
        <a:p>
          <a:endParaRPr lang="fr-FR"/>
        </a:p>
      </dgm:t>
    </dgm:pt>
    <dgm:pt modelId="{C4C57D74-432C-C04C-9CF4-4A139CE87E9D}" type="sibTrans" cxnId="{29E14949-B616-F447-B278-86AFC6D6FDEE}">
      <dgm:prSet/>
      <dgm:spPr/>
      <dgm:t>
        <a:bodyPr/>
        <a:lstStyle/>
        <a:p>
          <a:endParaRPr lang="fr-FR"/>
        </a:p>
      </dgm:t>
    </dgm:pt>
    <dgm:pt modelId="{17785224-5145-D940-AD56-836BB7E5D9F4}">
      <dgm:prSet/>
      <dgm:spPr/>
      <dgm:t>
        <a:bodyPr/>
        <a:lstStyle/>
        <a:p>
          <a:r>
            <a:rPr lang="fr-FR" dirty="0"/>
            <a:t>Recueil spontané sur les réseaux sociaux</a:t>
          </a:r>
        </a:p>
      </dgm:t>
    </dgm:pt>
    <dgm:pt modelId="{2416210A-5CE2-AF44-8B9B-8BD38097DB50}" type="parTrans" cxnId="{65226D82-6EC3-9046-A5A2-4596AA324BFA}">
      <dgm:prSet/>
      <dgm:spPr/>
      <dgm:t>
        <a:bodyPr/>
        <a:lstStyle/>
        <a:p>
          <a:endParaRPr lang="fr-FR"/>
        </a:p>
      </dgm:t>
    </dgm:pt>
    <dgm:pt modelId="{FBD1DFB9-B95A-9646-86C8-A0877E835759}" type="sibTrans" cxnId="{65226D82-6EC3-9046-A5A2-4596AA324BFA}">
      <dgm:prSet/>
      <dgm:spPr/>
      <dgm:t>
        <a:bodyPr/>
        <a:lstStyle/>
        <a:p>
          <a:endParaRPr lang="fr-FR"/>
        </a:p>
      </dgm:t>
    </dgm:pt>
    <dgm:pt modelId="{E99CE1FF-9277-954A-9715-C50B0FDF5F9B}">
      <dgm:prSet custT="1"/>
      <dgm:spPr/>
      <dgm:t>
        <a:bodyPr/>
        <a:lstStyle/>
        <a:p>
          <a:r>
            <a:rPr lang="fr-FR" sz="3600" dirty="0"/>
            <a:t>Données</a:t>
          </a:r>
          <a:endParaRPr lang="fr-FR" sz="1900" dirty="0"/>
        </a:p>
      </dgm:t>
    </dgm:pt>
    <dgm:pt modelId="{98F4FE3D-CEBF-5B4B-9DE3-575AB6123BD8}" type="parTrans" cxnId="{56E0EA82-9DFF-2A40-B7D4-2B1E4C8A53FC}">
      <dgm:prSet/>
      <dgm:spPr/>
      <dgm:t>
        <a:bodyPr/>
        <a:lstStyle/>
        <a:p>
          <a:endParaRPr lang="fr-FR"/>
        </a:p>
      </dgm:t>
    </dgm:pt>
    <dgm:pt modelId="{66B8FBC6-F63B-794F-8275-20721E3C0A95}" type="sibTrans" cxnId="{56E0EA82-9DFF-2A40-B7D4-2B1E4C8A53FC}">
      <dgm:prSet/>
      <dgm:spPr/>
      <dgm:t>
        <a:bodyPr/>
        <a:lstStyle/>
        <a:p>
          <a:endParaRPr lang="fr-FR"/>
        </a:p>
      </dgm:t>
    </dgm:pt>
    <dgm:pt modelId="{76D13247-58B5-7641-B094-72216CEC7A8E}">
      <dgm:prSet/>
      <dgm:spPr/>
      <dgm:t>
        <a:bodyPr/>
        <a:lstStyle/>
        <a:p>
          <a:r>
            <a:rPr lang="fr-FR" dirty="0"/>
            <a:t>Modération</a:t>
          </a:r>
        </a:p>
      </dgm:t>
    </dgm:pt>
    <dgm:pt modelId="{8982B353-4693-B845-AC13-A82B128009CB}" type="parTrans" cxnId="{4D9DE281-D8B4-8048-B616-962E9C3A4162}">
      <dgm:prSet/>
      <dgm:spPr/>
      <dgm:t>
        <a:bodyPr/>
        <a:lstStyle/>
        <a:p>
          <a:endParaRPr lang="fr-FR"/>
        </a:p>
      </dgm:t>
    </dgm:pt>
    <dgm:pt modelId="{F123F29D-1350-6848-AF1D-05D5869DD9F6}" type="sibTrans" cxnId="{4D9DE281-D8B4-8048-B616-962E9C3A4162}">
      <dgm:prSet/>
      <dgm:spPr/>
      <dgm:t>
        <a:bodyPr/>
        <a:lstStyle/>
        <a:p>
          <a:endParaRPr lang="fr-FR"/>
        </a:p>
      </dgm:t>
    </dgm:pt>
    <dgm:pt modelId="{5E1D36A6-2BB2-B449-A1E7-6A06457954ED}">
      <dgm:prSet/>
      <dgm:spPr/>
      <dgm:t>
        <a:bodyPr/>
        <a:lstStyle/>
        <a:p>
          <a:r>
            <a:rPr lang="fr-FR" dirty="0"/>
            <a:t>Régulation</a:t>
          </a:r>
        </a:p>
      </dgm:t>
    </dgm:pt>
    <dgm:pt modelId="{2C8E2492-D529-9548-9872-C1F7EBFD4428}" type="parTrans" cxnId="{FB8A0EC0-9C17-5649-94DC-941B426F569E}">
      <dgm:prSet/>
      <dgm:spPr/>
      <dgm:t>
        <a:bodyPr/>
        <a:lstStyle/>
        <a:p>
          <a:endParaRPr lang="fr-FR"/>
        </a:p>
      </dgm:t>
    </dgm:pt>
    <dgm:pt modelId="{B9760C71-F21E-0040-B71F-D379AF62C384}" type="sibTrans" cxnId="{FB8A0EC0-9C17-5649-94DC-941B426F569E}">
      <dgm:prSet/>
      <dgm:spPr/>
      <dgm:t>
        <a:bodyPr/>
        <a:lstStyle/>
        <a:p>
          <a:endParaRPr lang="fr-FR"/>
        </a:p>
      </dgm:t>
    </dgm:pt>
    <dgm:pt modelId="{2B968C0C-546C-A449-81B8-7343B931E7C9}" type="pres">
      <dgm:prSet presAssocID="{4EAA849F-0EF3-E24E-A51F-731DEA621715}" presName="diagram" presStyleCnt="0">
        <dgm:presLayoutVars>
          <dgm:chPref val="1"/>
          <dgm:dir/>
          <dgm:animOne val="branch"/>
          <dgm:animLvl val="lvl"/>
          <dgm:resizeHandles val="exact"/>
        </dgm:presLayoutVars>
      </dgm:prSet>
      <dgm:spPr/>
    </dgm:pt>
    <dgm:pt modelId="{A36BC26F-8F98-0840-A880-7C8FFC8E3A85}" type="pres">
      <dgm:prSet presAssocID="{E99CE1FF-9277-954A-9715-C50B0FDF5F9B}" presName="root1" presStyleCnt="0"/>
      <dgm:spPr/>
    </dgm:pt>
    <dgm:pt modelId="{EA6C9B70-32F8-7A4C-A4CF-5AEDC728D9D9}" type="pres">
      <dgm:prSet presAssocID="{E99CE1FF-9277-954A-9715-C50B0FDF5F9B}" presName="LevelOneTextNode" presStyleLbl="node0" presStyleIdx="0" presStyleCnt="1" custScaleX="137921" custScaleY="147962" custLinFactNeighborX="-805" custLinFactNeighborY="-7405">
        <dgm:presLayoutVars>
          <dgm:chPref val="3"/>
        </dgm:presLayoutVars>
      </dgm:prSet>
      <dgm:spPr/>
    </dgm:pt>
    <dgm:pt modelId="{F5BB4003-E9BF-F849-B7EB-9B63985CBF08}" type="pres">
      <dgm:prSet presAssocID="{E99CE1FF-9277-954A-9715-C50B0FDF5F9B}" presName="level2hierChild" presStyleCnt="0"/>
      <dgm:spPr/>
    </dgm:pt>
    <dgm:pt modelId="{0532C4A9-38C3-654F-A1E3-BDD80188B918}" type="pres">
      <dgm:prSet presAssocID="{52C8A67A-6E76-5348-86DE-B6B536860D5A}" presName="conn2-1" presStyleLbl="parChTrans1D2" presStyleIdx="0" presStyleCnt="3"/>
      <dgm:spPr/>
    </dgm:pt>
    <dgm:pt modelId="{9A28CF1C-E8EB-5040-A05B-86FDFFE6A80C}" type="pres">
      <dgm:prSet presAssocID="{52C8A67A-6E76-5348-86DE-B6B536860D5A}" presName="connTx" presStyleLbl="parChTrans1D2" presStyleIdx="0" presStyleCnt="3"/>
      <dgm:spPr/>
    </dgm:pt>
    <dgm:pt modelId="{2CA50515-1288-3D47-8166-39DA658329B0}" type="pres">
      <dgm:prSet presAssocID="{D0F98E3C-FB31-F247-96CA-BA881138E132}" presName="root2" presStyleCnt="0"/>
      <dgm:spPr/>
    </dgm:pt>
    <dgm:pt modelId="{6C61F046-6471-9942-91BA-59C8AE87EC39}" type="pres">
      <dgm:prSet presAssocID="{D0F98E3C-FB31-F247-96CA-BA881138E132}" presName="LevelTwoTextNode" presStyleLbl="node2" presStyleIdx="0" presStyleCnt="3" custScaleX="171082">
        <dgm:presLayoutVars>
          <dgm:chPref val="3"/>
        </dgm:presLayoutVars>
      </dgm:prSet>
      <dgm:spPr/>
    </dgm:pt>
    <dgm:pt modelId="{3CB72A3B-3EAD-EF40-AD41-AB3BE74D73AB}" type="pres">
      <dgm:prSet presAssocID="{D0F98E3C-FB31-F247-96CA-BA881138E132}" presName="level3hierChild" presStyleCnt="0"/>
      <dgm:spPr/>
    </dgm:pt>
    <dgm:pt modelId="{A23ACA95-04BF-B74D-ADC6-5BA06918A475}" type="pres">
      <dgm:prSet presAssocID="{7FAF8E36-968A-084A-817E-118509D26E5F}" presName="conn2-1" presStyleLbl="parChTrans1D2" presStyleIdx="1" presStyleCnt="3"/>
      <dgm:spPr/>
    </dgm:pt>
    <dgm:pt modelId="{9D660DEE-82A1-DA4E-9ACD-C6F3823BC04F}" type="pres">
      <dgm:prSet presAssocID="{7FAF8E36-968A-084A-817E-118509D26E5F}" presName="connTx" presStyleLbl="parChTrans1D2" presStyleIdx="1" presStyleCnt="3"/>
      <dgm:spPr/>
    </dgm:pt>
    <dgm:pt modelId="{E148C9F5-AA6F-454B-B303-B709FBC4085A}" type="pres">
      <dgm:prSet presAssocID="{7911EA77-7C6F-3743-AC23-E0D6C45D189B}" presName="root2" presStyleCnt="0"/>
      <dgm:spPr/>
    </dgm:pt>
    <dgm:pt modelId="{58DB7DA4-DF1A-BC4A-9701-DC52955DC827}" type="pres">
      <dgm:prSet presAssocID="{7911EA77-7C6F-3743-AC23-E0D6C45D189B}" presName="LevelTwoTextNode" presStyleLbl="node2" presStyleIdx="1" presStyleCnt="3" custScaleX="169726" custScaleY="90224">
        <dgm:presLayoutVars>
          <dgm:chPref val="3"/>
        </dgm:presLayoutVars>
      </dgm:prSet>
      <dgm:spPr/>
    </dgm:pt>
    <dgm:pt modelId="{1751D053-DDBB-7144-BAE4-0D84F61B4299}" type="pres">
      <dgm:prSet presAssocID="{7911EA77-7C6F-3743-AC23-E0D6C45D189B}" presName="level3hierChild" presStyleCnt="0"/>
      <dgm:spPr/>
    </dgm:pt>
    <dgm:pt modelId="{50EABA40-F51D-BD41-97AD-1FEC1EF7A09A}" type="pres">
      <dgm:prSet presAssocID="{B787B5E8-A26C-5C4F-BE99-A804D8DF0723}" presName="conn2-1" presStyleLbl="parChTrans1D3" presStyleIdx="0" presStyleCnt="1"/>
      <dgm:spPr/>
    </dgm:pt>
    <dgm:pt modelId="{28C10E43-7E65-EB44-A6DC-C1D2EEB30EE0}" type="pres">
      <dgm:prSet presAssocID="{B787B5E8-A26C-5C4F-BE99-A804D8DF0723}" presName="connTx" presStyleLbl="parChTrans1D3" presStyleIdx="0" presStyleCnt="1"/>
      <dgm:spPr/>
    </dgm:pt>
    <dgm:pt modelId="{09001A1E-3C05-2044-B44C-94BCCF5881B2}" type="pres">
      <dgm:prSet presAssocID="{C2F2DA71-BAC7-B444-86A0-400E499681F0}" presName="root2" presStyleCnt="0"/>
      <dgm:spPr/>
    </dgm:pt>
    <dgm:pt modelId="{DF083505-A9EC-944E-AE9B-5DFD6C5298E7}" type="pres">
      <dgm:prSet presAssocID="{C2F2DA71-BAC7-B444-86A0-400E499681F0}" presName="LevelTwoTextNode" presStyleLbl="node3" presStyleIdx="0" presStyleCnt="1" custScaleX="185380" custScaleY="238376">
        <dgm:presLayoutVars>
          <dgm:chPref val="3"/>
        </dgm:presLayoutVars>
      </dgm:prSet>
      <dgm:spPr/>
    </dgm:pt>
    <dgm:pt modelId="{3AFBEED5-BCB0-C742-8F3F-DC89FF7E2A12}" type="pres">
      <dgm:prSet presAssocID="{C2F2DA71-BAC7-B444-86A0-400E499681F0}" presName="level3hierChild" presStyleCnt="0"/>
      <dgm:spPr/>
    </dgm:pt>
    <dgm:pt modelId="{86750EF1-9818-214F-B96D-167F2F67F0C7}" type="pres">
      <dgm:prSet presAssocID="{249748F5-0885-5545-BB5F-E05B13DCBB3E}" presName="conn2-1" presStyleLbl="parChTrans1D4" presStyleIdx="0" presStyleCnt="6"/>
      <dgm:spPr/>
    </dgm:pt>
    <dgm:pt modelId="{2CC1EFE0-4DDD-B949-8D82-BE9C7732DEFE}" type="pres">
      <dgm:prSet presAssocID="{249748F5-0885-5545-BB5F-E05B13DCBB3E}" presName="connTx" presStyleLbl="parChTrans1D4" presStyleIdx="0" presStyleCnt="6"/>
      <dgm:spPr/>
    </dgm:pt>
    <dgm:pt modelId="{2ED822F0-BF90-9640-A8DB-E6980003F135}" type="pres">
      <dgm:prSet presAssocID="{53397380-5181-4748-8BF1-155A642A24F0}" presName="root2" presStyleCnt="0"/>
      <dgm:spPr/>
    </dgm:pt>
    <dgm:pt modelId="{712B1002-6B24-7642-8617-33B01C570689}" type="pres">
      <dgm:prSet presAssocID="{53397380-5181-4748-8BF1-155A642A24F0}" presName="LevelTwoTextNode" presStyleLbl="node4" presStyleIdx="0" presStyleCnt="6">
        <dgm:presLayoutVars>
          <dgm:chPref val="3"/>
        </dgm:presLayoutVars>
      </dgm:prSet>
      <dgm:spPr/>
    </dgm:pt>
    <dgm:pt modelId="{CD12A5BF-5583-614C-83ED-F1E7C6EE3A82}" type="pres">
      <dgm:prSet presAssocID="{53397380-5181-4748-8BF1-155A642A24F0}" presName="level3hierChild" presStyleCnt="0"/>
      <dgm:spPr/>
    </dgm:pt>
    <dgm:pt modelId="{BC88CF3C-FBA4-6D46-9587-73B662E14CB8}" type="pres">
      <dgm:prSet presAssocID="{087C987D-76C1-834D-9B6D-E8BBAA808A26}" presName="conn2-1" presStyleLbl="parChTrans1D4" presStyleIdx="1" presStyleCnt="6"/>
      <dgm:spPr/>
    </dgm:pt>
    <dgm:pt modelId="{D49F2592-BD6F-5849-AD6E-11D7EF1C67A8}" type="pres">
      <dgm:prSet presAssocID="{087C987D-76C1-834D-9B6D-E8BBAA808A26}" presName="connTx" presStyleLbl="parChTrans1D4" presStyleIdx="1" presStyleCnt="6"/>
      <dgm:spPr/>
    </dgm:pt>
    <dgm:pt modelId="{95D52183-00F6-424F-A47F-3AB97FCE2573}" type="pres">
      <dgm:prSet presAssocID="{F346ADCA-C95C-F14B-B3F8-0E4F6EB34C8B}" presName="root2" presStyleCnt="0"/>
      <dgm:spPr/>
    </dgm:pt>
    <dgm:pt modelId="{480E9229-E988-6549-B291-51D353E2ADCC}" type="pres">
      <dgm:prSet presAssocID="{F346ADCA-C95C-F14B-B3F8-0E4F6EB34C8B}" presName="LevelTwoTextNode" presStyleLbl="node4" presStyleIdx="1" presStyleCnt="6">
        <dgm:presLayoutVars>
          <dgm:chPref val="3"/>
        </dgm:presLayoutVars>
      </dgm:prSet>
      <dgm:spPr/>
    </dgm:pt>
    <dgm:pt modelId="{6C8F7E30-4708-514B-A724-82A7DF34C591}" type="pres">
      <dgm:prSet presAssocID="{F346ADCA-C95C-F14B-B3F8-0E4F6EB34C8B}" presName="level3hierChild" presStyleCnt="0"/>
      <dgm:spPr/>
    </dgm:pt>
    <dgm:pt modelId="{DCF49932-453E-1B46-85F6-83EEE8B9378F}" type="pres">
      <dgm:prSet presAssocID="{875A3AF2-7590-534F-A607-C46656ED08A4}" presName="conn2-1" presStyleLbl="parChTrans1D4" presStyleIdx="2" presStyleCnt="6"/>
      <dgm:spPr/>
    </dgm:pt>
    <dgm:pt modelId="{94DE0B10-BB4E-F640-BD36-6F09D04FDCAC}" type="pres">
      <dgm:prSet presAssocID="{875A3AF2-7590-534F-A607-C46656ED08A4}" presName="connTx" presStyleLbl="parChTrans1D4" presStyleIdx="2" presStyleCnt="6"/>
      <dgm:spPr/>
    </dgm:pt>
    <dgm:pt modelId="{BAC1FBAA-BFED-2141-9323-89D967953A3B}" type="pres">
      <dgm:prSet presAssocID="{8A39771B-AADB-EB40-A306-3EA6C8E9F431}" presName="root2" presStyleCnt="0"/>
      <dgm:spPr/>
    </dgm:pt>
    <dgm:pt modelId="{5640198C-BDEE-C042-BB51-1ED990E90F38}" type="pres">
      <dgm:prSet presAssocID="{8A39771B-AADB-EB40-A306-3EA6C8E9F431}" presName="LevelTwoTextNode" presStyleLbl="node4" presStyleIdx="2" presStyleCnt="6">
        <dgm:presLayoutVars>
          <dgm:chPref val="3"/>
        </dgm:presLayoutVars>
      </dgm:prSet>
      <dgm:spPr/>
    </dgm:pt>
    <dgm:pt modelId="{3E02033A-FC54-F24E-BCEC-B3C88483E2AC}" type="pres">
      <dgm:prSet presAssocID="{8A39771B-AADB-EB40-A306-3EA6C8E9F431}" presName="level3hierChild" presStyleCnt="0"/>
      <dgm:spPr/>
    </dgm:pt>
    <dgm:pt modelId="{32219750-9A76-B745-8563-A34C700611CC}" type="pres">
      <dgm:prSet presAssocID="{6238F925-BA5F-C443-ADDF-EFBC3E1D86C0}" presName="conn2-1" presStyleLbl="parChTrans1D4" presStyleIdx="3" presStyleCnt="6"/>
      <dgm:spPr/>
    </dgm:pt>
    <dgm:pt modelId="{ACDE342F-68C3-6C44-A880-9CC806B25FC4}" type="pres">
      <dgm:prSet presAssocID="{6238F925-BA5F-C443-ADDF-EFBC3E1D86C0}" presName="connTx" presStyleLbl="parChTrans1D4" presStyleIdx="3" presStyleCnt="6"/>
      <dgm:spPr/>
    </dgm:pt>
    <dgm:pt modelId="{ED1AFFDA-DB03-3441-9599-54F73E5239E9}" type="pres">
      <dgm:prSet presAssocID="{02173618-04FB-8346-9396-07603D2C2019}" presName="root2" presStyleCnt="0"/>
      <dgm:spPr/>
    </dgm:pt>
    <dgm:pt modelId="{9882A0EA-3A43-6B4B-9EA7-E423E2A50C05}" type="pres">
      <dgm:prSet presAssocID="{02173618-04FB-8346-9396-07603D2C2019}" presName="LevelTwoTextNode" presStyleLbl="node4" presStyleIdx="3" presStyleCnt="6">
        <dgm:presLayoutVars>
          <dgm:chPref val="3"/>
        </dgm:presLayoutVars>
      </dgm:prSet>
      <dgm:spPr/>
    </dgm:pt>
    <dgm:pt modelId="{786CE3B4-647C-FD49-A85C-B1E200797E87}" type="pres">
      <dgm:prSet presAssocID="{02173618-04FB-8346-9396-07603D2C2019}" presName="level3hierChild" presStyleCnt="0"/>
      <dgm:spPr/>
    </dgm:pt>
    <dgm:pt modelId="{3098CE62-4BAF-2442-9D7E-A8F5ADF929F8}" type="pres">
      <dgm:prSet presAssocID="{8982B353-4693-B845-AC13-A82B128009CB}" presName="conn2-1" presStyleLbl="parChTrans1D4" presStyleIdx="4" presStyleCnt="6"/>
      <dgm:spPr/>
    </dgm:pt>
    <dgm:pt modelId="{8546973A-9F40-EF48-B4BC-7C9A9D9F9B7E}" type="pres">
      <dgm:prSet presAssocID="{8982B353-4693-B845-AC13-A82B128009CB}" presName="connTx" presStyleLbl="parChTrans1D4" presStyleIdx="4" presStyleCnt="6"/>
      <dgm:spPr/>
    </dgm:pt>
    <dgm:pt modelId="{831B1C01-FB04-5744-BEF5-447CCD83AF5A}" type="pres">
      <dgm:prSet presAssocID="{76D13247-58B5-7641-B094-72216CEC7A8E}" presName="root2" presStyleCnt="0"/>
      <dgm:spPr/>
    </dgm:pt>
    <dgm:pt modelId="{6F8AE01E-DD81-884B-A478-F3223BDF6635}" type="pres">
      <dgm:prSet presAssocID="{76D13247-58B5-7641-B094-72216CEC7A8E}" presName="LevelTwoTextNode" presStyleLbl="node4" presStyleIdx="4" presStyleCnt="6">
        <dgm:presLayoutVars>
          <dgm:chPref val="3"/>
        </dgm:presLayoutVars>
      </dgm:prSet>
      <dgm:spPr/>
    </dgm:pt>
    <dgm:pt modelId="{CCFA7197-F368-9449-B69F-0A914B251770}" type="pres">
      <dgm:prSet presAssocID="{76D13247-58B5-7641-B094-72216CEC7A8E}" presName="level3hierChild" presStyleCnt="0"/>
      <dgm:spPr/>
    </dgm:pt>
    <dgm:pt modelId="{82670717-8E06-D24E-A5FF-436844F3E407}" type="pres">
      <dgm:prSet presAssocID="{2C8E2492-D529-9548-9872-C1F7EBFD4428}" presName="conn2-1" presStyleLbl="parChTrans1D4" presStyleIdx="5" presStyleCnt="6"/>
      <dgm:spPr/>
    </dgm:pt>
    <dgm:pt modelId="{1383BE74-1A5F-1D4F-8FFD-F87633C2BD6C}" type="pres">
      <dgm:prSet presAssocID="{2C8E2492-D529-9548-9872-C1F7EBFD4428}" presName="connTx" presStyleLbl="parChTrans1D4" presStyleIdx="5" presStyleCnt="6"/>
      <dgm:spPr/>
    </dgm:pt>
    <dgm:pt modelId="{FAB6B84E-C284-0E45-9739-FC5729D96540}" type="pres">
      <dgm:prSet presAssocID="{5E1D36A6-2BB2-B449-A1E7-6A06457954ED}" presName="root2" presStyleCnt="0"/>
      <dgm:spPr/>
    </dgm:pt>
    <dgm:pt modelId="{89EB3FF3-4611-DF48-9CA0-A1C1C8EF423C}" type="pres">
      <dgm:prSet presAssocID="{5E1D36A6-2BB2-B449-A1E7-6A06457954ED}" presName="LevelTwoTextNode" presStyleLbl="node4" presStyleIdx="5" presStyleCnt="6">
        <dgm:presLayoutVars>
          <dgm:chPref val="3"/>
        </dgm:presLayoutVars>
      </dgm:prSet>
      <dgm:spPr/>
    </dgm:pt>
    <dgm:pt modelId="{88FBE692-62D8-B44E-83DC-F573F7EF5BE3}" type="pres">
      <dgm:prSet presAssocID="{5E1D36A6-2BB2-B449-A1E7-6A06457954ED}" presName="level3hierChild" presStyleCnt="0"/>
      <dgm:spPr/>
    </dgm:pt>
    <dgm:pt modelId="{01D80190-8BC8-4142-AB21-5D6449B02AE3}" type="pres">
      <dgm:prSet presAssocID="{2416210A-5CE2-AF44-8B9B-8BD38097DB50}" presName="conn2-1" presStyleLbl="parChTrans1D2" presStyleIdx="2" presStyleCnt="3"/>
      <dgm:spPr/>
    </dgm:pt>
    <dgm:pt modelId="{922CBE71-6FE7-2945-8C6C-47F3C61BABCA}" type="pres">
      <dgm:prSet presAssocID="{2416210A-5CE2-AF44-8B9B-8BD38097DB50}" presName="connTx" presStyleLbl="parChTrans1D2" presStyleIdx="2" presStyleCnt="3"/>
      <dgm:spPr/>
    </dgm:pt>
    <dgm:pt modelId="{E53D9697-53C3-9844-A4B8-736B3964A074}" type="pres">
      <dgm:prSet presAssocID="{17785224-5145-D940-AD56-836BB7E5D9F4}" presName="root2" presStyleCnt="0"/>
      <dgm:spPr/>
    </dgm:pt>
    <dgm:pt modelId="{4C8DB6B0-7553-DA4C-940F-08EBE1803704}" type="pres">
      <dgm:prSet presAssocID="{17785224-5145-D940-AD56-836BB7E5D9F4}" presName="LevelTwoTextNode" presStyleLbl="node2" presStyleIdx="2" presStyleCnt="3" custScaleX="170986" custScaleY="113086">
        <dgm:presLayoutVars>
          <dgm:chPref val="3"/>
        </dgm:presLayoutVars>
      </dgm:prSet>
      <dgm:spPr/>
    </dgm:pt>
    <dgm:pt modelId="{0F1C82C1-4B61-C646-99A0-7691FC45421B}" type="pres">
      <dgm:prSet presAssocID="{17785224-5145-D940-AD56-836BB7E5D9F4}" presName="level3hierChild" presStyleCnt="0"/>
      <dgm:spPr/>
    </dgm:pt>
  </dgm:ptLst>
  <dgm:cxnLst>
    <dgm:cxn modelId="{44B22E09-611F-6F43-808B-D7BD3A862531}" type="presOf" srcId="{875A3AF2-7590-534F-A607-C46656ED08A4}" destId="{94DE0B10-BB4E-F640-BD36-6F09D04FDCAC}" srcOrd="1" destOrd="0" presId="urn:microsoft.com/office/officeart/2005/8/layout/hierarchy2"/>
    <dgm:cxn modelId="{2EE4BF0A-9F9B-7D45-A1EE-953E0A2787E6}" type="presOf" srcId="{2C8E2492-D529-9548-9872-C1F7EBFD4428}" destId="{1383BE74-1A5F-1D4F-8FFD-F87633C2BD6C}" srcOrd="1" destOrd="0" presId="urn:microsoft.com/office/officeart/2005/8/layout/hierarchy2"/>
    <dgm:cxn modelId="{21312E0B-4C82-9A42-9DE5-F085946B1DDD}" type="presOf" srcId="{249748F5-0885-5545-BB5F-E05B13DCBB3E}" destId="{2CC1EFE0-4DDD-B949-8D82-BE9C7732DEFE}" srcOrd="1" destOrd="0" presId="urn:microsoft.com/office/officeart/2005/8/layout/hierarchy2"/>
    <dgm:cxn modelId="{34DDB111-95CC-E740-AFCF-F647C931D5FE}" type="presOf" srcId="{02173618-04FB-8346-9396-07603D2C2019}" destId="{9882A0EA-3A43-6B4B-9EA7-E423E2A50C05}" srcOrd="0" destOrd="0" presId="urn:microsoft.com/office/officeart/2005/8/layout/hierarchy2"/>
    <dgm:cxn modelId="{497B7716-F054-2D4F-9B7D-705DE3E78AA5}" type="presOf" srcId="{2416210A-5CE2-AF44-8B9B-8BD38097DB50}" destId="{01D80190-8BC8-4142-AB21-5D6449B02AE3}" srcOrd="0" destOrd="0" presId="urn:microsoft.com/office/officeart/2005/8/layout/hierarchy2"/>
    <dgm:cxn modelId="{C69D0517-E05A-314C-A990-DE6B345306D2}" srcId="{C2F2DA71-BAC7-B444-86A0-400E499681F0}" destId="{8A39771B-AADB-EB40-A306-3EA6C8E9F431}" srcOrd="2" destOrd="0" parTransId="{875A3AF2-7590-534F-A607-C46656ED08A4}" sibTransId="{26E11465-F39D-B943-8E4A-1869372F65C9}"/>
    <dgm:cxn modelId="{CC227817-510A-FD45-9F62-E5BC1B2996D5}" srcId="{C2F2DA71-BAC7-B444-86A0-400E499681F0}" destId="{53397380-5181-4748-8BF1-155A642A24F0}" srcOrd="0" destOrd="0" parTransId="{249748F5-0885-5545-BB5F-E05B13DCBB3E}" sibTransId="{908464EC-8A31-E846-8AD7-8AACE086758A}"/>
    <dgm:cxn modelId="{3567DD1D-7CDD-6B42-BA6B-4934C974E206}" type="presOf" srcId="{087C987D-76C1-834D-9B6D-E8BBAA808A26}" destId="{D49F2592-BD6F-5849-AD6E-11D7EF1C67A8}" srcOrd="1" destOrd="0" presId="urn:microsoft.com/office/officeart/2005/8/layout/hierarchy2"/>
    <dgm:cxn modelId="{4DD05C21-37D1-3441-B02B-E61E4BC55DD0}" type="presOf" srcId="{2C8E2492-D529-9548-9872-C1F7EBFD4428}" destId="{82670717-8E06-D24E-A5FF-436844F3E407}" srcOrd="0" destOrd="0" presId="urn:microsoft.com/office/officeart/2005/8/layout/hierarchy2"/>
    <dgm:cxn modelId="{6E8B1A29-E101-1F4F-8D89-38EB97F66AE4}" type="presOf" srcId="{17785224-5145-D940-AD56-836BB7E5D9F4}" destId="{4C8DB6B0-7553-DA4C-940F-08EBE1803704}" srcOrd="0" destOrd="0" presId="urn:microsoft.com/office/officeart/2005/8/layout/hierarchy2"/>
    <dgm:cxn modelId="{A26EB629-F4D3-4C48-A8F5-BCFD1A107138}" type="presOf" srcId="{B787B5E8-A26C-5C4F-BE99-A804D8DF0723}" destId="{50EABA40-F51D-BD41-97AD-1FEC1EF7A09A}" srcOrd="0" destOrd="0" presId="urn:microsoft.com/office/officeart/2005/8/layout/hierarchy2"/>
    <dgm:cxn modelId="{FCF3DA2C-ED5B-614A-ACCE-CFAAFE322E3A}" type="presOf" srcId="{6238F925-BA5F-C443-ADDF-EFBC3E1D86C0}" destId="{ACDE342F-68C3-6C44-A880-9CC806B25FC4}" srcOrd="1" destOrd="0" presId="urn:microsoft.com/office/officeart/2005/8/layout/hierarchy2"/>
    <dgm:cxn modelId="{2F2E802F-7893-564A-A562-064142E4BFC4}" type="presOf" srcId="{8A39771B-AADB-EB40-A306-3EA6C8E9F431}" destId="{5640198C-BDEE-C042-BB51-1ED990E90F38}" srcOrd="0" destOrd="0" presId="urn:microsoft.com/office/officeart/2005/8/layout/hierarchy2"/>
    <dgm:cxn modelId="{474E9130-9230-C648-A465-8DCD0F520F1A}" type="presOf" srcId="{52C8A67A-6E76-5348-86DE-B6B536860D5A}" destId="{0532C4A9-38C3-654F-A1E3-BDD80188B918}" srcOrd="0" destOrd="0" presId="urn:microsoft.com/office/officeart/2005/8/layout/hierarchy2"/>
    <dgm:cxn modelId="{50936B44-6BD9-3D4A-B8F7-0FF29172DFB9}" type="presOf" srcId="{4EAA849F-0EF3-E24E-A51F-731DEA621715}" destId="{2B968C0C-546C-A449-81B8-7343B931E7C9}" srcOrd="0" destOrd="0" presId="urn:microsoft.com/office/officeart/2005/8/layout/hierarchy2"/>
    <dgm:cxn modelId="{29E14949-B616-F447-B278-86AFC6D6FDEE}" srcId="{E99CE1FF-9277-954A-9715-C50B0FDF5F9B}" destId="{D0F98E3C-FB31-F247-96CA-BA881138E132}" srcOrd="0" destOrd="0" parTransId="{52C8A67A-6E76-5348-86DE-B6B536860D5A}" sibTransId="{C4C57D74-432C-C04C-9CF4-4A139CE87E9D}"/>
    <dgm:cxn modelId="{C1B7A258-D744-2942-A03B-90B257BD57E4}" type="presOf" srcId="{7911EA77-7C6F-3743-AC23-E0D6C45D189B}" destId="{58DB7DA4-DF1A-BC4A-9701-DC52955DC827}" srcOrd="0" destOrd="0" presId="urn:microsoft.com/office/officeart/2005/8/layout/hierarchy2"/>
    <dgm:cxn modelId="{B547FD5C-5D63-5C4F-8B7B-ACF8C419BE8A}" type="presOf" srcId="{F346ADCA-C95C-F14B-B3F8-0E4F6EB34C8B}" destId="{480E9229-E988-6549-B291-51D353E2ADCC}" srcOrd="0" destOrd="0" presId="urn:microsoft.com/office/officeart/2005/8/layout/hierarchy2"/>
    <dgm:cxn modelId="{FE354360-2162-7E44-BEA3-4988E73FC770}" type="presOf" srcId="{7FAF8E36-968A-084A-817E-118509D26E5F}" destId="{A23ACA95-04BF-B74D-ADC6-5BA06918A475}" srcOrd="0" destOrd="0" presId="urn:microsoft.com/office/officeart/2005/8/layout/hierarchy2"/>
    <dgm:cxn modelId="{99B9686C-3862-9F4C-A9F6-7A3A56B014EB}" type="presOf" srcId="{875A3AF2-7590-534F-A607-C46656ED08A4}" destId="{DCF49932-453E-1B46-85F6-83EEE8B9378F}" srcOrd="0" destOrd="0" presId="urn:microsoft.com/office/officeart/2005/8/layout/hierarchy2"/>
    <dgm:cxn modelId="{3C621C72-2108-6544-B684-559802F39742}" type="presOf" srcId="{2416210A-5CE2-AF44-8B9B-8BD38097DB50}" destId="{922CBE71-6FE7-2945-8C6C-47F3C61BABCA}" srcOrd="1" destOrd="0" presId="urn:microsoft.com/office/officeart/2005/8/layout/hierarchy2"/>
    <dgm:cxn modelId="{F71B9072-FE11-D94F-B1B6-2C3A21A0FB4C}" type="presOf" srcId="{8982B353-4693-B845-AC13-A82B128009CB}" destId="{8546973A-9F40-EF48-B4BC-7C9A9D9F9B7E}" srcOrd="1" destOrd="0" presId="urn:microsoft.com/office/officeart/2005/8/layout/hierarchy2"/>
    <dgm:cxn modelId="{4D9DE281-D8B4-8048-B616-962E9C3A4162}" srcId="{C2F2DA71-BAC7-B444-86A0-400E499681F0}" destId="{76D13247-58B5-7641-B094-72216CEC7A8E}" srcOrd="4" destOrd="0" parTransId="{8982B353-4693-B845-AC13-A82B128009CB}" sibTransId="{F123F29D-1350-6848-AF1D-05D5869DD9F6}"/>
    <dgm:cxn modelId="{65226D82-6EC3-9046-A5A2-4596AA324BFA}" srcId="{E99CE1FF-9277-954A-9715-C50B0FDF5F9B}" destId="{17785224-5145-D940-AD56-836BB7E5D9F4}" srcOrd="2" destOrd="0" parTransId="{2416210A-5CE2-AF44-8B9B-8BD38097DB50}" sibTransId="{FBD1DFB9-B95A-9646-86C8-A0877E835759}"/>
    <dgm:cxn modelId="{56E0EA82-9DFF-2A40-B7D4-2B1E4C8A53FC}" srcId="{4EAA849F-0EF3-E24E-A51F-731DEA621715}" destId="{E99CE1FF-9277-954A-9715-C50B0FDF5F9B}" srcOrd="0" destOrd="0" parTransId="{98F4FE3D-CEBF-5B4B-9DE3-575AB6123BD8}" sibTransId="{66B8FBC6-F63B-794F-8275-20721E3C0A95}"/>
    <dgm:cxn modelId="{461BB484-D56C-B340-8F9A-A7F2DC13655D}" srcId="{C2F2DA71-BAC7-B444-86A0-400E499681F0}" destId="{F346ADCA-C95C-F14B-B3F8-0E4F6EB34C8B}" srcOrd="1" destOrd="0" parTransId="{087C987D-76C1-834D-9B6D-E8BBAA808A26}" sibTransId="{3D6C6806-EF32-D74B-97F9-181C632E7461}"/>
    <dgm:cxn modelId="{377EB186-CA6C-9742-987A-9E7DE1095002}" type="presOf" srcId="{53397380-5181-4748-8BF1-155A642A24F0}" destId="{712B1002-6B24-7642-8617-33B01C570689}" srcOrd="0" destOrd="0" presId="urn:microsoft.com/office/officeart/2005/8/layout/hierarchy2"/>
    <dgm:cxn modelId="{B6237E8C-1977-F04E-B94D-1FFF0293E499}" type="presOf" srcId="{E99CE1FF-9277-954A-9715-C50B0FDF5F9B}" destId="{EA6C9B70-32F8-7A4C-A4CF-5AEDC728D9D9}" srcOrd="0" destOrd="0" presId="urn:microsoft.com/office/officeart/2005/8/layout/hierarchy2"/>
    <dgm:cxn modelId="{0669D88D-813C-314D-B699-3F3DCB390559}" type="presOf" srcId="{087C987D-76C1-834D-9B6D-E8BBAA808A26}" destId="{BC88CF3C-FBA4-6D46-9587-73B662E14CB8}" srcOrd="0" destOrd="0" presId="urn:microsoft.com/office/officeart/2005/8/layout/hierarchy2"/>
    <dgm:cxn modelId="{30D95B90-82A9-E648-9E29-816F7406621E}" srcId="{C2F2DA71-BAC7-B444-86A0-400E499681F0}" destId="{02173618-04FB-8346-9396-07603D2C2019}" srcOrd="3" destOrd="0" parTransId="{6238F925-BA5F-C443-ADDF-EFBC3E1D86C0}" sibTransId="{2A6DC342-F6B7-E448-9972-85B551131843}"/>
    <dgm:cxn modelId="{DCD2BB98-8FDA-F24E-A5A6-294ACBC982BF}" type="presOf" srcId="{76D13247-58B5-7641-B094-72216CEC7A8E}" destId="{6F8AE01E-DD81-884B-A478-F3223BDF6635}" srcOrd="0" destOrd="0" presId="urn:microsoft.com/office/officeart/2005/8/layout/hierarchy2"/>
    <dgm:cxn modelId="{E091E8AE-9CC2-4042-8F17-70C1F751CEEC}" type="presOf" srcId="{5E1D36A6-2BB2-B449-A1E7-6A06457954ED}" destId="{89EB3FF3-4611-DF48-9CA0-A1C1C8EF423C}" srcOrd="0" destOrd="0" presId="urn:microsoft.com/office/officeart/2005/8/layout/hierarchy2"/>
    <dgm:cxn modelId="{922951B4-D33F-9E44-83BD-933BE850D795}" type="presOf" srcId="{6238F925-BA5F-C443-ADDF-EFBC3E1D86C0}" destId="{32219750-9A76-B745-8563-A34C700611CC}" srcOrd="0" destOrd="0" presId="urn:microsoft.com/office/officeart/2005/8/layout/hierarchy2"/>
    <dgm:cxn modelId="{BCD2A9BA-8B30-F044-A127-996693A0A878}" srcId="{7911EA77-7C6F-3743-AC23-E0D6C45D189B}" destId="{C2F2DA71-BAC7-B444-86A0-400E499681F0}" srcOrd="0" destOrd="0" parTransId="{B787B5E8-A26C-5C4F-BE99-A804D8DF0723}" sibTransId="{2CA180E1-5952-B24C-8A7D-CE809664783F}"/>
    <dgm:cxn modelId="{FB8A0EC0-9C17-5649-94DC-941B426F569E}" srcId="{C2F2DA71-BAC7-B444-86A0-400E499681F0}" destId="{5E1D36A6-2BB2-B449-A1E7-6A06457954ED}" srcOrd="5" destOrd="0" parTransId="{2C8E2492-D529-9548-9872-C1F7EBFD4428}" sibTransId="{B9760C71-F21E-0040-B71F-D379AF62C384}"/>
    <dgm:cxn modelId="{F8DC36C0-13B3-6A49-AA27-260B81ACD337}" type="presOf" srcId="{D0F98E3C-FB31-F247-96CA-BA881138E132}" destId="{6C61F046-6471-9942-91BA-59C8AE87EC39}" srcOrd="0" destOrd="0" presId="urn:microsoft.com/office/officeart/2005/8/layout/hierarchy2"/>
    <dgm:cxn modelId="{A4ED97CA-54A7-AC4A-802F-D395F9A4CDCC}" type="presOf" srcId="{C2F2DA71-BAC7-B444-86A0-400E499681F0}" destId="{DF083505-A9EC-944E-AE9B-5DFD6C5298E7}" srcOrd="0" destOrd="0" presId="urn:microsoft.com/office/officeart/2005/8/layout/hierarchy2"/>
    <dgm:cxn modelId="{1F0F1CD3-6706-1A4D-B758-6D54964BC936}" type="presOf" srcId="{7FAF8E36-968A-084A-817E-118509D26E5F}" destId="{9D660DEE-82A1-DA4E-9ACD-C6F3823BC04F}" srcOrd="1" destOrd="0" presId="urn:microsoft.com/office/officeart/2005/8/layout/hierarchy2"/>
    <dgm:cxn modelId="{9CD1E4DA-5211-A34D-95DC-DD8A8BBCBB8C}" type="presOf" srcId="{249748F5-0885-5545-BB5F-E05B13DCBB3E}" destId="{86750EF1-9818-214F-B96D-167F2F67F0C7}" srcOrd="0" destOrd="0" presId="urn:microsoft.com/office/officeart/2005/8/layout/hierarchy2"/>
    <dgm:cxn modelId="{AFD4C9E4-7B06-9E4D-B6F5-4644EE047036}" type="presOf" srcId="{B787B5E8-A26C-5C4F-BE99-A804D8DF0723}" destId="{28C10E43-7E65-EB44-A6DC-C1D2EEB30EE0}" srcOrd="1" destOrd="0" presId="urn:microsoft.com/office/officeart/2005/8/layout/hierarchy2"/>
    <dgm:cxn modelId="{B389FDED-EC7D-924F-86F9-7A104AC91F67}" type="presOf" srcId="{8982B353-4693-B845-AC13-A82B128009CB}" destId="{3098CE62-4BAF-2442-9D7E-A8F5ADF929F8}" srcOrd="0" destOrd="0" presId="urn:microsoft.com/office/officeart/2005/8/layout/hierarchy2"/>
    <dgm:cxn modelId="{C7EAFEF7-D8E2-A948-912B-5954AA85483B}" srcId="{E99CE1FF-9277-954A-9715-C50B0FDF5F9B}" destId="{7911EA77-7C6F-3743-AC23-E0D6C45D189B}" srcOrd="1" destOrd="0" parTransId="{7FAF8E36-968A-084A-817E-118509D26E5F}" sibTransId="{6CDFD0A4-80FF-034C-91EB-F59AF3A744D3}"/>
    <dgm:cxn modelId="{A4C763FC-0432-5D43-96B9-4E8EF420FA2E}" type="presOf" srcId="{52C8A67A-6E76-5348-86DE-B6B536860D5A}" destId="{9A28CF1C-E8EB-5040-A05B-86FDFFE6A80C}" srcOrd="1" destOrd="0" presId="urn:microsoft.com/office/officeart/2005/8/layout/hierarchy2"/>
    <dgm:cxn modelId="{61618C9D-09EA-214C-A091-5C1E24B91F4D}" type="presParOf" srcId="{2B968C0C-546C-A449-81B8-7343B931E7C9}" destId="{A36BC26F-8F98-0840-A880-7C8FFC8E3A85}" srcOrd="0" destOrd="0" presId="urn:microsoft.com/office/officeart/2005/8/layout/hierarchy2"/>
    <dgm:cxn modelId="{4B1E5AEA-DF5F-0F4E-B897-1F0DB0B6278E}" type="presParOf" srcId="{A36BC26F-8F98-0840-A880-7C8FFC8E3A85}" destId="{EA6C9B70-32F8-7A4C-A4CF-5AEDC728D9D9}" srcOrd="0" destOrd="0" presId="urn:microsoft.com/office/officeart/2005/8/layout/hierarchy2"/>
    <dgm:cxn modelId="{026BBBE7-01A0-0043-A1CA-3FA24EDB587C}" type="presParOf" srcId="{A36BC26F-8F98-0840-A880-7C8FFC8E3A85}" destId="{F5BB4003-E9BF-F849-B7EB-9B63985CBF08}" srcOrd="1" destOrd="0" presId="urn:microsoft.com/office/officeart/2005/8/layout/hierarchy2"/>
    <dgm:cxn modelId="{7A6C2986-8E93-7440-8FA7-14F42F23B3E5}" type="presParOf" srcId="{F5BB4003-E9BF-F849-B7EB-9B63985CBF08}" destId="{0532C4A9-38C3-654F-A1E3-BDD80188B918}" srcOrd="0" destOrd="0" presId="urn:microsoft.com/office/officeart/2005/8/layout/hierarchy2"/>
    <dgm:cxn modelId="{5DCDAACA-AA4D-E24F-B6A8-F4B5A298CDC7}" type="presParOf" srcId="{0532C4A9-38C3-654F-A1E3-BDD80188B918}" destId="{9A28CF1C-E8EB-5040-A05B-86FDFFE6A80C}" srcOrd="0" destOrd="0" presId="urn:microsoft.com/office/officeart/2005/8/layout/hierarchy2"/>
    <dgm:cxn modelId="{88C4C0AD-16FB-AC4A-8FAE-582D80B13A95}" type="presParOf" srcId="{F5BB4003-E9BF-F849-B7EB-9B63985CBF08}" destId="{2CA50515-1288-3D47-8166-39DA658329B0}" srcOrd="1" destOrd="0" presId="urn:microsoft.com/office/officeart/2005/8/layout/hierarchy2"/>
    <dgm:cxn modelId="{3D0FD89A-BFC4-1F4D-B756-9ACE0618879B}" type="presParOf" srcId="{2CA50515-1288-3D47-8166-39DA658329B0}" destId="{6C61F046-6471-9942-91BA-59C8AE87EC39}" srcOrd="0" destOrd="0" presId="urn:microsoft.com/office/officeart/2005/8/layout/hierarchy2"/>
    <dgm:cxn modelId="{C2E5DDAC-1DB5-9341-934E-7FB99ED00CB2}" type="presParOf" srcId="{2CA50515-1288-3D47-8166-39DA658329B0}" destId="{3CB72A3B-3EAD-EF40-AD41-AB3BE74D73AB}" srcOrd="1" destOrd="0" presId="urn:microsoft.com/office/officeart/2005/8/layout/hierarchy2"/>
    <dgm:cxn modelId="{139130DD-6CEC-1E43-98C7-B7AC5491476C}" type="presParOf" srcId="{F5BB4003-E9BF-F849-B7EB-9B63985CBF08}" destId="{A23ACA95-04BF-B74D-ADC6-5BA06918A475}" srcOrd="2" destOrd="0" presId="urn:microsoft.com/office/officeart/2005/8/layout/hierarchy2"/>
    <dgm:cxn modelId="{C4C71644-3322-9B46-8AC7-6EC0BAADD4EA}" type="presParOf" srcId="{A23ACA95-04BF-B74D-ADC6-5BA06918A475}" destId="{9D660DEE-82A1-DA4E-9ACD-C6F3823BC04F}" srcOrd="0" destOrd="0" presId="urn:microsoft.com/office/officeart/2005/8/layout/hierarchy2"/>
    <dgm:cxn modelId="{B9258F0B-763F-D249-BEF5-29F223DD1073}" type="presParOf" srcId="{F5BB4003-E9BF-F849-B7EB-9B63985CBF08}" destId="{E148C9F5-AA6F-454B-B303-B709FBC4085A}" srcOrd="3" destOrd="0" presId="urn:microsoft.com/office/officeart/2005/8/layout/hierarchy2"/>
    <dgm:cxn modelId="{5A28C02A-69BB-BD47-B682-1AF0829F80AE}" type="presParOf" srcId="{E148C9F5-AA6F-454B-B303-B709FBC4085A}" destId="{58DB7DA4-DF1A-BC4A-9701-DC52955DC827}" srcOrd="0" destOrd="0" presId="urn:microsoft.com/office/officeart/2005/8/layout/hierarchy2"/>
    <dgm:cxn modelId="{4064B952-DA1E-8740-B77D-06C4126E7BB3}" type="presParOf" srcId="{E148C9F5-AA6F-454B-B303-B709FBC4085A}" destId="{1751D053-DDBB-7144-BAE4-0D84F61B4299}" srcOrd="1" destOrd="0" presId="urn:microsoft.com/office/officeart/2005/8/layout/hierarchy2"/>
    <dgm:cxn modelId="{E5CB3345-E0DD-DA49-B0C6-703AA78649D1}" type="presParOf" srcId="{1751D053-DDBB-7144-BAE4-0D84F61B4299}" destId="{50EABA40-F51D-BD41-97AD-1FEC1EF7A09A}" srcOrd="0" destOrd="0" presId="urn:microsoft.com/office/officeart/2005/8/layout/hierarchy2"/>
    <dgm:cxn modelId="{4414F8CF-2C74-4246-9B4C-FA5E769130B5}" type="presParOf" srcId="{50EABA40-F51D-BD41-97AD-1FEC1EF7A09A}" destId="{28C10E43-7E65-EB44-A6DC-C1D2EEB30EE0}" srcOrd="0" destOrd="0" presId="urn:microsoft.com/office/officeart/2005/8/layout/hierarchy2"/>
    <dgm:cxn modelId="{67A14D61-7828-3946-A62E-A94723DDCB15}" type="presParOf" srcId="{1751D053-DDBB-7144-BAE4-0D84F61B4299}" destId="{09001A1E-3C05-2044-B44C-94BCCF5881B2}" srcOrd="1" destOrd="0" presId="urn:microsoft.com/office/officeart/2005/8/layout/hierarchy2"/>
    <dgm:cxn modelId="{F1B0662F-B70D-A445-A3C3-5DC5597E9047}" type="presParOf" srcId="{09001A1E-3C05-2044-B44C-94BCCF5881B2}" destId="{DF083505-A9EC-944E-AE9B-5DFD6C5298E7}" srcOrd="0" destOrd="0" presId="urn:microsoft.com/office/officeart/2005/8/layout/hierarchy2"/>
    <dgm:cxn modelId="{4F593CEC-C5F3-804B-B1CB-6CF7D7C5DAD2}" type="presParOf" srcId="{09001A1E-3C05-2044-B44C-94BCCF5881B2}" destId="{3AFBEED5-BCB0-C742-8F3F-DC89FF7E2A12}" srcOrd="1" destOrd="0" presId="urn:microsoft.com/office/officeart/2005/8/layout/hierarchy2"/>
    <dgm:cxn modelId="{BBCDF906-355C-0546-882C-025E5524E826}" type="presParOf" srcId="{3AFBEED5-BCB0-C742-8F3F-DC89FF7E2A12}" destId="{86750EF1-9818-214F-B96D-167F2F67F0C7}" srcOrd="0" destOrd="0" presId="urn:microsoft.com/office/officeart/2005/8/layout/hierarchy2"/>
    <dgm:cxn modelId="{918B4F96-4241-CC44-BB88-A4568CA3938B}" type="presParOf" srcId="{86750EF1-9818-214F-B96D-167F2F67F0C7}" destId="{2CC1EFE0-4DDD-B949-8D82-BE9C7732DEFE}" srcOrd="0" destOrd="0" presId="urn:microsoft.com/office/officeart/2005/8/layout/hierarchy2"/>
    <dgm:cxn modelId="{E9F6CFA2-B345-EC46-B123-313AD9636200}" type="presParOf" srcId="{3AFBEED5-BCB0-C742-8F3F-DC89FF7E2A12}" destId="{2ED822F0-BF90-9640-A8DB-E6980003F135}" srcOrd="1" destOrd="0" presId="urn:microsoft.com/office/officeart/2005/8/layout/hierarchy2"/>
    <dgm:cxn modelId="{7D2F1298-B64B-2943-99F9-FD27360F0241}" type="presParOf" srcId="{2ED822F0-BF90-9640-A8DB-E6980003F135}" destId="{712B1002-6B24-7642-8617-33B01C570689}" srcOrd="0" destOrd="0" presId="urn:microsoft.com/office/officeart/2005/8/layout/hierarchy2"/>
    <dgm:cxn modelId="{94E06C38-314C-8D42-8FE9-FC2DA06CA8E8}" type="presParOf" srcId="{2ED822F0-BF90-9640-A8DB-E6980003F135}" destId="{CD12A5BF-5583-614C-83ED-F1E7C6EE3A82}" srcOrd="1" destOrd="0" presId="urn:microsoft.com/office/officeart/2005/8/layout/hierarchy2"/>
    <dgm:cxn modelId="{38DC8EB3-B19F-6F41-8433-30069C4CA345}" type="presParOf" srcId="{3AFBEED5-BCB0-C742-8F3F-DC89FF7E2A12}" destId="{BC88CF3C-FBA4-6D46-9587-73B662E14CB8}" srcOrd="2" destOrd="0" presId="urn:microsoft.com/office/officeart/2005/8/layout/hierarchy2"/>
    <dgm:cxn modelId="{ED78563F-EEF3-D540-A1AA-43590182C568}" type="presParOf" srcId="{BC88CF3C-FBA4-6D46-9587-73B662E14CB8}" destId="{D49F2592-BD6F-5849-AD6E-11D7EF1C67A8}" srcOrd="0" destOrd="0" presId="urn:microsoft.com/office/officeart/2005/8/layout/hierarchy2"/>
    <dgm:cxn modelId="{FD6F60DA-5432-2948-88B3-013414FC135B}" type="presParOf" srcId="{3AFBEED5-BCB0-C742-8F3F-DC89FF7E2A12}" destId="{95D52183-00F6-424F-A47F-3AB97FCE2573}" srcOrd="3" destOrd="0" presId="urn:microsoft.com/office/officeart/2005/8/layout/hierarchy2"/>
    <dgm:cxn modelId="{550CCFF1-8500-A44D-A101-2DA50AC2CDC1}" type="presParOf" srcId="{95D52183-00F6-424F-A47F-3AB97FCE2573}" destId="{480E9229-E988-6549-B291-51D353E2ADCC}" srcOrd="0" destOrd="0" presId="urn:microsoft.com/office/officeart/2005/8/layout/hierarchy2"/>
    <dgm:cxn modelId="{E29A0472-568B-A04D-9001-34DDD841D614}" type="presParOf" srcId="{95D52183-00F6-424F-A47F-3AB97FCE2573}" destId="{6C8F7E30-4708-514B-A724-82A7DF34C591}" srcOrd="1" destOrd="0" presId="urn:microsoft.com/office/officeart/2005/8/layout/hierarchy2"/>
    <dgm:cxn modelId="{00B14BDF-B2BB-5D4D-95EE-8C6EBC079EF4}" type="presParOf" srcId="{3AFBEED5-BCB0-C742-8F3F-DC89FF7E2A12}" destId="{DCF49932-453E-1B46-85F6-83EEE8B9378F}" srcOrd="4" destOrd="0" presId="urn:microsoft.com/office/officeart/2005/8/layout/hierarchy2"/>
    <dgm:cxn modelId="{174E9E4D-3A1B-7247-A0D3-CECE4F000E08}" type="presParOf" srcId="{DCF49932-453E-1B46-85F6-83EEE8B9378F}" destId="{94DE0B10-BB4E-F640-BD36-6F09D04FDCAC}" srcOrd="0" destOrd="0" presId="urn:microsoft.com/office/officeart/2005/8/layout/hierarchy2"/>
    <dgm:cxn modelId="{D3FD9BB1-0C70-B241-A513-4958E278A0AA}" type="presParOf" srcId="{3AFBEED5-BCB0-C742-8F3F-DC89FF7E2A12}" destId="{BAC1FBAA-BFED-2141-9323-89D967953A3B}" srcOrd="5" destOrd="0" presId="urn:microsoft.com/office/officeart/2005/8/layout/hierarchy2"/>
    <dgm:cxn modelId="{F9A59389-9F96-034E-9FFA-4F8CD9B14678}" type="presParOf" srcId="{BAC1FBAA-BFED-2141-9323-89D967953A3B}" destId="{5640198C-BDEE-C042-BB51-1ED990E90F38}" srcOrd="0" destOrd="0" presId="urn:microsoft.com/office/officeart/2005/8/layout/hierarchy2"/>
    <dgm:cxn modelId="{A0475A8E-FDD6-B74D-9D3E-7A52C4BFA204}" type="presParOf" srcId="{BAC1FBAA-BFED-2141-9323-89D967953A3B}" destId="{3E02033A-FC54-F24E-BCEC-B3C88483E2AC}" srcOrd="1" destOrd="0" presId="urn:microsoft.com/office/officeart/2005/8/layout/hierarchy2"/>
    <dgm:cxn modelId="{A2231AE0-862F-2845-BE49-5EBDA0700651}" type="presParOf" srcId="{3AFBEED5-BCB0-C742-8F3F-DC89FF7E2A12}" destId="{32219750-9A76-B745-8563-A34C700611CC}" srcOrd="6" destOrd="0" presId="urn:microsoft.com/office/officeart/2005/8/layout/hierarchy2"/>
    <dgm:cxn modelId="{97C422C9-FE8A-7E42-A6AC-7C620F0D4E3B}" type="presParOf" srcId="{32219750-9A76-B745-8563-A34C700611CC}" destId="{ACDE342F-68C3-6C44-A880-9CC806B25FC4}" srcOrd="0" destOrd="0" presId="urn:microsoft.com/office/officeart/2005/8/layout/hierarchy2"/>
    <dgm:cxn modelId="{BFE035A3-DFBE-B64D-965A-DFB598DBD400}" type="presParOf" srcId="{3AFBEED5-BCB0-C742-8F3F-DC89FF7E2A12}" destId="{ED1AFFDA-DB03-3441-9599-54F73E5239E9}" srcOrd="7" destOrd="0" presId="urn:microsoft.com/office/officeart/2005/8/layout/hierarchy2"/>
    <dgm:cxn modelId="{F6C18650-A976-2A44-B464-73056F67EF37}" type="presParOf" srcId="{ED1AFFDA-DB03-3441-9599-54F73E5239E9}" destId="{9882A0EA-3A43-6B4B-9EA7-E423E2A50C05}" srcOrd="0" destOrd="0" presId="urn:microsoft.com/office/officeart/2005/8/layout/hierarchy2"/>
    <dgm:cxn modelId="{FE1CE4A8-796C-EF47-85A6-8E56CACD01BA}" type="presParOf" srcId="{ED1AFFDA-DB03-3441-9599-54F73E5239E9}" destId="{786CE3B4-647C-FD49-A85C-B1E200797E87}" srcOrd="1" destOrd="0" presId="urn:microsoft.com/office/officeart/2005/8/layout/hierarchy2"/>
    <dgm:cxn modelId="{250AED4B-0FD7-1D4D-B239-47BF952591B6}" type="presParOf" srcId="{3AFBEED5-BCB0-C742-8F3F-DC89FF7E2A12}" destId="{3098CE62-4BAF-2442-9D7E-A8F5ADF929F8}" srcOrd="8" destOrd="0" presId="urn:microsoft.com/office/officeart/2005/8/layout/hierarchy2"/>
    <dgm:cxn modelId="{BF30988D-679F-104C-A3F0-513B63BF05D3}" type="presParOf" srcId="{3098CE62-4BAF-2442-9D7E-A8F5ADF929F8}" destId="{8546973A-9F40-EF48-B4BC-7C9A9D9F9B7E}" srcOrd="0" destOrd="0" presId="urn:microsoft.com/office/officeart/2005/8/layout/hierarchy2"/>
    <dgm:cxn modelId="{7D91E4DA-79B0-7A4A-9A78-876439F9BDA7}" type="presParOf" srcId="{3AFBEED5-BCB0-C742-8F3F-DC89FF7E2A12}" destId="{831B1C01-FB04-5744-BEF5-447CCD83AF5A}" srcOrd="9" destOrd="0" presId="urn:microsoft.com/office/officeart/2005/8/layout/hierarchy2"/>
    <dgm:cxn modelId="{AE8EE8ED-BE74-AC43-BDF2-62497F5C813A}" type="presParOf" srcId="{831B1C01-FB04-5744-BEF5-447CCD83AF5A}" destId="{6F8AE01E-DD81-884B-A478-F3223BDF6635}" srcOrd="0" destOrd="0" presId="urn:microsoft.com/office/officeart/2005/8/layout/hierarchy2"/>
    <dgm:cxn modelId="{12F69B6C-99C1-0C49-A427-C91AD0F23B5B}" type="presParOf" srcId="{831B1C01-FB04-5744-BEF5-447CCD83AF5A}" destId="{CCFA7197-F368-9449-B69F-0A914B251770}" srcOrd="1" destOrd="0" presId="urn:microsoft.com/office/officeart/2005/8/layout/hierarchy2"/>
    <dgm:cxn modelId="{00C6D83A-4723-AB41-A767-6547C95A57FB}" type="presParOf" srcId="{3AFBEED5-BCB0-C742-8F3F-DC89FF7E2A12}" destId="{82670717-8E06-D24E-A5FF-436844F3E407}" srcOrd="10" destOrd="0" presId="urn:microsoft.com/office/officeart/2005/8/layout/hierarchy2"/>
    <dgm:cxn modelId="{8336542E-77D9-7F47-9D76-46A87968425D}" type="presParOf" srcId="{82670717-8E06-D24E-A5FF-436844F3E407}" destId="{1383BE74-1A5F-1D4F-8FFD-F87633C2BD6C}" srcOrd="0" destOrd="0" presId="urn:microsoft.com/office/officeart/2005/8/layout/hierarchy2"/>
    <dgm:cxn modelId="{F38400C5-1C21-0F49-AC8C-F204A3B83716}" type="presParOf" srcId="{3AFBEED5-BCB0-C742-8F3F-DC89FF7E2A12}" destId="{FAB6B84E-C284-0E45-9739-FC5729D96540}" srcOrd="11" destOrd="0" presId="urn:microsoft.com/office/officeart/2005/8/layout/hierarchy2"/>
    <dgm:cxn modelId="{9EC3C16B-0E90-D14A-ABB7-051EF358A7BE}" type="presParOf" srcId="{FAB6B84E-C284-0E45-9739-FC5729D96540}" destId="{89EB3FF3-4611-DF48-9CA0-A1C1C8EF423C}" srcOrd="0" destOrd="0" presId="urn:microsoft.com/office/officeart/2005/8/layout/hierarchy2"/>
    <dgm:cxn modelId="{202324D5-6EC9-424A-8DA8-58489987C53C}" type="presParOf" srcId="{FAB6B84E-C284-0E45-9739-FC5729D96540}" destId="{88FBE692-62D8-B44E-83DC-F573F7EF5BE3}" srcOrd="1" destOrd="0" presId="urn:microsoft.com/office/officeart/2005/8/layout/hierarchy2"/>
    <dgm:cxn modelId="{98B2E8D8-2A85-2147-A46A-6857821B24EC}" type="presParOf" srcId="{F5BB4003-E9BF-F849-B7EB-9B63985CBF08}" destId="{01D80190-8BC8-4142-AB21-5D6449B02AE3}" srcOrd="4" destOrd="0" presId="urn:microsoft.com/office/officeart/2005/8/layout/hierarchy2"/>
    <dgm:cxn modelId="{AB93A77B-5683-6542-926B-8BD843932EC0}" type="presParOf" srcId="{01D80190-8BC8-4142-AB21-5D6449B02AE3}" destId="{922CBE71-6FE7-2945-8C6C-47F3C61BABCA}" srcOrd="0" destOrd="0" presId="urn:microsoft.com/office/officeart/2005/8/layout/hierarchy2"/>
    <dgm:cxn modelId="{A5043DDD-7A62-3D41-8AB7-06D63B96AD6B}" type="presParOf" srcId="{F5BB4003-E9BF-F849-B7EB-9B63985CBF08}" destId="{E53D9697-53C3-9844-A4B8-736B3964A074}" srcOrd="5" destOrd="0" presId="urn:microsoft.com/office/officeart/2005/8/layout/hierarchy2"/>
    <dgm:cxn modelId="{821E12B9-14B6-1545-AC22-464BFA92A5AD}" type="presParOf" srcId="{E53D9697-53C3-9844-A4B8-736B3964A074}" destId="{4C8DB6B0-7553-DA4C-940F-08EBE1803704}" srcOrd="0" destOrd="0" presId="urn:microsoft.com/office/officeart/2005/8/layout/hierarchy2"/>
    <dgm:cxn modelId="{E5451416-364C-C542-96CF-C7FDE59C9CB5}" type="presParOf" srcId="{E53D9697-53C3-9844-A4B8-736B3964A074}" destId="{0F1C82C1-4B61-C646-99A0-7691FC45421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FCDB6-0E23-7D42-A585-9349CC7BDB4C}">
      <dsp:nvSpPr>
        <dsp:cNvPr id="0" name=""/>
        <dsp:cNvSpPr/>
      </dsp:nvSpPr>
      <dsp:spPr>
        <a:xfrm>
          <a:off x="1363132" y="485550"/>
          <a:ext cx="1813077" cy="1813077"/>
        </a:xfrm>
        <a:prstGeom prst="ellipse">
          <a:avLst/>
        </a:prstGeom>
        <a:solidFill>
          <a:srgbClr val="638EBF">
            <a:alpha val="34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Autorité</a:t>
          </a:r>
          <a:endParaRPr lang="fr-FR" sz="2400" kern="1200" dirty="0">
            <a:solidFill>
              <a:schemeClr val="tx1"/>
            </a:solidFill>
          </a:endParaRPr>
        </a:p>
      </dsp:txBody>
      <dsp:txXfrm>
        <a:off x="1628651" y="751069"/>
        <a:ext cx="1282039" cy="1282039"/>
      </dsp:txXfrm>
    </dsp:sp>
    <dsp:sp modelId="{0D36F6D1-D06F-A047-AE55-8FE974F0AF07}">
      <dsp:nvSpPr>
        <dsp:cNvPr id="0" name=""/>
        <dsp:cNvSpPr/>
      </dsp:nvSpPr>
      <dsp:spPr>
        <a:xfrm rot="3600000">
          <a:off x="2702439" y="2253933"/>
          <a:ext cx="482925" cy="611913"/>
        </a:xfrm>
        <a:prstGeom prst="rightArrow">
          <a:avLst>
            <a:gd name="adj1" fmla="val 60000"/>
            <a:gd name="adj2" fmla="val 50000"/>
          </a:avLst>
        </a:prstGeom>
        <a:solidFill>
          <a:srgbClr val="638EBF">
            <a:alpha val="34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2738658" y="2313582"/>
        <a:ext cx="338048" cy="367147"/>
      </dsp:txXfrm>
    </dsp:sp>
    <dsp:sp modelId="{8B65BA3F-A707-4A48-9729-4825357EA742}">
      <dsp:nvSpPr>
        <dsp:cNvPr id="0" name=""/>
        <dsp:cNvSpPr/>
      </dsp:nvSpPr>
      <dsp:spPr>
        <a:xfrm>
          <a:off x="2725261" y="2844825"/>
          <a:ext cx="1813077" cy="1813077"/>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err="1">
              <a:solidFill>
                <a:schemeClr val="tx1"/>
              </a:solidFill>
            </a:rPr>
            <a:t>Respon-sabilité</a:t>
          </a:r>
          <a:endParaRPr lang="fr-FR" sz="2800" kern="1200" dirty="0">
            <a:solidFill>
              <a:schemeClr val="tx1"/>
            </a:solidFill>
          </a:endParaRPr>
        </a:p>
      </dsp:txBody>
      <dsp:txXfrm>
        <a:off x="2990780" y="3110344"/>
        <a:ext cx="1282039" cy="1282039"/>
      </dsp:txXfrm>
    </dsp:sp>
    <dsp:sp modelId="{B03EAD0F-9986-3F4C-BB0B-7A494A88EA46}">
      <dsp:nvSpPr>
        <dsp:cNvPr id="0" name=""/>
        <dsp:cNvSpPr/>
      </dsp:nvSpPr>
      <dsp:spPr>
        <a:xfrm rot="10800000">
          <a:off x="2041876" y="3445407"/>
          <a:ext cx="482925" cy="611913"/>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rot="10800000">
        <a:off x="2186753" y="3567790"/>
        <a:ext cx="338048" cy="367147"/>
      </dsp:txXfrm>
    </dsp:sp>
    <dsp:sp modelId="{1D971B71-46DE-8C41-933C-16745EE8A62E}">
      <dsp:nvSpPr>
        <dsp:cNvPr id="0" name=""/>
        <dsp:cNvSpPr/>
      </dsp:nvSpPr>
      <dsp:spPr>
        <a:xfrm>
          <a:off x="1004" y="2844825"/>
          <a:ext cx="1813077" cy="1813077"/>
        </a:xfrm>
        <a:prstGeom prst="ellipse">
          <a:avLst/>
        </a:prstGeom>
        <a:solidFill>
          <a:srgbClr val="00D466">
            <a:alpha val="3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Confiance</a:t>
          </a:r>
        </a:p>
      </dsp:txBody>
      <dsp:txXfrm>
        <a:off x="266523" y="3110344"/>
        <a:ext cx="1282039" cy="1282039"/>
      </dsp:txXfrm>
    </dsp:sp>
    <dsp:sp modelId="{5358A8A9-B051-EF46-92FF-17BC08CBDDB1}">
      <dsp:nvSpPr>
        <dsp:cNvPr id="0" name=""/>
        <dsp:cNvSpPr/>
      </dsp:nvSpPr>
      <dsp:spPr>
        <a:xfrm rot="18000000">
          <a:off x="1340310" y="2277606"/>
          <a:ext cx="482925" cy="611913"/>
        </a:xfrm>
        <a:prstGeom prst="rightArrow">
          <a:avLst>
            <a:gd name="adj1" fmla="val 60000"/>
            <a:gd name="adj2" fmla="val 50000"/>
          </a:avLst>
        </a:prstGeom>
        <a:solidFill>
          <a:srgbClr val="00D466">
            <a:alpha val="3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1376529" y="2462723"/>
        <a:ext cx="338048" cy="367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FCDB6-0E23-7D42-A585-9349CC7BDB4C}">
      <dsp:nvSpPr>
        <dsp:cNvPr id="0" name=""/>
        <dsp:cNvSpPr/>
      </dsp:nvSpPr>
      <dsp:spPr>
        <a:xfrm>
          <a:off x="1363132" y="485550"/>
          <a:ext cx="1813077" cy="1813077"/>
        </a:xfrm>
        <a:prstGeom prst="ellipse">
          <a:avLst/>
        </a:prstGeom>
        <a:solidFill>
          <a:srgbClr val="638EBF">
            <a:alpha val="3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Autorité</a:t>
          </a:r>
          <a:endParaRPr lang="fr-FR" sz="2400" kern="1200" dirty="0">
            <a:solidFill>
              <a:schemeClr val="tx1"/>
            </a:solidFill>
          </a:endParaRPr>
        </a:p>
      </dsp:txBody>
      <dsp:txXfrm>
        <a:off x="1628651" y="751069"/>
        <a:ext cx="1282039" cy="1282039"/>
      </dsp:txXfrm>
    </dsp:sp>
    <dsp:sp modelId="{0D36F6D1-D06F-A047-AE55-8FE974F0AF07}">
      <dsp:nvSpPr>
        <dsp:cNvPr id="0" name=""/>
        <dsp:cNvSpPr/>
      </dsp:nvSpPr>
      <dsp:spPr>
        <a:xfrm rot="3600000">
          <a:off x="2702439" y="2253933"/>
          <a:ext cx="482925" cy="611913"/>
        </a:xfrm>
        <a:prstGeom prst="rightArrow">
          <a:avLst>
            <a:gd name="adj1" fmla="val 60000"/>
            <a:gd name="adj2" fmla="val 50000"/>
          </a:avLst>
        </a:prstGeom>
        <a:solidFill>
          <a:srgbClr val="638EBF">
            <a:alpha val="3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2738658" y="2313582"/>
        <a:ext cx="338048" cy="367147"/>
      </dsp:txXfrm>
    </dsp:sp>
    <dsp:sp modelId="{8B65BA3F-A707-4A48-9729-4825357EA742}">
      <dsp:nvSpPr>
        <dsp:cNvPr id="0" name=""/>
        <dsp:cNvSpPr/>
      </dsp:nvSpPr>
      <dsp:spPr>
        <a:xfrm>
          <a:off x="2725261" y="2844825"/>
          <a:ext cx="1813077" cy="1813077"/>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err="1">
              <a:solidFill>
                <a:schemeClr val="tx1"/>
              </a:solidFill>
            </a:rPr>
            <a:t>Respon-sabilité</a:t>
          </a:r>
          <a:endParaRPr lang="fr-FR" sz="2800" kern="1200" dirty="0">
            <a:solidFill>
              <a:schemeClr val="tx1"/>
            </a:solidFill>
          </a:endParaRPr>
        </a:p>
      </dsp:txBody>
      <dsp:txXfrm>
        <a:off x="2990780" y="3110344"/>
        <a:ext cx="1282039" cy="1282039"/>
      </dsp:txXfrm>
    </dsp:sp>
    <dsp:sp modelId="{B03EAD0F-9986-3F4C-BB0B-7A494A88EA46}">
      <dsp:nvSpPr>
        <dsp:cNvPr id="0" name=""/>
        <dsp:cNvSpPr/>
      </dsp:nvSpPr>
      <dsp:spPr>
        <a:xfrm rot="10800000">
          <a:off x="2041876" y="3445407"/>
          <a:ext cx="482925" cy="611913"/>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rot="10800000">
        <a:off x="2186753" y="3567790"/>
        <a:ext cx="338048" cy="367147"/>
      </dsp:txXfrm>
    </dsp:sp>
    <dsp:sp modelId="{1D971B71-46DE-8C41-933C-16745EE8A62E}">
      <dsp:nvSpPr>
        <dsp:cNvPr id="0" name=""/>
        <dsp:cNvSpPr/>
      </dsp:nvSpPr>
      <dsp:spPr>
        <a:xfrm>
          <a:off x="1004" y="2844825"/>
          <a:ext cx="1813077" cy="1813077"/>
        </a:xfrm>
        <a:prstGeom prst="ellipse">
          <a:avLst/>
        </a:prstGeom>
        <a:solidFill>
          <a:srgbClr val="00D466">
            <a:alpha val="3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Confiance</a:t>
          </a:r>
        </a:p>
      </dsp:txBody>
      <dsp:txXfrm>
        <a:off x="266523" y="3110344"/>
        <a:ext cx="1282039" cy="1282039"/>
      </dsp:txXfrm>
    </dsp:sp>
    <dsp:sp modelId="{5358A8A9-B051-EF46-92FF-17BC08CBDDB1}">
      <dsp:nvSpPr>
        <dsp:cNvPr id="0" name=""/>
        <dsp:cNvSpPr/>
      </dsp:nvSpPr>
      <dsp:spPr>
        <a:xfrm rot="18000000">
          <a:off x="1340310" y="2277606"/>
          <a:ext cx="482925" cy="611913"/>
        </a:xfrm>
        <a:prstGeom prst="rightArrow">
          <a:avLst>
            <a:gd name="adj1" fmla="val 60000"/>
            <a:gd name="adj2" fmla="val 50000"/>
          </a:avLst>
        </a:prstGeom>
        <a:solidFill>
          <a:srgbClr val="00D466">
            <a:alpha val="3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1376529" y="2462723"/>
        <a:ext cx="338048" cy="367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FCDB6-0E23-7D42-A585-9349CC7BDB4C}">
      <dsp:nvSpPr>
        <dsp:cNvPr id="0" name=""/>
        <dsp:cNvSpPr/>
      </dsp:nvSpPr>
      <dsp:spPr>
        <a:xfrm>
          <a:off x="1363132" y="485550"/>
          <a:ext cx="1813077" cy="1813077"/>
        </a:xfrm>
        <a:prstGeom prst="ellipse">
          <a:avLst/>
        </a:prstGeom>
        <a:solidFill>
          <a:srgbClr val="638EBF">
            <a:alpha val="3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Autorité</a:t>
          </a:r>
          <a:endParaRPr lang="fr-FR" sz="2400" kern="1200" dirty="0">
            <a:solidFill>
              <a:schemeClr val="tx1"/>
            </a:solidFill>
          </a:endParaRPr>
        </a:p>
      </dsp:txBody>
      <dsp:txXfrm>
        <a:off x="1628651" y="751069"/>
        <a:ext cx="1282039" cy="1282039"/>
      </dsp:txXfrm>
    </dsp:sp>
    <dsp:sp modelId="{0D36F6D1-D06F-A047-AE55-8FE974F0AF07}">
      <dsp:nvSpPr>
        <dsp:cNvPr id="0" name=""/>
        <dsp:cNvSpPr/>
      </dsp:nvSpPr>
      <dsp:spPr>
        <a:xfrm rot="3600000">
          <a:off x="2702439" y="2253933"/>
          <a:ext cx="482925" cy="611913"/>
        </a:xfrm>
        <a:prstGeom prst="rightArrow">
          <a:avLst>
            <a:gd name="adj1" fmla="val 60000"/>
            <a:gd name="adj2" fmla="val 50000"/>
          </a:avLst>
        </a:prstGeom>
        <a:solidFill>
          <a:srgbClr val="638EBF">
            <a:alpha val="3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2738658" y="2313582"/>
        <a:ext cx="338048" cy="367147"/>
      </dsp:txXfrm>
    </dsp:sp>
    <dsp:sp modelId="{8B65BA3F-A707-4A48-9729-4825357EA742}">
      <dsp:nvSpPr>
        <dsp:cNvPr id="0" name=""/>
        <dsp:cNvSpPr/>
      </dsp:nvSpPr>
      <dsp:spPr>
        <a:xfrm>
          <a:off x="2725261" y="2844825"/>
          <a:ext cx="1813077" cy="1813077"/>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Responsabilité</a:t>
          </a:r>
          <a:endParaRPr lang="fr-FR" sz="2800" kern="1200" dirty="0">
            <a:solidFill>
              <a:schemeClr val="tx1"/>
            </a:solidFill>
          </a:endParaRPr>
        </a:p>
      </dsp:txBody>
      <dsp:txXfrm>
        <a:off x="2990780" y="3110344"/>
        <a:ext cx="1282039" cy="1282039"/>
      </dsp:txXfrm>
    </dsp:sp>
    <dsp:sp modelId="{B03EAD0F-9986-3F4C-BB0B-7A494A88EA46}">
      <dsp:nvSpPr>
        <dsp:cNvPr id="0" name=""/>
        <dsp:cNvSpPr/>
      </dsp:nvSpPr>
      <dsp:spPr>
        <a:xfrm rot="10800000">
          <a:off x="2041876" y="3445407"/>
          <a:ext cx="482925" cy="611913"/>
        </a:xfrm>
        <a:prstGeom prst="righ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rot="10800000">
        <a:off x="2186753" y="3567790"/>
        <a:ext cx="338048" cy="367147"/>
      </dsp:txXfrm>
    </dsp:sp>
    <dsp:sp modelId="{1D971B71-46DE-8C41-933C-16745EE8A62E}">
      <dsp:nvSpPr>
        <dsp:cNvPr id="0" name=""/>
        <dsp:cNvSpPr/>
      </dsp:nvSpPr>
      <dsp:spPr>
        <a:xfrm>
          <a:off x="1004" y="2844825"/>
          <a:ext cx="1813077" cy="1813077"/>
        </a:xfrm>
        <a:prstGeom prst="ellipse">
          <a:avLst/>
        </a:prstGeom>
        <a:solidFill>
          <a:srgbClr val="00D4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rPr>
            <a:t>Confiance</a:t>
          </a:r>
        </a:p>
      </dsp:txBody>
      <dsp:txXfrm>
        <a:off x="266523" y="3110344"/>
        <a:ext cx="1282039" cy="1282039"/>
      </dsp:txXfrm>
    </dsp:sp>
    <dsp:sp modelId="{5358A8A9-B051-EF46-92FF-17BC08CBDDB1}">
      <dsp:nvSpPr>
        <dsp:cNvPr id="0" name=""/>
        <dsp:cNvSpPr/>
      </dsp:nvSpPr>
      <dsp:spPr>
        <a:xfrm rot="18000000">
          <a:off x="1340310" y="2277606"/>
          <a:ext cx="482925" cy="611913"/>
        </a:xfrm>
        <a:prstGeom prst="rightArrow">
          <a:avLst>
            <a:gd name="adj1" fmla="val 60000"/>
            <a:gd name="adj2" fmla="val 50000"/>
          </a:avLst>
        </a:prstGeom>
        <a:solidFill>
          <a:srgbClr val="00D4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solidFill>
              <a:schemeClr val="tx1"/>
            </a:solidFill>
          </a:endParaRPr>
        </a:p>
      </dsp:txBody>
      <dsp:txXfrm>
        <a:off x="1376529" y="2462723"/>
        <a:ext cx="338048" cy="367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C9B70-32F8-7A4C-A4CF-5AEDC728D9D9}">
      <dsp:nvSpPr>
        <dsp:cNvPr id="0" name=""/>
        <dsp:cNvSpPr/>
      </dsp:nvSpPr>
      <dsp:spPr>
        <a:xfrm>
          <a:off x="0" y="1987772"/>
          <a:ext cx="1523340" cy="81712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t>Données</a:t>
          </a:r>
          <a:endParaRPr lang="fr-FR" sz="1900" kern="1200" dirty="0"/>
        </a:p>
      </dsp:txBody>
      <dsp:txXfrm>
        <a:off x="23933" y="2011705"/>
        <a:ext cx="1475474" cy="769255"/>
      </dsp:txXfrm>
    </dsp:sp>
    <dsp:sp modelId="{0532C4A9-38C3-654F-A1E3-BDD80188B918}">
      <dsp:nvSpPr>
        <dsp:cNvPr id="0" name=""/>
        <dsp:cNvSpPr/>
      </dsp:nvSpPr>
      <dsp:spPr>
        <a:xfrm rot="18393710">
          <a:off x="1371491" y="2084316"/>
          <a:ext cx="751149" cy="20699"/>
        </a:xfrm>
        <a:custGeom>
          <a:avLst/>
          <a:gdLst/>
          <a:ahLst/>
          <a:cxnLst/>
          <a:rect l="0" t="0" r="0" b="0"/>
          <a:pathLst>
            <a:path>
              <a:moveTo>
                <a:pt x="0" y="10349"/>
              </a:moveTo>
              <a:lnTo>
                <a:pt x="751149" y="1034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728287" y="2075887"/>
        <a:ext cx="37557" cy="37557"/>
      </dsp:txXfrm>
    </dsp:sp>
    <dsp:sp modelId="{6C61F046-6471-9942-91BA-59C8AE87EC39}">
      <dsp:nvSpPr>
        <dsp:cNvPr id="0" name=""/>
        <dsp:cNvSpPr/>
      </dsp:nvSpPr>
      <dsp:spPr>
        <a:xfrm>
          <a:off x="1970792" y="1516873"/>
          <a:ext cx="1889604" cy="55225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Partage par les réseaux sociaux eux-mêmes</a:t>
          </a:r>
        </a:p>
      </dsp:txBody>
      <dsp:txXfrm>
        <a:off x="1986967" y="1533048"/>
        <a:ext cx="1857254" cy="519900"/>
      </dsp:txXfrm>
    </dsp:sp>
    <dsp:sp modelId="{A23ACA95-04BF-B74D-ADC6-5BA06918A475}">
      <dsp:nvSpPr>
        <dsp:cNvPr id="0" name=""/>
        <dsp:cNvSpPr/>
      </dsp:nvSpPr>
      <dsp:spPr>
        <a:xfrm rot="36572">
          <a:off x="1523327" y="2388363"/>
          <a:ext cx="447477" cy="20699"/>
        </a:xfrm>
        <a:custGeom>
          <a:avLst/>
          <a:gdLst/>
          <a:ahLst/>
          <a:cxnLst/>
          <a:rect l="0" t="0" r="0" b="0"/>
          <a:pathLst>
            <a:path>
              <a:moveTo>
                <a:pt x="0" y="10349"/>
              </a:moveTo>
              <a:lnTo>
                <a:pt x="447477" y="1034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735879" y="2387526"/>
        <a:ext cx="22373" cy="22373"/>
      </dsp:txXfrm>
    </dsp:sp>
    <dsp:sp modelId="{58DB7DA4-DF1A-BC4A-9701-DC52955DC827}">
      <dsp:nvSpPr>
        <dsp:cNvPr id="0" name=""/>
        <dsp:cNvSpPr/>
      </dsp:nvSpPr>
      <dsp:spPr>
        <a:xfrm>
          <a:off x="1970792" y="2151962"/>
          <a:ext cx="1874626" cy="498262"/>
        </a:xfrm>
        <a:prstGeom prst="roundRect">
          <a:avLst>
            <a:gd name="adj" fmla="val 10000"/>
          </a:avLst>
        </a:prstGeom>
        <a:solidFill>
          <a:srgbClr val="009E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Recueil par le régulateur</a:t>
          </a:r>
        </a:p>
      </dsp:txBody>
      <dsp:txXfrm>
        <a:off x="1985386" y="2166556"/>
        <a:ext cx="1845438" cy="469074"/>
      </dsp:txXfrm>
    </dsp:sp>
    <dsp:sp modelId="{50EABA40-F51D-BD41-97AD-1FEC1EF7A09A}">
      <dsp:nvSpPr>
        <dsp:cNvPr id="0" name=""/>
        <dsp:cNvSpPr/>
      </dsp:nvSpPr>
      <dsp:spPr>
        <a:xfrm>
          <a:off x="3845419" y="2390743"/>
          <a:ext cx="441800" cy="20699"/>
        </a:xfrm>
        <a:custGeom>
          <a:avLst/>
          <a:gdLst/>
          <a:ahLst/>
          <a:cxnLst/>
          <a:rect l="0" t="0" r="0" b="0"/>
          <a:pathLst>
            <a:path>
              <a:moveTo>
                <a:pt x="0" y="10349"/>
              </a:moveTo>
              <a:lnTo>
                <a:pt x="441800" y="1034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055274" y="2390048"/>
        <a:ext cx="22090" cy="22090"/>
      </dsp:txXfrm>
    </dsp:sp>
    <dsp:sp modelId="{DF083505-A9EC-944E-AE9B-5DFD6C5298E7}">
      <dsp:nvSpPr>
        <dsp:cNvPr id="0" name=""/>
        <dsp:cNvSpPr/>
      </dsp:nvSpPr>
      <dsp:spPr>
        <a:xfrm>
          <a:off x="4287220" y="1742876"/>
          <a:ext cx="2047525" cy="1316433"/>
        </a:xfrm>
        <a:prstGeom prst="roundRect">
          <a:avLst>
            <a:gd name="adj" fmla="val 10000"/>
          </a:avLst>
        </a:prstGeom>
        <a:solidFill>
          <a:srgbClr val="98E7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kern="1200" dirty="0"/>
            <a:t>Analyse, traitement et partage</a:t>
          </a:r>
        </a:p>
      </dsp:txBody>
      <dsp:txXfrm>
        <a:off x="4325777" y="1781433"/>
        <a:ext cx="1970411" cy="1239319"/>
      </dsp:txXfrm>
    </dsp:sp>
    <dsp:sp modelId="{86750EF1-9818-214F-B96D-167F2F67F0C7}">
      <dsp:nvSpPr>
        <dsp:cNvPr id="0" name=""/>
        <dsp:cNvSpPr/>
      </dsp:nvSpPr>
      <dsp:spPr>
        <a:xfrm rot="17132988">
          <a:off x="5731624" y="1596882"/>
          <a:ext cx="1648043" cy="20699"/>
        </a:xfrm>
        <a:custGeom>
          <a:avLst/>
          <a:gdLst/>
          <a:ahLst/>
          <a:cxnLst/>
          <a:rect l="0" t="0" r="0" b="0"/>
          <a:pathLst>
            <a:path>
              <a:moveTo>
                <a:pt x="0" y="10349"/>
              </a:moveTo>
              <a:lnTo>
                <a:pt x="1648043"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14445" y="1566031"/>
        <a:ext cx="82402" cy="82402"/>
      </dsp:txXfrm>
    </dsp:sp>
    <dsp:sp modelId="{712B1002-6B24-7642-8617-33B01C570689}">
      <dsp:nvSpPr>
        <dsp:cNvPr id="0" name=""/>
        <dsp:cNvSpPr/>
      </dsp:nvSpPr>
      <dsp:spPr>
        <a:xfrm>
          <a:off x="6776546" y="537246"/>
          <a:ext cx="1104501" cy="552250"/>
        </a:xfrm>
        <a:prstGeom prst="roundRect">
          <a:avLst>
            <a:gd name="adj" fmla="val 10000"/>
          </a:avLst>
        </a:prstGeom>
        <a:solidFill>
          <a:srgbClr val="FF8E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Dialogue</a:t>
          </a:r>
        </a:p>
      </dsp:txBody>
      <dsp:txXfrm>
        <a:off x="6792721" y="553421"/>
        <a:ext cx="1072151" cy="519900"/>
      </dsp:txXfrm>
    </dsp:sp>
    <dsp:sp modelId="{BC88CF3C-FBA4-6D46-9587-73B662E14CB8}">
      <dsp:nvSpPr>
        <dsp:cNvPr id="0" name=""/>
        <dsp:cNvSpPr/>
      </dsp:nvSpPr>
      <dsp:spPr>
        <a:xfrm rot="17692822">
          <a:off x="6030599" y="1914427"/>
          <a:ext cx="1050094" cy="20699"/>
        </a:xfrm>
        <a:custGeom>
          <a:avLst/>
          <a:gdLst/>
          <a:ahLst/>
          <a:cxnLst/>
          <a:rect l="0" t="0" r="0" b="0"/>
          <a:pathLst>
            <a:path>
              <a:moveTo>
                <a:pt x="0" y="10349"/>
              </a:moveTo>
              <a:lnTo>
                <a:pt x="1050094"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29393" y="1898524"/>
        <a:ext cx="52504" cy="52504"/>
      </dsp:txXfrm>
    </dsp:sp>
    <dsp:sp modelId="{480E9229-E988-6549-B291-51D353E2ADCC}">
      <dsp:nvSpPr>
        <dsp:cNvPr id="0" name=""/>
        <dsp:cNvSpPr/>
      </dsp:nvSpPr>
      <dsp:spPr>
        <a:xfrm>
          <a:off x="6776546" y="1172335"/>
          <a:ext cx="1104501" cy="552250"/>
        </a:xfrm>
        <a:prstGeom prst="roundRect">
          <a:avLst>
            <a:gd name="adj" fmla="val 10000"/>
          </a:avLst>
        </a:prstGeom>
        <a:solidFill>
          <a:srgbClr val="FF8E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Education</a:t>
          </a:r>
        </a:p>
      </dsp:txBody>
      <dsp:txXfrm>
        <a:off x="6792721" y="1188510"/>
        <a:ext cx="1072151" cy="519900"/>
      </dsp:txXfrm>
    </dsp:sp>
    <dsp:sp modelId="{DCF49932-453E-1B46-85F6-83EEE8B9378F}">
      <dsp:nvSpPr>
        <dsp:cNvPr id="0" name=""/>
        <dsp:cNvSpPr/>
      </dsp:nvSpPr>
      <dsp:spPr>
        <a:xfrm rot="19457599">
          <a:off x="6283606" y="2231971"/>
          <a:ext cx="544079" cy="20699"/>
        </a:xfrm>
        <a:custGeom>
          <a:avLst/>
          <a:gdLst/>
          <a:ahLst/>
          <a:cxnLst/>
          <a:rect l="0" t="0" r="0" b="0"/>
          <a:pathLst>
            <a:path>
              <a:moveTo>
                <a:pt x="0" y="10349"/>
              </a:moveTo>
              <a:lnTo>
                <a:pt x="544079"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42044" y="2228719"/>
        <a:ext cx="27203" cy="27203"/>
      </dsp:txXfrm>
    </dsp:sp>
    <dsp:sp modelId="{5640198C-BDEE-C042-BB51-1ED990E90F38}">
      <dsp:nvSpPr>
        <dsp:cNvPr id="0" name=""/>
        <dsp:cNvSpPr/>
      </dsp:nvSpPr>
      <dsp:spPr>
        <a:xfrm>
          <a:off x="6776546" y="1807423"/>
          <a:ext cx="1104501" cy="552250"/>
        </a:xfrm>
        <a:prstGeom prst="roundRect">
          <a:avLst>
            <a:gd name="adj" fmla="val 10000"/>
          </a:avLst>
        </a:prstGeom>
        <a:solidFill>
          <a:srgbClr val="FF88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Retrait</a:t>
          </a:r>
        </a:p>
      </dsp:txBody>
      <dsp:txXfrm>
        <a:off x="6792721" y="1823598"/>
        <a:ext cx="1072151" cy="519900"/>
      </dsp:txXfrm>
    </dsp:sp>
    <dsp:sp modelId="{32219750-9A76-B745-8563-A34C700611CC}">
      <dsp:nvSpPr>
        <dsp:cNvPr id="0" name=""/>
        <dsp:cNvSpPr/>
      </dsp:nvSpPr>
      <dsp:spPr>
        <a:xfrm rot="2142401">
          <a:off x="6283606" y="2549515"/>
          <a:ext cx="544079" cy="20699"/>
        </a:xfrm>
        <a:custGeom>
          <a:avLst/>
          <a:gdLst/>
          <a:ahLst/>
          <a:cxnLst/>
          <a:rect l="0" t="0" r="0" b="0"/>
          <a:pathLst>
            <a:path>
              <a:moveTo>
                <a:pt x="0" y="10349"/>
              </a:moveTo>
              <a:lnTo>
                <a:pt x="544079"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42044" y="2546263"/>
        <a:ext cx="27203" cy="27203"/>
      </dsp:txXfrm>
    </dsp:sp>
    <dsp:sp modelId="{9882A0EA-3A43-6B4B-9EA7-E423E2A50C05}">
      <dsp:nvSpPr>
        <dsp:cNvPr id="0" name=""/>
        <dsp:cNvSpPr/>
      </dsp:nvSpPr>
      <dsp:spPr>
        <a:xfrm>
          <a:off x="6776546" y="2442512"/>
          <a:ext cx="1104501" cy="552250"/>
        </a:xfrm>
        <a:prstGeom prst="roundRect">
          <a:avLst>
            <a:gd name="adj" fmla="val 10000"/>
          </a:avLst>
        </a:prstGeom>
        <a:solidFill>
          <a:srgbClr val="FF88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Solutions techniques</a:t>
          </a:r>
        </a:p>
      </dsp:txBody>
      <dsp:txXfrm>
        <a:off x="6792721" y="2458687"/>
        <a:ext cx="1072151" cy="519900"/>
      </dsp:txXfrm>
    </dsp:sp>
    <dsp:sp modelId="{3098CE62-4BAF-2442-9D7E-A8F5ADF929F8}">
      <dsp:nvSpPr>
        <dsp:cNvPr id="0" name=""/>
        <dsp:cNvSpPr/>
      </dsp:nvSpPr>
      <dsp:spPr>
        <a:xfrm rot="3907178">
          <a:off x="6030599" y="2867059"/>
          <a:ext cx="1050094" cy="20699"/>
        </a:xfrm>
        <a:custGeom>
          <a:avLst/>
          <a:gdLst/>
          <a:ahLst/>
          <a:cxnLst/>
          <a:rect l="0" t="0" r="0" b="0"/>
          <a:pathLst>
            <a:path>
              <a:moveTo>
                <a:pt x="0" y="10349"/>
              </a:moveTo>
              <a:lnTo>
                <a:pt x="1050094"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29393" y="2851157"/>
        <a:ext cx="52504" cy="52504"/>
      </dsp:txXfrm>
    </dsp:sp>
    <dsp:sp modelId="{6F8AE01E-DD81-884B-A478-F3223BDF6635}">
      <dsp:nvSpPr>
        <dsp:cNvPr id="0" name=""/>
        <dsp:cNvSpPr/>
      </dsp:nvSpPr>
      <dsp:spPr>
        <a:xfrm>
          <a:off x="6776546" y="3077600"/>
          <a:ext cx="1104501" cy="55225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Modération</a:t>
          </a:r>
        </a:p>
      </dsp:txBody>
      <dsp:txXfrm>
        <a:off x="6792721" y="3093775"/>
        <a:ext cx="1072151" cy="519900"/>
      </dsp:txXfrm>
    </dsp:sp>
    <dsp:sp modelId="{82670717-8E06-D24E-A5FF-436844F3E407}">
      <dsp:nvSpPr>
        <dsp:cNvPr id="0" name=""/>
        <dsp:cNvSpPr/>
      </dsp:nvSpPr>
      <dsp:spPr>
        <a:xfrm rot="4467012">
          <a:off x="5731624" y="3184604"/>
          <a:ext cx="1648043" cy="20699"/>
        </a:xfrm>
        <a:custGeom>
          <a:avLst/>
          <a:gdLst/>
          <a:ahLst/>
          <a:cxnLst/>
          <a:rect l="0" t="0" r="0" b="0"/>
          <a:pathLst>
            <a:path>
              <a:moveTo>
                <a:pt x="0" y="10349"/>
              </a:moveTo>
              <a:lnTo>
                <a:pt x="1648043" y="103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514445" y="3153753"/>
        <a:ext cx="82402" cy="82402"/>
      </dsp:txXfrm>
    </dsp:sp>
    <dsp:sp modelId="{89EB3FF3-4611-DF48-9CA0-A1C1C8EF423C}">
      <dsp:nvSpPr>
        <dsp:cNvPr id="0" name=""/>
        <dsp:cNvSpPr/>
      </dsp:nvSpPr>
      <dsp:spPr>
        <a:xfrm>
          <a:off x="6776546" y="3712689"/>
          <a:ext cx="1104501" cy="55225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Régulation</a:t>
          </a:r>
        </a:p>
      </dsp:txBody>
      <dsp:txXfrm>
        <a:off x="6792721" y="3728864"/>
        <a:ext cx="1072151" cy="519900"/>
      </dsp:txXfrm>
    </dsp:sp>
    <dsp:sp modelId="{01D80190-8BC8-4142-AB21-5D6449B02AE3}">
      <dsp:nvSpPr>
        <dsp:cNvPr id="0" name=""/>
        <dsp:cNvSpPr/>
      </dsp:nvSpPr>
      <dsp:spPr>
        <a:xfrm rot="3324916">
          <a:off x="1352921" y="2710477"/>
          <a:ext cx="788289" cy="20699"/>
        </a:xfrm>
        <a:custGeom>
          <a:avLst/>
          <a:gdLst/>
          <a:ahLst/>
          <a:cxnLst/>
          <a:rect l="0" t="0" r="0" b="0"/>
          <a:pathLst>
            <a:path>
              <a:moveTo>
                <a:pt x="0" y="10349"/>
              </a:moveTo>
              <a:lnTo>
                <a:pt x="788289" y="1034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727359" y="2701120"/>
        <a:ext cx="39414" cy="39414"/>
      </dsp:txXfrm>
    </dsp:sp>
    <dsp:sp modelId="{4C8DB6B0-7553-DA4C-940F-08EBE1803704}">
      <dsp:nvSpPr>
        <dsp:cNvPr id="0" name=""/>
        <dsp:cNvSpPr/>
      </dsp:nvSpPr>
      <dsp:spPr>
        <a:xfrm>
          <a:off x="1970792" y="2733062"/>
          <a:ext cx="1888543" cy="62451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Recueil spontané sur les réseaux sociaux</a:t>
          </a:r>
        </a:p>
      </dsp:txBody>
      <dsp:txXfrm>
        <a:off x="1989084" y="2751354"/>
        <a:ext cx="1851959" cy="5879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01T20:16:32.032"/>
    </inkml:context>
    <inkml:brush xml:id="br0">
      <inkml:brushProperty name="width" value="0.35" units="cm"/>
      <inkml:brushProperty name="height" value="0.35" units="cm"/>
      <inkml:brushProperty name="color" value="#FFFFFF"/>
    </inkml:brush>
  </inkml:definitions>
  <inkml:trace contextRef="#ctx0" brushRef="#br0">0 68 24575,'54'0'0,"-6"0"0,-5 0 0,0 0 0,-4 0 0,10-5 0,-5 0 0,50-17 0,-44 13 0,36-12 0,-59 20 0,8-3 0,-8 4 0,0 0 0,8 0 0,-15 0 0,16 0 0,-20 0 0,7 0 0,-6 0 0,-2 0 0,-5 0 0,-2 0 0,1 0 0,2 0 0,0 0 0,3 0 0,-3 0 0,5 0 0,-1 0 0,1 0 0,-4 0 0,-1 0 0,-4 0 0,3 0 0,0 0 0,1 0 0,3 0 0,-2 0 0,3 0 0,5 0 0,-7 0 0,6 0 0,-11 0 0,3 0 0,-1 0 0,-2 0 0,5 0 0,-2 0 0,0 0 0,0 0 0,-4 0 0,3 0 0,-2 3 0,2-3 0,0 3 0,-2-3 0,2 3 0,4-2 0,-2 2 0,7-3 0,-4 4 0,1-3 0,4 2 0,-4-3 0,4 3 0,-8-2 0,3 3 0,-4-4 0,5 0 0,-1 0 0,1 0 0,0 0 0,-5 0 0,4 0 0,-7 0 0,3 3 0,-1-3 0,-3 4 0,3-1 0,0-3 0,-2 3 0,5-3 0,-5 0 0,6 0 0,-6 0 0,7 4 0,-4-4 0,5 7 0,-1-6 0,1 6 0,0-6 0,-1 6 0,1-6 0,-1 6 0,1-3 0,-1 0 0,1 3 0,-5-6 0,4 6 0,-7-3 0,3 0 0,2 2 0,-4-5 0,9 3 0,-10-1 0,6 1 0,-6 0 0,7 3 0,-3-6 0,-1 5 0,4-5 0,-3 6 0,3-6 0,1 6 0,-1-7 0,-3 4 0,3-4 0,-7 3 0,3-2 0,2 5 0,0-5 0,2 6 0,-1-3 0,-2 4 0,3-4 0,1 3 0,0-3 0,-5 3 0,4-2 0,-7 1 0,3-5 0,-1 5 0,-2-5 0,2 2 0,-1 0 0,-1-2 0,5 2 0,-5 0 0,7-2 0,-7 5 0,6-5 0,-6 2 0,3 0 0,-1-2 0,-5 8 0,1-2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01T20:16:37.971"/>
    </inkml:context>
    <inkml:brush xml:id="br0">
      <inkml:brushProperty name="width" value="0.35" units="cm"/>
      <inkml:brushProperty name="height" value="0.35" units="cm"/>
      <inkml:brushProperty name="color" value="#FFFFFF"/>
    </inkml:brush>
  </inkml:definitions>
  <inkml:trace contextRef="#ctx0" brushRef="#br0">1 0 24575,'38'0'0,"-7"0"0,-12 0 0,2 0 0,-5 0 0,4 0 0,0 0 0,-3 0 0,3 0 0,-5 0 0,1 0 0,-4 0 0,2 0 0,-2 0 0,3 0 0,1 0 0,-1 0 0,1 0 0,-1 0 0,-3 0 0,-1 0 0,-4 0 0,3 0 0,-2 0 0,5 0 0,-5 0 0,1 0 0,1 0 0,-2 0 0,5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01T20:16:49.926"/>
    </inkml:context>
    <inkml:brush xml:id="br0">
      <inkml:brushProperty name="width" value="0.35" units="cm"/>
      <inkml:brushProperty name="height" value="0.35" units="cm"/>
      <inkml:brushProperty name="color" value="#FFFFFF"/>
    </inkml:brush>
  </inkml:definitions>
  <inkml:trace contextRef="#ctx0" brushRef="#br0">1 143 24575,'27'0'0,"-1"0"0,-7-7 0,-2 5 0,8-10 0,-9 11 0,9-6 0,-4 2 0,0 0 0,-1-2 0,0 6 0,-4-9 0,1 8 0,-3-5 0,-6 7 0,3 0 0,-1 0 0,-2 0 0,5 0 0,-6 0 0,12 0 0,-10 0 0,14 0 0,-14 0 0,10 0 0,-11 0 0,3 0 0,-1 0 0,-2 0 0,-1 16 0,-5-5 0,-2 9 0,0-5 0,0 1 0,0 5 0,0 1 0,0-3 0,0-3 0,0 0 0,-3 4 0,-2-4 0,-3 4 0,-3-4 0,2-4 0,-2-2 0,8-3 0,-4 0 0,3 0 0,-3 0 0,-3-3 0,2-1 0,-6-3 0,2 0 0,-3 0 0,-1 0 0,0 0 0,1 0 0,3 0 0,-3 0 0,7 0 0,-3 0 0,1-5 0,3 0 0,-3-1 0,3 0 0,4-4 0,0 2 0,3-9 0,0 9 0,0-6 0,4-3 0,3 1 0,6-4 0,3 0 0,4 2 0,-3 2 0,3 0 0,-4 7 0,-4-2 0,-2 7 0,-3-2 0,4 5 0,-4-2 0,6 3 0,-6 0 0,3 0 0,0 0 0,2-4 0,3 3 0,0-6 0,1 7 0,-1-7 0,1 2 0,-5 1 0,0 0 0,-4 1 0,3 3 0,-2-4 0,5 4 0,-6 0 0,3 0 0,1 0 0,1 0 0,3 0 0,-3 0 0,2 0 0,-2 0 0,0 0 0,-1 0 0,-4 0 0,3 0 0,0 0 0,0 0 0,0 0 0,0 0 0,1 0 0,0 0 0,0 0 0,-4 0 0,3 0 0,0 0 0,1-3 0,-1 2 0,-3-2 0,3 3 0,-2 0 0,5-3 0,-5 2 0,1-2 0,1 3 0,-2 0 0,5 0 0,-5 0 0,2 0 0,0 0 0,-2 0 0,4 0 0,-4 0 0,2 0 0,0 0 0,2 0 0,-1 0 0,0 0 0,-4 0 0,3 0 0,0 0 0,1 0 0,2 0 0,-1-3 0,4 2 0,-1-3 0,-3 1 0,3 2 0,-7-2 0,2 3 0,1 0 0,-4 0 0,6 0 0,-5 0 0,2-3 0,1 2 0,1-2 0,0 3 0,2 0 0,-6-3 0,3 2 0,-1-2 0,-2 3 0,2 0 0,0 0 0,1-3 0,0 2 0,4-3 0,-3 1 0,3 2 0,-3-6 0,-1 6 0,-4-2 0,3 3 0,1 0 0,0 0 0,-2 0 0,-2-3 0,4 2 0,-4-2 0,3 3 0,1 0 0,-4 0 0,3-3 0,0 2 0,-2-2 0,6-1 0,-6 3 0,6-2 0,-6 3 0,3 0 0,-1 0 0,-2 0 0,5-3 0,-6 2 0,7-2 0,-2 3 0,4 0 0,-1 0 0,1 0 0,-1 0 0,1 0 0,-1 0 0,-3 0 0,2 0 0,-2-3 0,0 2 0,3-3 0,-7 4 0,6 0 0,-6 0 0,7 0 0,-4 0 0,1 0 0,3 0 0,-4 0 0,1 0 0,3 0 0,-7 0 0,6 0 0,-6 0 0,3 0 0,0 0 0,-3 0 0,3 0 0,-1 0 0,-2 0 0,5 0 0,-5 0 0,2 0 0,0 0 0,-2 0 0,5 0 0,-6 0 0,3 0 0,0 0 0,-2 0 0,5 0 0,-6 0 0,3 0 0,0 0 0,-2 0 0,5 0 0,-5 0 0,2 0 0,0 4 0,-3-4 0,3 3 0,0 1 0,-2-4 0,2 3 0,1 1 0,-4-4 0,3 3 0,0 0 0,-2-2 0,5 2 0,-6-3 0,3 0 0,0 0 0,-36 0 0,17 0 0,-34 0 0,26 0 0,-3 0 0,5 0 0,3 0 0,-3 0 0,7 0 0,-3 0 0,-3 0 0,1 0 0,-6 0 0,4 0 0,-1 0 0,4 0 0,-2 0 0,6 0 0,-3 0 0,1 0 0,2 0 0,-5 0 0,5 0 0,-7 0 0,3 0 0,-3 0 0,-1 0 0,4 0 0,2 0 0,3 0 0,-4 0 0,39 0 0,-23 0 0,31 3 0,-29-2 0,0 2 0,3 0 0,-3-2 0,6 2 0,-5 0 0,1-2 0,2 2 0,-4-3 0,4 0 0,-1 0 0,-3 3 0,6-2 0,-5 2 0,2-3 0,0 0 0,-3 0 0,6 0 0,-6 0 0,7 0 0,-6 0 0,2 0 0,1 0 0,-4 0 0,6 0 0,-6 0 0,3 0 0,0 6 0,-2-4 0,2 4 0,-3-3 0,3-2 0,-2 5 0,-2 1 0,3-3 0,-1 2 0,2-3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01T20:16:54.852"/>
    </inkml:context>
    <inkml:brush xml:id="br0">
      <inkml:brushProperty name="width" value="0.35" units="cm"/>
      <inkml:brushProperty name="height" value="0.35" units="cm"/>
      <inkml:brushProperty name="color" value="#FFFFFF"/>
    </inkml:brush>
  </inkml:definitions>
  <inkml:trace contextRef="#ctx0" brushRef="#br0">0 0 24575,'0'30'0,"0"-3"0,3-16 0,-2 4 0,5-10 0,-5 9 0,2-10 0,-3 7 0,0-1 0,0-3 0,0 7 0,4-3 0,0 5 0,0-1 0,0-3 0,-4-1 0,0-4 0,0 3 0,3-2 0,-2 2 0,2 4 0,-3-2 0,3 7 0,1-4 0,1 1 0,2-1 0,-3 1 0,0-5 0,0 0 0,-4-4 0,3 3 0,0-2 0,4 2 0,3-3 0,-2 0 0,2 0 0,-3 0 0,0-3 0,3 5 0,-2-4 0,2 5 0,1-3 0,1 1 0,3-4 0,-3 2 0,3-1 0,-3-1 0,-1-1 0,4 1 0,-7-4 0,3 4 0,-1-4 0,-2 0 0,2 0 0,0 0 0,-2 0 0,9 0 0,-9 0 0,6 0 0,-7 0 0,3 0 0,-2 0 0,2 0 0,-6-17 0,-1 6 0,1-11 0,-4 8 0,7 6 0,-7-3 0,4 1 0,-4 2 0,0-5 0,0 6 0,0-7 0,0-2 0,0 3 0,0-6 0,0 8 0,0-1 0,0 1 0,0 4 0,0-3 0,0-2 0,0 2 0,0-5 0,0 3 0,0 0 0,0 1 0,0 4 0,0-3 0,0 0 0,0-1 0,-4 2 0,0 2 0,-3-4 0,0 3 0,-1-7 0,1 7 0,0-3 0,0 4 0,0 4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EF26F5-8C10-E249-A64B-82C33AB7EEFF}" type="datetimeFigureOut">
              <a:rPr lang="fr-FR" smtClean="0"/>
              <a:t>22/02/2021</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4AB01-0B14-2143-B955-D699B929A5A7}" type="slidenum">
              <a:rPr lang="en-US" smtClean="0"/>
              <a:t>‹N°›</a:t>
            </a:fld>
            <a:endParaRPr lang="en-US"/>
          </a:p>
        </p:txBody>
      </p:sp>
    </p:spTree>
    <p:extLst>
      <p:ext uri="{BB962C8B-B14F-4D97-AF65-F5344CB8AC3E}">
        <p14:creationId xmlns:p14="http://schemas.microsoft.com/office/powerpoint/2010/main" val="27655493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2553EC-FF30-3348-81B4-04F18E9DA864}" type="slidenum">
              <a:rPr lang="fr-FR" smtClean="0"/>
              <a:t>70</a:t>
            </a:fld>
            <a:endParaRPr lang="fr-FR"/>
          </a:p>
        </p:txBody>
      </p:sp>
    </p:spTree>
    <p:extLst>
      <p:ext uri="{BB962C8B-B14F-4D97-AF65-F5344CB8AC3E}">
        <p14:creationId xmlns:p14="http://schemas.microsoft.com/office/powerpoint/2010/main" val="31706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660682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270114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265243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54897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330864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250472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97CA6920-5F80-B94D-A037-EEE163398120}" type="datetimeFigureOut">
              <a:rPr lang="fr-FR" smtClean="0"/>
              <a:t>22/02/2021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170570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97CA6920-5F80-B94D-A037-EEE163398120}" type="datetimeFigureOut">
              <a:rPr lang="fr-FR" smtClean="0"/>
              <a:t>22/02/2021</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83382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97CA6920-5F80-B94D-A037-EEE163398120}" type="datetimeFigureOut">
              <a:rPr lang="fr-FR" smtClean="0"/>
              <a:t>22/02/2021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187232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7CA6920-5F80-B94D-A037-EEE163398120}" type="datetimeFigureOut">
              <a:rPr lang="fr-FR" smtClean="0"/>
              <a:t>22/02/2021</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414207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7CA6920-5F80-B94D-A037-EEE163398120}" type="datetimeFigureOut">
              <a:rPr lang="fr-FR" smtClean="0"/>
              <a:t>22/02/2021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182248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7CA6920-5F80-B94D-A037-EEE163398120}" type="datetimeFigureOut">
              <a:rPr lang="fr-FR" smtClean="0"/>
              <a:t>22/02/2021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D891212-EA08-8E4F-8D9B-4E44072AA139}" type="slidenum">
              <a:rPr lang="en-US" smtClean="0"/>
              <a:t>‹N°›</a:t>
            </a:fld>
            <a:endParaRPr lang="en-US"/>
          </a:p>
        </p:txBody>
      </p:sp>
    </p:spTree>
    <p:extLst>
      <p:ext uri="{BB962C8B-B14F-4D97-AF65-F5344CB8AC3E}">
        <p14:creationId xmlns:p14="http://schemas.microsoft.com/office/powerpoint/2010/main" val="295016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A6920-5F80-B94D-A037-EEE163398120}" type="datetimeFigureOut">
              <a:rPr lang="fr-FR" smtClean="0"/>
              <a:t>22/02/2021</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91212-EA08-8E4F-8D9B-4E44072AA139}" type="slidenum">
              <a:rPr lang="en-US" smtClean="0"/>
              <a:t>‹N°›</a:t>
            </a:fld>
            <a:endParaRPr lang="en-US"/>
          </a:p>
        </p:txBody>
      </p:sp>
    </p:spTree>
    <p:extLst>
      <p:ext uri="{BB962C8B-B14F-4D97-AF65-F5344CB8AC3E}">
        <p14:creationId xmlns:p14="http://schemas.microsoft.com/office/powerpoint/2010/main" val="98718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7.png"/><Relationship Id="rId7" Type="http://schemas.openxmlformats.org/officeDocument/2006/relationships/image" Target="../media/image30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320.png"/><Relationship Id="rId5" Type="http://schemas.openxmlformats.org/officeDocument/2006/relationships/image" Target="../media/image29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6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s://cdn2.vectorstock.com/i/1000x1000/21/86/laughing-with-tears-and-pointing-emoticon-vector-12862186.jpg" TargetMode="External"/><Relationship Id="rId3" Type="http://schemas.openxmlformats.org/officeDocument/2006/relationships/hyperlink" Target="https://cdn5.vectorstock.com/i/1000x1000/47/49/laughing-emoticon-vector-294749.jpg" TargetMode="External"/><Relationship Id="rId7" Type="http://schemas.openxmlformats.org/officeDocument/2006/relationships/hyperlink" Target="http://4vector.com/i/free-vector-laughing-and-pointing-emoticon_133428_Laughing_and_pointing_emoticon.jpg" TargetMode="External"/><Relationship Id="rId12" Type="http://schemas.openxmlformats.org/officeDocument/2006/relationships/image" Target="../media/image7.jpeg"/><Relationship Id="rId2" Type="http://schemas.openxmlformats.org/officeDocument/2006/relationships/image" Target="../media/image2.jpeg"/><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hyperlink" Target="https://i.ytimg.com/vi/n5jRJOL0RLs/hqdefault.jpg" TargetMode="External"/><Relationship Id="rId5" Type="http://schemas.openxmlformats.org/officeDocument/2006/relationships/hyperlink" Target="https://cdn5.vectorstock.com/i/1000x1000/77/69/rolling-on-the-floor-laughing-with-tears-emoticon-vector-23657769.jpg" TargetMode="External"/><Relationship Id="rId15" Type="http://schemas.openxmlformats.org/officeDocument/2006/relationships/hyperlink" Target="http://i.infopls.com/images/emoji-laughing-tears.jpg" TargetMode="Externa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hyperlink" Target="http://1.bp.blogspot.com/-1cbfAjx4jL4/UOAXrwP9kZI/AAAAAAAAB5A/TBg7KtmgqYI/s1600/depositphotos_8080674-Laughing-out-loud-emoticon.png" TargetMode="External"/><Relationship Id="rId1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Les réseaux sociaux</a:t>
            </a:r>
          </a:p>
        </p:txBody>
      </p:sp>
      <p:sp>
        <p:nvSpPr>
          <p:cNvPr id="3" name="Sous-titre 2"/>
          <p:cNvSpPr>
            <a:spLocks noGrp="1"/>
          </p:cNvSpPr>
          <p:nvPr>
            <p:ph type="subTitle" idx="1"/>
          </p:nvPr>
        </p:nvSpPr>
        <p:spPr/>
        <p:txBody>
          <a:bodyPr/>
          <a:lstStyle/>
          <a:p>
            <a:r>
              <a:rPr lang="fr-FR" noProof="0"/>
              <a:t>Serge Abiteboul </a:t>
            </a:r>
          </a:p>
          <a:p>
            <a:r>
              <a:rPr lang="fr-FR" noProof="0" dirty="0"/>
              <a:t>Arcep et Inria</a:t>
            </a:r>
          </a:p>
        </p:txBody>
      </p:sp>
    </p:spTree>
    <p:extLst>
      <p:ext uri="{BB962C8B-B14F-4D97-AF65-F5344CB8AC3E}">
        <p14:creationId xmlns:p14="http://schemas.microsoft.com/office/powerpoint/2010/main" val="1813578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Sentiments : La liberté des petites boites	</a:t>
            </a:r>
          </a:p>
        </p:txBody>
      </p:sp>
      <p:sp>
        <p:nvSpPr>
          <p:cNvPr id="3" name="Espace réservé du contenu 2"/>
          <p:cNvSpPr>
            <a:spLocks noGrp="1"/>
          </p:cNvSpPr>
          <p:nvPr>
            <p:ph idx="1"/>
          </p:nvPr>
        </p:nvSpPr>
        <p:spPr/>
        <p:txBody>
          <a:bodyPr/>
          <a:lstStyle/>
          <a:p>
            <a:r>
              <a:rPr lang="fr-FR" dirty="0"/>
              <a:t>L’anonymat permet de vivre plusieurs vies</a:t>
            </a:r>
          </a:p>
          <a:p>
            <a:r>
              <a:rPr lang="fr-FR" dirty="0"/>
              <a:t>De s’exprimer avec plus de liberté</a:t>
            </a:r>
          </a:p>
          <a:p>
            <a:r>
              <a:rPr lang="fr-FR" dirty="0"/>
              <a:t>De laisser vivre différentes facettes de sa personnalité même si elles sont peu acceptées par la majorité</a:t>
            </a:r>
          </a:p>
          <a:p>
            <a:endParaRPr lang="fr-FR" dirty="0"/>
          </a:p>
          <a:p>
            <a:r>
              <a:rPr lang="fr-FR" dirty="0"/>
              <a:t>Ce même anonymat permet aussi certaines dérives que nous allons rencontrer</a:t>
            </a:r>
          </a:p>
        </p:txBody>
      </p:sp>
    </p:spTree>
    <p:extLst>
      <p:ext uri="{BB962C8B-B14F-4D97-AF65-F5344CB8AC3E}">
        <p14:creationId xmlns:p14="http://schemas.microsoft.com/office/powerpoint/2010/main" val="51107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6550"/>
            <a:ext cx="8229600" cy="1143000"/>
          </a:xfrm>
        </p:spPr>
        <p:txBody>
          <a:bodyPr>
            <a:normAutofit fontScale="90000"/>
          </a:bodyPr>
          <a:lstStyle/>
          <a:p>
            <a:r>
              <a:rPr lang="en-US" dirty="0"/>
              <a:t>Sentiments : </a:t>
            </a:r>
            <a:br>
              <a:rPr lang="fr-FR" dirty="0"/>
            </a:br>
            <a:r>
              <a:rPr lang="fr-FR" dirty="0"/>
              <a:t>La confusion des sentiments</a:t>
            </a:r>
            <a:endParaRPr lang="en-US" dirty="0"/>
          </a:p>
        </p:txBody>
      </p:sp>
      <p:sp>
        <p:nvSpPr>
          <p:cNvPr id="3" name="Espace réservé du contenu 2"/>
          <p:cNvSpPr>
            <a:spLocks noGrp="1"/>
          </p:cNvSpPr>
          <p:nvPr>
            <p:ph idx="1"/>
          </p:nvPr>
        </p:nvSpPr>
        <p:spPr/>
        <p:txBody>
          <a:bodyPr/>
          <a:lstStyle/>
          <a:p>
            <a:endParaRPr lang="en-US"/>
          </a:p>
        </p:txBody>
      </p:sp>
    </p:spTree>
    <p:extLst>
      <p:ext uri="{BB962C8B-B14F-4D97-AF65-F5344CB8AC3E}">
        <p14:creationId xmlns:p14="http://schemas.microsoft.com/office/powerpoint/2010/main" val="3979729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0427E8-B476-4F43-8897-4DE86019F326}"/>
              </a:ext>
            </a:extLst>
          </p:cNvPr>
          <p:cNvSpPr>
            <a:spLocks noGrp="1"/>
          </p:cNvSpPr>
          <p:nvPr>
            <p:ph type="title"/>
          </p:nvPr>
        </p:nvSpPr>
        <p:spPr/>
        <p:txBody>
          <a:bodyPr>
            <a:normAutofit fontScale="90000"/>
          </a:bodyPr>
          <a:lstStyle/>
          <a:p>
            <a:r>
              <a:rPr lang="en-US" dirty="0"/>
              <a:t>Sentiments </a:t>
            </a:r>
            <a:r>
              <a:rPr lang="fr-FR" dirty="0"/>
              <a:t>:</a:t>
            </a:r>
            <a:br>
              <a:rPr lang="fr-FR" dirty="0"/>
            </a:br>
            <a:r>
              <a:rPr lang="fr-FR" dirty="0"/>
              <a:t>Haine et cyberviolence</a:t>
            </a:r>
          </a:p>
        </p:txBody>
      </p:sp>
      <p:sp>
        <p:nvSpPr>
          <p:cNvPr id="3" name="Espace réservé du contenu 2">
            <a:extLst>
              <a:ext uri="{FF2B5EF4-FFF2-40B4-BE49-F238E27FC236}">
                <a16:creationId xmlns:a16="http://schemas.microsoft.com/office/drawing/2014/main" id="{48C5F134-C0F2-B041-A495-8222AC8A030C}"/>
              </a:ext>
            </a:extLst>
          </p:cNvPr>
          <p:cNvSpPr>
            <a:spLocks noGrp="1"/>
          </p:cNvSpPr>
          <p:nvPr>
            <p:ph sz="half" idx="1"/>
          </p:nvPr>
        </p:nvSpPr>
        <p:spPr>
          <a:xfrm>
            <a:off x="628650" y="1825625"/>
            <a:ext cx="5408639" cy="4351338"/>
          </a:xfrm>
        </p:spPr>
        <p:txBody>
          <a:bodyPr>
            <a:normAutofit fontScale="70000" lnSpcReduction="20000"/>
          </a:bodyPr>
          <a:lstStyle/>
          <a:p>
            <a:pPr>
              <a:lnSpc>
                <a:spcPct val="110000"/>
              </a:lnSpc>
            </a:pPr>
            <a:r>
              <a:rPr lang="fr-FR" sz="3000" dirty="0"/>
              <a:t>Faut-il enlever cette photo ?</a:t>
            </a:r>
          </a:p>
          <a:p>
            <a:pPr lvl="1"/>
            <a:r>
              <a:rPr lang="fr-FR" dirty="0"/>
              <a:t>Selon la loi française ?</a:t>
            </a:r>
          </a:p>
          <a:p>
            <a:pPr lvl="1"/>
            <a:r>
              <a:rPr lang="fr-FR" dirty="0"/>
              <a:t>Selon les </a:t>
            </a:r>
            <a:r>
              <a:rPr lang="fr-FR" dirty="0" err="1"/>
              <a:t>community</a:t>
            </a:r>
            <a:r>
              <a:rPr lang="fr-FR" dirty="0"/>
              <a:t> standards de Facebook ?</a:t>
            </a:r>
          </a:p>
          <a:p>
            <a:pPr lvl="1"/>
            <a:r>
              <a:rPr lang="fr-FR" dirty="0"/>
              <a:t>Selon vous ?</a:t>
            </a:r>
          </a:p>
          <a:p>
            <a:r>
              <a:rPr lang="fr-FR" dirty="0"/>
              <a:t>Le modérateur Facebook (humain) a décidé que c’était un message de haine – raciste avec un terme péjoratif </a:t>
            </a:r>
          </a:p>
          <a:p>
            <a:r>
              <a:rPr lang="fr-FR" dirty="0"/>
              <a:t>La réalité : une satire féroce des stéréotypes et des clichés racistes </a:t>
            </a:r>
          </a:p>
          <a:p>
            <a:r>
              <a:rPr lang="fr-FR" dirty="0"/>
              <a:t>Pas simple pour les humains</a:t>
            </a:r>
          </a:p>
          <a:p>
            <a:r>
              <a:rPr lang="fr-FR" dirty="0"/>
              <a:t>Pas simple pour les algorithmes</a:t>
            </a:r>
          </a:p>
          <a:p>
            <a:r>
              <a:rPr lang="fr-FR" dirty="0"/>
              <a:t>Traitement dans l’urgence vs. plusieurs années pour la Cour européenne des droits de l’homme</a:t>
            </a:r>
          </a:p>
          <a:p>
            <a:endParaRPr lang="fr-FR" dirty="0"/>
          </a:p>
        </p:txBody>
      </p:sp>
      <p:pic>
        <p:nvPicPr>
          <p:cNvPr id="3074" name="Picture 2" descr="Résultat de recherche d'images pour &quot;Comment faire l'amour avec un nègre sans se fatiguer&quot;">
            <a:extLst>
              <a:ext uri="{FF2B5EF4-FFF2-40B4-BE49-F238E27FC236}">
                <a16:creationId xmlns:a16="http://schemas.microsoft.com/office/drawing/2014/main" id="{8B2F04D5-6AD6-9544-A327-B2569D7C00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5295" y="1825625"/>
            <a:ext cx="2140055" cy="43513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513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0427E8-B476-4F43-8897-4DE86019F326}"/>
              </a:ext>
            </a:extLst>
          </p:cNvPr>
          <p:cNvSpPr>
            <a:spLocks noGrp="1"/>
          </p:cNvSpPr>
          <p:nvPr>
            <p:ph type="title"/>
          </p:nvPr>
        </p:nvSpPr>
        <p:spPr/>
        <p:txBody>
          <a:bodyPr>
            <a:normAutofit fontScale="90000"/>
          </a:bodyPr>
          <a:lstStyle/>
          <a:p>
            <a:r>
              <a:rPr lang="fr-FR" dirty="0"/>
              <a:t>Un accroissement des messages de haine</a:t>
            </a:r>
          </a:p>
        </p:txBody>
      </p:sp>
      <p:pic>
        <p:nvPicPr>
          <p:cNvPr id="7" name="Image 6">
            <a:extLst>
              <a:ext uri="{FF2B5EF4-FFF2-40B4-BE49-F238E27FC236}">
                <a16:creationId xmlns:a16="http://schemas.microsoft.com/office/drawing/2014/main" id="{088DBBAF-18E4-BE43-8335-53D6E4AB790C}"/>
              </a:ext>
            </a:extLst>
          </p:cNvPr>
          <p:cNvPicPr>
            <a:picLocks noChangeAspect="1"/>
          </p:cNvPicPr>
          <p:nvPr/>
        </p:nvPicPr>
        <p:blipFill>
          <a:blip r:embed="rId2"/>
          <a:stretch>
            <a:fillRect/>
          </a:stretch>
        </p:blipFill>
        <p:spPr>
          <a:xfrm>
            <a:off x="1272169" y="1312237"/>
            <a:ext cx="6599663" cy="4983632"/>
          </a:xfrm>
          <a:prstGeom prst="rect">
            <a:avLst/>
          </a:prstGeom>
        </p:spPr>
      </p:pic>
    </p:spTree>
    <p:extLst>
      <p:ext uri="{BB962C8B-B14F-4D97-AF65-F5344CB8AC3E}">
        <p14:creationId xmlns:p14="http://schemas.microsoft.com/office/powerpoint/2010/main" val="316844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B1A7BC-69F1-524D-99CF-CFC227A97BFC}"/>
              </a:ext>
            </a:extLst>
          </p:cNvPr>
          <p:cNvSpPr>
            <a:spLocks noGrp="1"/>
          </p:cNvSpPr>
          <p:nvPr>
            <p:ph type="title"/>
          </p:nvPr>
        </p:nvSpPr>
        <p:spPr/>
        <p:txBody>
          <a:bodyPr/>
          <a:lstStyle/>
          <a:p>
            <a:r>
              <a:rPr lang="fr-FR" dirty="0"/>
              <a:t>Le cyberharcèlement</a:t>
            </a:r>
          </a:p>
        </p:txBody>
      </p:sp>
      <p:sp>
        <p:nvSpPr>
          <p:cNvPr id="3" name="Espace réservé du contenu 2">
            <a:extLst>
              <a:ext uri="{FF2B5EF4-FFF2-40B4-BE49-F238E27FC236}">
                <a16:creationId xmlns:a16="http://schemas.microsoft.com/office/drawing/2014/main" id="{5A574E40-11C5-394B-B8FD-824EE74A1BB2}"/>
              </a:ext>
            </a:extLst>
          </p:cNvPr>
          <p:cNvSpPr>
            <a:spLocks noGrp="1"/>
          </p:cNvSpPr>
          <p:nvPr>
            <p:ph idx="1"/>
          </p:nvPr>
        </p:nvSpPr>
        <p:spPr>
          <a:xfrm>
            <a:off x="628650" y="1825625"/>
            <a:ext cx="8006195" cy="4351338"/>
          </a:xfrm>
        </p:spPr>
        <p:txBody>
          <a:bodyPr>
            <a:normAutofit fontScale="77500" lnSpcReduction="20000"/>
          </a:bodyPr>
          <a:lstStyle/>
          <a:p>
            <a:r>
              <a:rPr lang="fr-FR" dirty="0"/>
              <a:t>Un phénomène ancien exacerbé avec les réseaux sociaux </a:t>
            </a:r>
          </a:p>
          <a:p>
            <a:pPr lvl="1"/>
            <a:r>
              <a:rPr lang="fr-FR" dirty="0"/>
              <a:t>Le harcèlement scolaire : Les désarrois de l'élève </a:t>
            </a:r>
            <a:r>
              <a:rPr lang="fr-FR" dirty="0" err="1"/>
              <a:t>Törless</a:t>
            </a:r>
            <a:r>
              <a:rPr lang="fr-FR" dirty="0"/>
              <a:t> de Robert Musil (1906)</a:t>
            </a:r>
          </a:p>
          <a:p>
            <a:r>
              <a:rPr lang="fr-FR" dirty="0"/>
              <a:t>Harcèlement en meute</a:t>
            </a:r>
          </a:p>
          <a:p>
            <a:pPr lvl="1"/>
            <a:r>
              <a:rPr lang="fr-FR" dirty="0"/>
              <a:t>La Ligue du LOL, groupe Facebook privé regroupant essentiellement de jeunes hommes journalistes, communicants et publicitaires parisiens depuis 2010</a:t>
            </a:r>
          </a:p>
          <a:p>
            <a:pPr lvl="1"/>
            <a:r>
              <a:rPr lang="fr-FR" dirty="0"/>
              <a:t>2019, accusation de harcèlement en groupe souvent sur Twitter, à connotation sexiste ou homophobe</a:t>
            </a:r>
          </a:p>
          <a:p>
            <a:r>
              <a:rPr lang="fr-FR" dirty="0"/>
              <a:t>Plus que par le contenu des messages individuels, le harcèlement peut être détecté par le « graphe des messages »</a:t>
            </a:r>
          </a:p>
          <a:p>
            <a:endParaRPr lang="fr-FR" dirty="0"/>
          </a:p>
          <a:p>
            <a:pPr lvl="1"/>
            <a:endParaRPr lang="fr-FR" dirty="0"/>
          </a:p>
        </p:txBody>
      </p:sp>
      <p:pic>
        <p:nvPicPr>
          <p:cNvPr id="1026" name="Picture 2" descr="Un cercle rouge sur fond blanc">
            <a:extLst>
              <a:ext uri="{FF2B5EF4-FFF2-40B4-BE49-F238E27FC236}">
                <a16:creationId xmlns:a16="http://schemas.microsoft.com/office/drawing/2014/main" id="{455A3E2E-4F0D-4444-AF1D-CB06C1351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681" y="2"/>
            <a:ext cx="1343320" cy="17910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8277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L’information</a:t>
            </a:r>
            <a:br>
              <a:rPr lang="fr-FR" dirty="0"/>
            </a:br>
            <a:r>
              <a:rPr lang="fr-FR" dirty="0"/>
              <a:t>L’accès à l’information</a:t>
            </a:r>
            <a:endParaRPr lang="en-US" dirty="0"/>
          </a:p>
        </p:txBody>
      </p:sp>
      <p:sp>
        <p:nvSpPr>
          <p:cNvPr id="3" name="Espace réservé du contenu 2"/>
          <p:cNvSpPr>
            <a:spLocks noGrp="1"/>
          </p:cNvSpPr>
          <p:nvPr>
            <p:ph idx="1"/>
          </p:nvPr>
        </p:nvSpPr>
        <p:spPr>
          <a:xfrm>
            <a:off x="457200" y="1600200"/>
            <a:ext cx="8229600" cy="4818047"/>
          </a:xfrm>
        </p:spPr>
        <p:txBody>
          <a:bodyPr>
            <a:normAutofit/>
          </a:bodyPr>
          <a:lstStyle/>
          <a:p>
            <a:pPr marL="452438" indent="0">
              <a:lnSpc>
                <a:spcPct val="110000"/>
              </a:lnSpc>
              <a:buNone/>
            </a:pPr>
            <a:r>
              <a:rPr lang="fr-FR" dirty="0">
                <a:latin typeface="Calibri Light" panose="020F0302020204030204" pitchFamily="34" charset="0"/>
                <a:cs typeface="Calibri Light" panose="020F0302020204030204" pitchFamily="34" charset="0"/>
              </a:rPr>
              <a:t>Les réseaux sociaux facilitent l’accès à l’information et au savoir</a:t>
            </a:r>
          </a:p>
          <a:p>
            <a:pPr marL="452438" indent="0">
              <a:lnSpc>
                <a:spcPct val="110000"/>
              </a:lnSpc>
              <a:buNone/>
            </a:pPr>
            <a:r>
              <a:rPr lang="fr-FR" dirty="0">
                <a:latin typeface="Calibri Light" panose="020F0302020204030204" pitchFamily="34" charset="0"/>
                <a:cs typeface="Calibri Light" panose="020F0302020204030204" pitchFamily="34" charset="0"/>
              </a:rPr>
              <a:t>Facilitent massivement l’accès à l’information</a:t>
            </a:r>
          </a:p>
          <a:p>
            <a:pPr marL="452438" indent="0">
              <a:lnSpc>
                <a:spcPct val="110000"/>
              </a:lnSpc>
              <a:buNone/>
            </a:pPr>
            <a:r>
              <a:rPr lang="fr-FR" dirty="0">
                <a:latin typeface="Calibri Light" panose="020F0302020204030204" pitchFamily="34" charset="0"/>
                <a:cs typeface="Calibri Light" panose="020F0302020204030204" pitchFamily="34" charset="0"/>
              </a:rPr>
              <a:t>Tous types de sujets, y compris les plus mineurs</a:t>
            </a:r>
          </a:p>
          <a:p>
            <a:pPr marL="452438" indent="0">
              <a:lnSpc>
                <a:spcPct val="110000"/>
              </a:lnSpc>
              <a:buNone/>
            </a:pPr>
            <a:r>
              <a:rPr lang="fr-FR" dirty="0">
                <a:latin typeface="Calibri Light" panose="020F0302020204030204" pitchFamily="34" charset="0"/>
                <a:cs typeface="Calibri Light" panose="020F0302020204030204" pitchFamily="34" charset="0"/>
              </a:rPr>
              <a:t>Rompent l’isolement face aux évènements</a:t>
            </a:r>
          </a:p>
          <a:p>
            <a:pPr marL="452438" indent="0">
              <a:lnSpc>
                <a:spcPct val="110000"/>
              </a:lnSpc>
              <a:buNone/>
            </a:pPr>
            <a:r>
              <a:rPr lang="fr-FR" dirty="0">
                <a:latin typeface="Calibri Light" panose="020F0302020204030204" pitchFamily="34" charset="0"/>
                <a:cs typeface="Calibri Light" panose="020F0302020204030204" pitchFamily="34" charset="0"/>
              </a:rPr>
              <a:t>Permettent de créer des communautés d’intérêts par quartiers, activités, etc.</a:t>
            </a:r>
            <a:endParaRPr lang="en-US" dirty="0"/>
          </a:p>
        </p:txBody>
      </p:sp>
    </p:spTree>
    <p:extLst>
      <p:ext uri="{BB962C8B-B14F-4D97-AF65-F5344CB8AC3E}">
        <p14:creationId xmlns:p14="http://schemas.microsoft.com/office/powerpoint/2010/main" val="267641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891D6-E423-EE40-9F45-D4290C47DEE0}"/>
              </a:ext>
            </a:extLst>
          </p:cNvPr>
          <p:cNvSpPr>
            <a:spLocks noGrp="1"/>
          </p:cNvSpPr>
          <p:nvPr>
            <p:ph type="title"/>
          </p:nvPr>
        </p:nvSpPr>
        <p:spPr/>
        <p:txBody>
          <a:bodyPr/>
          <a:lstStyle/>
          <a:p>
            <a:r>
              <a:rPr lang="fr-FR" dirty="0"/>
              <a:t>L’information : La désinformation</a:t>
            </a:r>
          </a:p>
        </p:txBody>
      </p:sp>
      <p:sp>
        <p:nvSpPr>
          <p:cNvPr id="3" name="Espace réservé du contenu 2">
            <a:extLst>
              <a:ext uri="{FF2B5EF4-FFF2-40B4-BE49-F238E27FC236}">
                <a16:creationId xmlns:a16="http://schemas.microsoft.com/office/drawing/2014/main" id="{879646B9-9B24-514C-B759-14BC58B17594}"/>
              </a:ext>
            </a:extLst>
          </p:cNvPr>
          <p:cNvSpPr>
            <a:spLocks noGrp="1"/>
          </p:cNvSpPr>
          <p:nvPr>
            <p:ph idx="1"/>
          </p:nvPr>
        </p:nvSpPr>
        <p:spPr/>
        <p:txBody>
          <a:bodyPr>
            <a:normAutofit fontScale="77500" lnSpcReduction="20000"/>
          </a:bodyPr>
          <a:lstStyle/>
          <a:p>
            <a:r>
              <a:rPr lang="fr-FR" dirty="0"/>
              <a:t>Un phénomène ancien exacerbé avec les réseaux sociaux </a:t>
            </a:r>
          </a:p>
          <a:p>
            <a:pPr lvl="1"/>
            <a:r>
              <a:rPr lang="fr-FR" dirty="0"/>
              <a:t>Les calomnies et les rumeurs</a:t>
            </a:r>
          </a:p>
          <a:p>
            <a:pPr lvl="1"/>
            <a:r>
              <a:rPr lang="fr-FR" dirty="0"/>
              <a:t>Exemple : les « nouvellistes de bouches »*</a:t>
            </a:r>
          </a:p>
          <a:p>
            <a:pPr lvl="1"/>
            <a:r>
              <a:rPr lang="fr-FR" dirty="0"/>
              <a:t>Exemple : les campagnes de dénigrement de Marie-Antoinette au XVIII </a:t>
            </a:r>
          </a:p>
          <a:p>
            <a:pPr lvl="1"/>
            <a:r>
              <a:rPr lang="fr-FR" dirty="0"/>
              <a:t>Préfigure la viralité sur les réseaux sociaux</a:t>
            </a:r>
          </a:p>
          <a:p>
            <a:r>
              <a:rPr lang="fr-FR" dirty="0"/>
              <a:t>Ce qui n’a pas changé</a:t>
            </a:r>
          </a:p>
          <a:p>
            <a:pPr lvl="1"/>
            <a:r>
              <a:rPr lang="fr-FR" dirty="0"/>
              <a:t>Comme avant des mensonges et des manipulations (souvent volontaire) </a:t>
            </a:r>
          </a:p>
          <a:p>
            <a:pPr lvl="1"/>
            <a:r>
              <a:rPr lang="fr-FR" dirty="0"/>
              <a:t>Propagées de façon virale (souvent involontairement)</a:t>
            </a:r>
          </a:p>
          <a:p>
            <a:r>
              <a:rPr lang="fr-FR" dirty="0"/>
              <a:t>Ce qui est nouveau : une viralité bien plus forte</a:t>
            </a:r>
          </a:p>
          <a:p>
            <a:pPr marL="0" indent="0">
              <a:buNone/>
            </a:pPr>
            <a:endParaRPr lang="fr-FR" dirty="0"/>
          </a:p>
          <a:p>
            <a:pPr marL="0" indent="0">
              <a:buNone/>
            </a:pPr>
            <a:r>
              <a:rPr lang="fr-FR" sz="1600" dirty="0"/>
              <a:t>*Alexis Lévrier, Les fausses morts du Roi-Soleil, ou l’impossible contrôle de l’information, in Le Temps des médias 2018/1 (n° 30), pages 32 à 46.</a:t>
            </a:r>
          </a:p>
          <a:p>
            <a:pPr marL="0" indent="0">
              <a:buNone/>
            </a:pPr>
            <a:endParaRPr lang="fr-FR" dirty="0"/>
          </a:p>
        </p:txBody>
      </p:sp>
    </p:spTree>
    <p:extLst>
      <p:ext uri="{BB962C8B-B14F-4D97-AF65-F5344CB8AC3E}">
        <p14:creationId xmlns:p14="http://schemas.microsoft.com/office/powerpoint/2010/main" val="19908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ambridge Analytica&quot;">
            <a:extLst>
              <a:ext uri="{FF2B5EF4-FFF2-40B4-BE49-F238E27FC236}">
                <a16:creationId xmlns:a16="http://schemas.microsoft.com/office/drawing/2014/main" id="{C4D0A815-5E65-3347-BCA8-C1F9D414E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869" y="0"/>
            <a:ext cx="2365131" cy="31535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04F6D56-A754-C544-A50E-BED674A237BB}"/>
              </a:ext>
            </a:extLst>
          </p:cNvPr>
          <p:cNvSpPr>
            <a:spLocks noGrp="1"/>
          </p:cNvSpPr>
          <p:nvPr>
            <p:ph type="title"/>
          </p:nvPr>
        </p:nvSpPr>
        <p:spPr/>
        <p:txBody>
          <a:bodyPr>
            <a:normAutofit fontScale="90000"/>
          </a:bodyPr>
          <a:lstStyle/>
          <a:p>
            <a:r>
              <a:rPr lang="fr-FR" dirty="0"/>
              <a:t>L’affaire </a:t>
            </a:r>
            <a:br>
              <a:rPr lang="fr-FR" dirty="0"/>
            </a:br>
            <a:r>
              <a:rPr lang="fr-FR" dirty="0"/>
              <a:t>Cambridge </a:t>
            </a:r>
            <a:r>
              <a:rPr lang="fr-FR" dirty="0" err="1"/>
              <a:t>Analytica</a:t>
            </a:r>
            <a:endParaRPr lang="fr-FR" dirty="0"/>
          </a:p>
        </p:txBody>
      </p:sp>
      <p:sp>
        <p:nvSpPr>
          <p:cNvPr id="3" name="Espace réservé du contenu 2">
            <a:extLst>
              <a:ext uri="{FF2B5EF4-FFF2-40B4-BE49-F238E27FC236}">
                <a16:creationId xmlns:a16="http://schemas.microsoft.com/office/drawing/2014/main" id="{8A10C035-E51A-5946-9567-5961E25C030D}"/>
              </a:ext>
            </a:extLst>
          </p:cNvPr>
          <p:cNvSpPr>
            <a:spLocks noGrp="1"/>
          </p:cNvSpPr>
          <p:nvPr>
            <p:ph idx="1"/>
          </p:nvPr>
        </p:nvSpPr>
        <p:spPr/>
        <p:txBody>
          <a:bodyPr>
            <a:normAutofit fontScale="70000" lnSpcReduction="20000"/>
          </a:bodyPr>
          <a:lstStyle/>
          <a:p>
            <a:r>
              <a:rPr lang="fr-FR" dirty="0"/>
              <a:t>Des fondateurs « anti-establishment »</a:t>
            </a:r>
          </a:p>
          <a:p>
            <a:pPr lvl="1"/>
            <a:r>
              <a:rPr lang="fr-FR" dirty="0"/>
              <a:t>Proches de milieux républicains</a:t>
            </a:r>
          </a:p>
          <a:p>
            <a:r>
              <a:rPr lang="fr-FR" dirty="0"/>
              <a:t>Implication dans des campagnes électorales</a:t>
            </a:r>
          </a:p>
          <a:p>
            <a:pPr lvl="1"/>
            <a:r>
              <a:rPr lang="fr-FR" dirty="0"/>
              <a:t>À l’élection de Trump en 2016</a:t>
            </a:r>
          </a:p>
          <a:p>
            <a:pPr lvl="1"/>
            <a:r>
              <a:rPr lang="fr-FR" dirty="0"/>
              <a:t>Au camp du </a:t>
            </a:r>
            <a:r>
              <a:rPr lang="fr-FR" i="1" dirty="0" err="1"/>
              <a:t>leave</a:t>
            </a:r>
            <a:r>
              <a:rPr lang="fr-FR" dirty="0"/>
              <a:t> en UK pour le Brexit</a:t>
            </a:r>
          </a:p>
          <a:p>
            <a:r>
              <a:rPr lang="fr-FR" dirty="0"/>
              <a:t>2018 : scandale pour avoir aspiré les comptes de plusieurs dizaines de millions d’utilisateurs FB</a:t>
            </a:r>
          </a:p>
          <a:p>
            <a:r>
              <a:rPr lang="fr-FR" dirty="0"/>
              <a:t>Acquisition de comptes FB</a:t>
            </a:r>
          </a:p>
          <a:p>
            <a:pPr lvl="1"/>
            <a:r>
              <a:rPr lang="fr-FR" dirty="0"/>
              <a:t>Un quiz </a:t>
            </a:r>
            <a:r>
              <a:rPr lang="fr-FR" i="1" dirty="0" err="1"/>
              <a:t>thisisyourdigitallife</a:t>
            </a:r>
            <a:r>
              <a:rPr lang="fr-FR" dirty="0"/>
              <a:t> téléchargé par 270 000 personnes rémunérées 4$</a:t>
            </a:r>
          </a:p>
          <a:p>
            <a:pPr lvl="1"/>
            <a:r>
              <a:rPr lang="fr-FR" dirty="0"/>
              <a:t>Donne accès à  87 millions (les amis)</a:t>
            </a:r>
          </a:p>
          <a:p>
            <a:r>
              <a:rPr lang="fr-FR" dirty="0"/>
              <a:t>Analyse de ces données</a:t>
            </a:r>
          </a:p>
          <a:p>
            <a:r>
              <a:rPr lang="fr-FR" dirty="0"/>
              <a:t>Ciblage de messages favorables de messages politiques</a:t>
            </a:r>
          </a:p>
          <a:p>
            <a:endParaRPr lang="fr-FR" dirty="0"/>
          </a:p>
          <a:p>
            <a:pPr lvl="1"/>
            <a:endParaRPr lang="fr-FR" dirty="0"/>
          </a:p>
        </p:txBody>
      </p:sp>
      <p:sp>
        <p:nvSpPr>
          <p:cNvPr id="5" name="Rectangle 4">
            <a:extLst>
              <a:ext uri="{FF2B5EF4-FFF2-40B4-BE49-F238E27FC236}">
                <a16:creationId xmlns:a16="http://schemas.microsoft.com/office/drawing/2014/main" id="{DC66F5A1-10D1-1D43-AA31-BD619F75FBED}"/>
              </a:ext>
            </a:extLst>
          </p:cNvPr>
          <p:cNvSpPr/>
          <p:nvPr/>
        </p:nvSpPr>
        <p:spPr>
          <a:xfrm>
            <a:off x="5635869" y="2766646"/>
            <a:ext cx="439616" cy="38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717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891D6-E423-EE40-9F45-D4290C47DEE0}"/>
              </a:ext>
            </a:extLst>
          </p:cNvPr>
          <p:cNvSpPr>
            <a:spLocks noGrp="1"/>
          </p:cNvSpPr>
          <p:nvPr>
            <p:ph type="title"/>
          </p:nvPr>
        </p:nvSpPr>
        <p:spPr/>
        <p:txBody>
          <a:bodyPr/>
          <a:lstStyle/>
          <a:p>
            <a:r>
              <a:rPr lang="fr-FR" dirty="0"/>
              <a:t>Information vs. désinformation</a:t>
            </a:r>
          </a:p>
        </p:txBody>
      </p:sp>
      <p:sp>
        <p:nvSpPr>
          <p:cNvPr id="3" name="Espace réservé du contenu 2">
            <a:extLst>
              <a:ext uri="{FF2B5EF4-FFF2-40B4-BE49-F238E27FC236}">
                <a16:creationId xmlns:a16="http://schemas.microsoft.com/office/drawing/2014/main" id="{879646B9-9B24-514C-B759-14BC58B17594}"/>
              </a:ext>
            </a:extLst>
          </p:cNvPr>
          <p:cNvSpPr>
            <a:spLocks noGrp="1"/>
          </p:cNvSpPr>
          <p:nvPr>
            <p:ph idx="1"/>
          </p:nvPr>
        </p:nvSpPr>
        <p:spPr>
          <a:xfrm>
            <a:off x="357002" y="1837501"/>
            <a:ext cx="7886700" cy="4351338"/>
          </a:xfrm>
        </p:spPr>
        <p:txBody>
          <a:bodyPr>
            <a:noAutofit/>
          </a:bodyPr>
          <a:lstStyle/>
          <a:p>
            <a:r>
              <a:rPr lang="fr-FR" dirty="0"/>
              <a:t>Les personnes s’informent de plus en plus sur les réseaux sociaux plutôt que dans les médias plus traditionnels</a:t>
            </a:r>
          </a:p>
          <a:p>
            <a:r>
              <a:rPr lang="fr-FR" dirty="0"/>
              <a:t>Un risque pour la démocratie : </a:t>
            </a:r>
          </a:p>
          <a:p>
            <a:pPr marL="457200" lvl="1" indent="0">
              <a:buNone/>
            </a:pPr>
            <a:r>
              <a:rPr lang="fr-FR" i="1" dirty="0"/>
              <a:t>« on peut dire que l’opinion, plus que la vérité, constitue le véritable fondement de la démocratie » </a:t>
            </a:r>
            <a:r>
              <a:rPr lang="fr-FR" dirty="0"/>
              <a:t>(Hannah Arendt)</a:t>
            </a:r>
          </a:p>
          <a:p>
            <a:endParaRPr lang="fr-FR" dirty="0"/>
          </a:p>
        </p:txBody>
      </p:sp>
    </p:spTree>
    <p:extLst>
      <p:ext uri="{BB962C8B-B14F-4D97-AF65-F5344CB8AC3E}">
        <p14:creationId xmlns:p14="http://schemas.microsoft.com/office/powerpoint/2010/main" val="286243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0" indent="0" algn="l"/>
            <a:r>
              <a:rPr lang="fr-FR" dirty="0"/>
              <a:t>L’information :	</a:t>
            </a:r>
            <a:br>
              <a:rPr lang="fr-FR" dirty="0"/>
            </a:br>
            <a:r>
              <a:rPr lang="fr-FR" dirty="0"/>
              <a:t>La bulle informationnelle	</a:t>
            </a:r>
          </a:p>
        </p:txBody>
      </p:sp>
      <p:sp>
        <p:nvSpPr>
          <p:cNvPr id="6" name="Espace réservé du contenu 2">
            <a:extLst>
              <a:ext uri="{FF2B5EF4-FFF2-40B4-BE49-F238E27FC236}">
                <a16:creationId xmlns:a16="http://schemas.microsoft.com/office/drawing/2014/main" id="{1888CE00-C13A-5D4C-9FF3-9A481E3BF845}"/>
              </a:ext>
            </a:extLst>
          </p:cNvPr>
          <p:cNvSpPr>
            <a:spLocks noGrp="1"/>
          </p:cNvSpPr>
          <p:nvPr>
            <p:ph idx="1"/>
          </p:nvPr>
        </p:nvSpPr>
        <p:spPr>
          <a:xfrm>
            <a:off x="457200" y="1600200"/>
            <a:ext cx="8229600" cy="4525963"/>
          </a:xfrm>
        </p:spPr>
        <p:txBody>
          <a:bodyPr>
            <a:normAutofit fontScale="77500" lnSpcReduction="20000"/>
          </a:bodyPr>
          <a:lstStyle/>
          <a:p>
            <a:r>
              <a:rPr lang="fr-FR" dirty="0"/>
              <a:t>Un phénomène ancien exacerbé avec les réseaux sociaux </a:t>
            </a:r>
          </a:p>
          <a:p>
            <a:pPr lvl="1"/>
            <a:r>
              <a:rPr lang="fr-FR" dirty="0"/>
              <a:t>L’homophilie n’est pas née avec les réseaux sociaux</a:t>
            </a:r>
          </a:p>
          <a:p>
            <a:r>
              <a:rPr lang="fr-FR" dirty="0"/>
              <a:t>La mise en bulle</a:t>
            </a:r>
          </a:p>
          <a:p>
            <a:pPr lvl="1"/>
            <a:r>
              <a:rPr lang="fr-FR" dirty="0"/>
              <a:t>Moteurs de recommandation et ordonnancement des contenus</a:t>
            </a:r>
          </a:p>
          <a:p>
            <a:pPr lvl="1"/>
            <a:r>
              <a:rPr lang="fr-FR" dirty="0"/>
              <a:t>Personnalisation des réponses en les classant suivant</a:t>
            </a:r>
          </a:p>
          <a:p>
            <a:r>
              <a:rPr lang="fr-FR" dirty="0"/>
              <a:t>Positif : on aime bien lire des contenus sur des sujets qui passionnent ; on aime bien être réconforté dans nos opinions</a:t>
            </a:r>
          </a:p>
          <a:p>
            <a:r>
              <a:rPr lang="fr-FR" dirty="0"/>
              <a:t>Négatif : cela nous confine dans des zones de conforts et renforce nos biais (communautarisme, auto-intoxication de </a:t>
            </a:r>
            <a:r>
              <a:rPr lang="fr-FR" i="1" dirty="0"/>
              <a:t>fakenews </a:t>
            </a:r>
            <a:r>
              <a:rPr lang="fr-FR" dirty="0"/>
              <a:t>et la cyber-balkanisation)</a:t>
            </a:r>
          </a:p>
        </p:txBody>
      </p:sp>
      <p:pic>
        <p:nvPicPr>
          <p:cNvPr id="7" name="Picture 2" descr="Résultat de recherche d'images pour &quot;filter bubble&quot;">
            <a:extLst>
              <a:ext uri="{FF2B5EF4-FFF2-40B4-BE49-F238E27FC236}">
                <a16:creationId xmlns:a16="http://schemas.microsoft.com/office/drawing/2014/main" id="{B229E78F-1F31-4444-8AB8-A6EBEA0A2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2" y="2"/>
            <a:ext cx="2428875" cy="17806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449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a:t>Organisation</a:t>
            </a:r>
          </a:p>
        </p:txBody>
      </p:sp>
      <p:sp>
        <p:nvSpPr>
          <p:cNvPr id="3" name="Espace réservé du contenu 2"/>
          <p:cNvSpPr>
            <a:spLocks noGrp="1"/>
          </p:cNvSpPr>
          <p:nvPr>
            <p:ph idx="1"/>
          </p:nvPr>
        </p:nvSpPr>
        <p:spPr/>
        <p:txBody>
          <a:bodyPr/>
          <a:lstStyle/>
          <a:p>
            <a:pPr marL="514350" indent="-514350">
              <a:buFont typeface="+mj-lt"/>
              <a:buAutoNum type="arabicPeriod"/>
            </a:pPr>
            <a:r>
              <a:rPr lang="fr-FR" noProof="0" dirty="0"/>
              <a:t>Qu’est-ce que c’est ?</a:t>
            </a:r>
          </a:p>
          <a:p>
            <a:pPr marL="514350" indent="-514350">
              <a:buFont typeface="+mj-lt"/>
              <a:buAutoNum type="arabicPeriod"/>
            </a:pPr>
            <a:r>
              <a:rPr lang="fr-FR" dirty="0"/>
              <a:t>Vices et vertus</a:t>
            </a:r>
          </a:p>
          <a:p>
            <a:pPr marL="514350" indent="-514350">
              <a:buFont typeface="+mj-lt"/>
              <a:buAutoNum type="arabicPeriod"/>
            </a:pPr>
            <a:r>
              <a:rPr lang="fr-FR" noProof="0" dirty="0"/>
              <a:t>Responsabilité, autorité, confiance</a:t>
            </a:r>
          </a:p>
          <a:p>
            <a:pPr marL="514350" indent="-514350">
              <a:buFont typeface="+mj-lt"/>
              <a:buAutoNum type="arabicPeriod"/>
            </a:pPr>
            <a:r>
              <a:rPr lang="fr-FR" noProof="0" dirty="0"/>
              <a:t>La régulation </a:t>
            </a:r>
          </a:p>
        </p:txBody>
      </p:sp>
    </p:spTree>
    <p:extLst>
      <p:ext uri="{BB962C8B-B14F-4D97-AF65-F5344CB8AC3E}">
        <p14:creationId xmlns:p14="http://schemas.microsoft.com/office/powerpoint/2010/main" val="156358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société :</a:t>
            </a:r>
            <a:br>
              <a:rPr lang="fr-FR" dirty="0"/>
            </a:br>
            <a:r>
              <a:rPr lang="fr-FR" dirty="0"/>
              <a:t>La voix de ceux qu’on n’entendait pas	</a:t>
            </a:r>
          </a:p>
        </p:txBody>
      </p:sp>
      <p:sp>
        <p:nvSpPr>
          <p:cNvPr id="3" name="Espace réservé du contenu 2"/>
          <p:cNvSpPr>
            <a:spLocks noGrp="1"/>
          </p:cNvSpPr>
          <p:nvPr>
            <p:ph idx="1"/>
          </p:nvPr>
        </p:nvSpPr>
        <p:spPr/>
        <p:txBody>
          <a:bodyPr>
            <a:normAutofit fontScale="92500" lnSpcReduction="20000"/>
          </a:bodyPr>
          <a:lstStyle/>
          <a:p>
            <a:r>
              <a:rPr lang="fr-FR"/>
              <a:t>Historiquement, seuls les riches et les puissants avaient une parole publique</a:t>
            </a:r>
          </a:p>
          <a:p>
            <a:r>
              <a:rPr lang="fr-FR"/>
              <a:t>Avec l’impression et la presse, cela avait un peu changé</a:t>
            </a:r>
          </a:p>
          <a:p>
            <a:pPr lvl="1"/>
            <a:r>
              <a:rPr lang="fr-FR"/>
              <a:t>Parole des syndicats, des féministes…</a:t>
            </a:r>
          </a:p>
          <a:p>
            <a:r>
              <a:rPr lang="fr-FR"/>
              <a:t>Avec les réseaux sociaux</a:t>
            </a:r>
          </a:p>
          <a:p>
            <a:pPr lvl="1"/>
            <a:r>
              <a:rPr lang="fr-FR"/>
              <a:t>Une petite association de quartier peut toucher un grand public</a:t>
            </a:r>
          </a:p>
          <a:p>
            <a:pPr lvl="1"/>
            <a:r>
              <a:rPr lang="fr-FR"/>
              <a:t>Exemple de la </a:t>
            </a:r>
            <a:r>
              <a:rPr lang="fr-FR" i="1"/>
              <a:t>fan fiction</a:t>
            </a:r>
          </a:p>
          <a:p>
            <a:pPr lvl="2"/>
            <a:r>
              <a:rPr lang="fr-FR"/>
              <a:t>FanFiction : une archive de </a:t>
            </a:r>
            <a:r>
              <a:rPr lang="fr-FR" i="1"/>
              <a:t>fan fiction </a:t>
            </a:r>
            <a:r>
              <a:rPr lang="fr-FR"/>
              <a:t>avec plus de 2 millions d’utilisateurs dans plus de 30 langues</a:t>
            </a:r>
            <a:endParaRPr lang="fr-FR" i="1" dirty="0"/>
          </a:p>
        </p:txBody>
      </p:sp>
    </p:spTree>
    <p:extLst>
      <p:ext uri="{BB962C8B-B14F-4D97-AF65-F5344CB8AC3E}">
        <p14:creationId xmlns:p14="http://schemas.microsoft.com/office/powerpoint/2010/main" val="902902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7426D-3670-C146-94C3-41CEBEE740D1}"/>
              </a:ext>
            </a:extLst>
          </p:cNvPr>
          <p:cNvSpPr>
            <a:spLocks noGrp="1"/>
          </p:cNvSpPr>
          <p:nvPr>
            <p:ph type="title"/>
          </p:nvPr>
        </p:nvSpPr>
        <p:spPr>
          <a:xfrm>
            <a:off x="628650" y="365126"/>
            <a:ext cx="7886700" cy="1325563"/>
          </a:xfrm>
        </p:spPr>
        <p:txBody>
          <a:bodyPr>
            <a:normAutofit/>
          </a:bodyPr>
          <a:lstStyle/>
          <a:p>
            <a:r>
              <a:rPr lang="fr-FR" dirty="0"/>
              <a:t>La mobilisation citoyenne</a:t>
            </a:r>
          </a:p>
        </p:txBody>
      </p:sp>
      <p:sp>
        <p:nvSpPr>
          <p:cNvPr id="3" name="Espace réservé du contenu 2">
            <a:extLst>
              <a:ext uri="{FF2B5EF4-FFF2-40B4-BE49-F238E27FC236}">
                <a16:creationId xmlns:a16="http://schemas.microsoft.com/office/drawing/2014/main" id="{3D6D9DB1-6A56-FF4D-BB8C-EABCFEE973C6}"/>
              </a:ext>
            </a:extLst>
          </p:cNvPr>
          <p:cNvSpPr>
            <a:spLocks noGrp="1"/>
          </p:cNvSpPr>
          <p:nvPr>
            <p:ph idx="1"/>
          </p:nvPr>
        </p:nvSpPr>
        <p:spPr/>
        <p:txBody>
          <a:bodyPr>
            <a:normAutofit fontScale="92500" lnSpcReduction="10000"/>
          </a:bodyPr>
          <a:lstStyle/>
          <a:p>
            <a:pPr>
              <a:lnSpc>
                <a:spcPct val="110000"/>
              </a:lnSpc>
            </a:pPr>
            <a:r>
              <a:rPr lang="fr-FR" sz="2200" dirty="0">
                <a:latin typeface="Calibri Light" panose="020F0302020204030204" pitchFamily="34" charset="0"/>
                <a:cs typeface="Calibri Light" panose="020F0302020204030204" pitchFamily="34" charset="0"/>
              </a:rPr>
              <a:t>Les printemps arabes, </a:t>
            </a:r>
            <a:r>
              <a:rPr lang="fr-FR" sz="2200" dirty="0" err="1">
                <a:latin typeface="Calibri Light" panose="020F0302020204030204" pitchFamily="34" charset="0"/>
                <a:cs typeface="Calibri Light" panose="020F0302020204030204" pitchFamily="34" charset="0"/>
              </a:rPr>
              <a:t>Occupy</a:t>
            </a:r>
            <a:r>
              <a:rPr lang="fr-FR" sz="2200" dirty="0">
                <a:latin typeface="Calibri Light" panose="020F0302020204030204" pitchFamily="34" charset="0"/>
                <a:cs typeface="Calibri Light" panose="020F0302020204030204" pitchFamily="34" charset="0"/>
              </a:rPr>
              <a:t>, les gilets jaunes, « l’acte II de la mondialisation » (B. </a:t>
            </a:r>
            <a:r>
              <a:rPr lang="fr-FR" sz="2200" dirty="0" err="1">
                <a:latin typeface="Calibri Light" panose="020F0302020204030204" pitchFamily="34" charset="0"/>
                <a:cs typeface="Calibri Light" panose="020F0302020204030204" pitchFamily="34" charset="0"/>
              </a:rPr>
              <a:t>Badie</a:t>
            </a:r>
            <a:r>
              <a:rPr lang="fr-FR" sz="2200" dirty="0">
                <a:latin typeface="Calibri Light" panose="020F0302020204030204" pitchFamily="34" charset="0"/>
                <a:cs typeface="Calibri Light" panose="020F0302020204030204" pitchFamily="34" charset="0"/>
              </a:rPr>
              <a:t>) </a:t>
            </a:r>
          </a:p>
          <a:p>
            <a:pPr marL="0" indent="0">
              <a:lnSpc>
                <a:spcPct val="110000"/>
              </a:lnSpc>
              <a:buNone/>
            </a:pPr>
            <a:endParaRPr lang="fr-FR" sz="2200" dirty="0">
              <a:latin typeface="Calibri Light" panose="020F0302020204030204" pitchFamily="34" charset="0"/>
              <a:cs typeface="Calibri Light" panose="020F0302020204030204" pitchFamily="34" charset="0"/>
            </a:endParaRPr>
          </a:p>
          <a:p>
            <a:pPr marL="0" indent="0">
              <a:lnSpc>
                <a:spcPct val="110000"/>
              </a:lnSpc>
              <a:buNone/>
            </a:pPr>
            <a:r>
              <a:rPr lang="fr-FR" sz="2200" dirty="0">
                <a:latin typeface="Calibri Light" panose="020F0302020204030204" pitchFamily="34" charset="0"/>
                <a:cs typeface="Calibri Light" panose="020F0302020204030204" pitchFamily="34" charset="0"/>
              </a:rPr>
              <a:t>Twitter-2013 #</a:t>
            </a:r>
            <a:r>
              <a:rPr lang="fr-FR" sz="2200" dirty="0" err="1">
                <a:latin typeface="Calibri Light" panose="020F0302020204030204" pitchFamily="34" charset="0"/>
                <a:cs typeface="Calibri Light" panose="020F0302020204030204" pitchFamily="34" charset="0"/>
              </a:rPr>
              <a:t>BlackLivesMatter</a:t>
            </a:r>
            <a:endParaRPr lang="fr-FR" sz="2200" dirty="0">
              <a:latin typeface="Calibri Light" panose="020F0302020204030204" pitchFamily="34" charset="0"/>
              <a:cs typeface="Calibri Light" panose="020F0302020204030204" pitchFamily="34" charset="0"/>
            </a:endParaRPr>
          </a:p>
          <a:p>
            <a:pPr marL="0" indent="0">
              <a:lnSpc>
                <a:spcPct val="110000"/>
              </a:lnSpc>
              <a:buNone/>
            </a:pPr>
            <a:endParaRPr lang="fr-FR" sz="2200" dirty="0">
              <a:latin typeface="Calibri Light" panose="020F0302020204030204" pitchFamily="34" charset="0"/>
              <a:cs typeface="Calibri Light" panose="020F0302020204030204" pitchFamily="34" charset="0"/>
            </a:endParaRPr>
          </a:p>
          <a:p>
            <a:pPr marL="0" indent="0">
              <a:lnSpc>
                <a:spcPct val="110000"/>
              </a:lnSpc>
              <a:buNone/>
            </a:pPr>
            <a:r>
              <a:rPr lang="fr-FR" sz="2200" dirty="0">
                <a:latin typeface="Calibri Light" panose="020F0302020204030204" pitchFamily="34" charset="0"/>
                <a:cs typeface="Calibri Light" panose="020F0302020204030204" pitchFamily="34" charset="0"/>
              </a:rPr>
              <a:t>Twitter-2017 #</a:t>
            </a:r>
            <a:r>
              <a:rPr lang="fr-FR" sz="2200" dirty="0" err="1">
                <a:latin typeface="Calibri Light" panose="020F0302020204030204" pitchFamily="34" charset="0"/>
                <a:cs typeface="Calibri Light" panose="020F0302020204030204" pitchFamily="34" charset="0"/>
              </a:rPr>
              <a:t>MeToo</a:t>
            </a:r>
            <a:r>
              <a:rPr lang="fr-FR" sz="2200" dirty="0">
                <a:latin typeface="Calibri Light" panose="020F0302020204030204" pitchFamily="34" charset="0"/>
                <a:cs typeface="Calibri Light" panose="020F0302020204030204" pitchFamily="34" charset="0"/>
              </a:rPr>
              <a:t> &amp; #</a:t>
            </a:r>
            <a:r>
              <a:rPr lang="fr-FR" sz="2200" dirty="0" err="1">
                <a:latin typeface="Calibri Light" panose="020F0302020204030204" pitchFamily="34" charset="0"/>
                <a:cs typeface="Calibri Light" panose="020F0302020204030204" pitchFamily="34" charset="0"/>
              </a:rPr>
              <a:t>BalanceTonPorc</a:t>
            </a:r>
            <a:r>
              <a:rPr lang="fr-FR" sz="2200" dirty="0">
                <a:latin typeface="Calibri Light" panose="020F0302020204030204" pitchFamily="34" charset="0"/>
                <a:cs typeface="Calibri Light" panose="020F0302020204030204" pitchFamily="34" charset="0"/>
              </a:rPr>
              <a:t> </a:t>
            </a:r>
          </a:p>
          <a:p>
            <a:pPr marL="452438" lvl="1" indent="0">
              <a:lnSpc>
                <a:spcPct val="110000"/>
              </a:lnSpc>
              <a:spcBef>
                <a:spcPts val="1000"/>
              </a:spcBef>
              <a:buNone/>
            </a:pPr>
            <a:r>
              <a:rPr lang="fr-FR" sz="2200" dirty="0">
                <a:latin typeface="Calibri Light" panose="020F0302020204030204" pitchFamily="34" charset="0"/>
                <a:cs typeface="Calibri Light" panose="020F0302020204030204" pitchFamily="34" charset="0"/>
              </a:rPr>
              <a:t>Les réseaux sociaux donnent la parole aux victimes jusqu’alors inaudibles.</a:t>
            </a:r>
          </a:p>
          <a:p>
            <a:pPr marL="452438" lvl="1" indent="0">
              <a:lnSpc>
                <a:spcPct val="110000"/>
              </a:lnSpc>
              <a:spcBef>
                <a:spcPts val="1000"/>
              </a:spcBef>
              <a:buNone/>
            </a:pPr>
            <a:r>
              <a:rPr lang="fr-FR" sz="2200" dirty="0">
                <a:latin typeface="Calibri Light" panose="020F0302020204030204" pitchFamily="34" charset="0"/>
                <a:cs typeface="Calibri Light" panose="020F0302020204030204" pitchFamily="34" charset="0"/>
              </a:rPr>
              <a:t>Au point de se transformer parfois en tribunal sans garantie procédurale.</a:t>
            </a:r>
          </a:p>
          <a:p>
            <a:pPr marL="11113" lvl="1" indent="0">
              <a:lnSpc>
                <a:spcPct val="110000"/>
              </a:lnSpc>
              <a:spcBef>
                <a:spcPts val="1000"/>
              </a:spcBef>
              <a:buNone/>
            </a:pPr>
            <a:endParaRPr lang="fr-FR" sz="2200" i="1" dirty="0">
              <a:latin typeface="Calibri Light" panose="020F0302020204030204" pitchFamily="34" charset="0"/>
              <a:cs typeface="Calibri Light" panose="020F0302020204030204" pitchFamily="34" charset="0"/>
            </a:endParaRPr>
          </a:p>
          <a:p>
            <a:pPr marL="354013" lvl="1" indent="-342900">
              <a:lnSpc>
                <a:spcPct val="110000"/>
              </a:lnSpc>
              <a:spcBef>
                <a:spcPts val="1000"/>
              </a:spcBef>
            </a:pPr>
            <a:r>
              <a:rPr lang="fr-FR" sz="2200" i="1" dirty="0">
                <a:latin typeface="Calibri Light" panose="020F0302020204030204" pitchFamily="34" charset="0"/>
                <a:cs typeface="Calibri Light" panose="020F0302020204030204" pitchFamily="34" charset="0"/>
              </a:rPr>
              <a:t>Call-out &amp; Cancel culture : « </a:t>
            </a:r>
            <a:r>
              <a:rPr lang="fr-FR" sz="2200" i="1" dirty="0" err="1">
                <a:latin typeface="Calibri Light" panose="020F0302020204030204" pitchFamily="34" charset="0"/>
                <a:cs typeface="Calibri Light" panose="020F0302020204030204" pitchFamily="34" charset="0"/>
              </a:rPr>
              <a:t>That’s</a:t>
            </a:r>
            <a:r>
              <a:rPr lang="fr-FR" sz="2200" i="1" dirty="0">
                <a:latin typeface="Calibri Light" panose="020F0302020204030204" pitchFamily="34" charset="0"/>
                <a:cs typeface="Calibri Light" panose="020F0302020204030204" pitchFamily="34" charset="0"/>
              </a:rPr>
              <a:t> not </a:t>
            </a:r>
            <a:r>
              <a:rPr lang="fr-FR" sz="2200" i="1" dirty="0" err="1">
                <a:latin typeface="Calibri Light" panose="020F0302020204030204" pitchFamily="34" charset="0"/>
                <a:cs typeface="Calibri Light" panose="020F0302020204030204" pitchFamily="34" charset="0"/>
              </a:rPr>
              <a:t>activism</a:t>
            </a:r>
            <a:r>
              <a:rPr lang="fr-FR" sz="2200" dirty="0">
                <a:latin typeface="Calibri Light" panose="020F0302020204030204" pitchFamily="34" charset="0"/>
                <a:cs typeface="Calibri Light" panose="020F0302020204030204" pitchFamily="34" charset="0"/>
              </a:rPr>
              <a:t> » (B. Obama)</a:t>
            </a:r>
          </a:p>
          <a:p>
            <a:pPr marL="354013" lvl="1" indent="-342900">
              <a:lnSpc>
                <a:spcPct val="110000"/>
              </a:lnSpc>
              <a:spcBef>
                <a:spcPts val="1000"/>
              </a:spcBef>
            </a:pPr>
            <a:r>
              <a:rPr lang="fr-FR" sz="2200" dirty="0">
                <a:latin typeface="Calibri Light" panose="020F0302020204030204" pitchFamily="34" charset="0"/>
                <a:cs typeface="Calibri Light" panose="020F0302020204030204" pitchFamily="34" charset="0"/>
              </a:rPr>
              <a:t>L’extension du domaine de la lutte ? </a:t>
            </a:r>
          </a:p>
        </p:txBody>
      </p:sp>
      <p:pic>
        <p:nvPicPr>
          <p:cNvPr id="4" name="Image 3">
            <a:extLst>
              <a:ext uri="{FF2B5EF4-FFF2-40B4-BE49-F238E27FC236}">
                <a16:creationId xmlns:a16="http://schemas.microsoft.com/office/drawing/2014/main" id="{308CDFB6-D892-1041-850D-3362042A9081}"/>
              </a:ext>
            </a:extLst>
          </p:cNvPr>
          <p:cNvPicPr>
            <a:picLocks noChangeAspect="1"/>
          </p:cNvPicPr>
          <p:nvPr/>
        </p:nvPicPr>
        <p:blipFill>
          <a:blip r:embed="rId2"/>
          <a:stretch>
            <a:fillRect/>
          </a:stretch>
        </p:blipFill>
        <p:spPr>
          <a:xfrm>
            <a:off x="6666820" y="2368233"/>
            <a:ext cx="2276475" cy="3454400"/>
          </a:xfrm>
          <a:prstGeom prst="rect">
            <a:avLst/>
          </a:prstGeom>
        </p:spPr>
      </p:pic>
    </p:spTree>
    <p:extLst>
      <p:ext uri="{BB962C8B-B14F-4D97-AF65-F5344CB8AC3E}">
        <p14:creationId xmlns:p14="http://schemas.microsoft.com/office/powerpoint/2010/main" val="1781047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7426D-3670-C146-94C3-41CEBEE740D1}"/>
              </a:ext>
            </a:extLst>
          </p:cNvPr>
          <p:cNvSpPr>
            <a:spLocks noGrp="1"/>
          </p:cNvSpPr>
          <p:nvPr>
            <p:ph type="title"/>
          </p:nvPr>
        </p:nvSpPr>
        <p:spPr>
          <a:xfrm>
            <a:off x="628650" y="365126"/>
            <a:ext cx="7886700" cy="1325563"/>
          </a:xfrm>
        </p:spPr>
        <p:txBody>
          <a:bodyPr>
            <a:normAutofit fontScale="90000"/>
          </a:bodyPr>
          <a:lstStyle/>
          <a:p>
            <a:r>
              <a:rPr lang="fr-FR" dirty="0"/>
              <a:t>La société : La constitution de communautés d’intérêt</a:t>
            </a:r>
          </a:p>
        </p:txBody>
      </p:sp>
      <p:sp>
        <p:nvSpPr>
          <p:cNvPr id="3" name="Espace réservé du contenu 2">
            <a:extLst>
              <a:ext uri="{FF2B5EF4-FFF2-40B4-BE49-F238E27FC236}">
                <a16:creationId xmlns:a16="http://schemas.microsoft.com/office/drawing/2014/main" id="{3D6D9DB1-6A56-FF4D-BB8C-EABCFEE973C6}"/>
              </a:ext>
            </a:extLst>
          </p:cNvPr>
          <p:cNvSpPr>
            <a:spLocks noGrp="1"/>
          </p:cNvSpPr>
          <p:nvPr>
            <p:ph idx="1"/>
          </p:nvPr>
        </p:nvSpPr>
        <p:spPr>
          <a:xfrm>
            <a:off x="621428" y="1835150"/>
            <a:ext cx="4391891" cy="3137000"/>
          </a:xfrm>
        </p:spPr>
        <p:txBody>
          <a:bodyPr>
            <a:normAutofit fontScale="92500"/>
          </a:bodyPr>
          <a:lstStyle/>
          <a:p>
            <a:pPr>
              <a:lnSpc>
                <a:spcPct val="110000"/>
              </a:lnSpc>
            </a:pPr>
            <a:r>
              <a:rPr lang="fr-FR" sz="2200" dirty="0">
                <a:latin typeface="Calibri Light" panose="020F0302020204030204" pitchFamily="34" charset="0"/>
                <a:cs typeface="Calibri Light" panose="020F0302020204030204" pitchFamily="34" charset="0"/>
              </a:rPr>
              <a:t>L’organisation à l’échelle des quartiers</a:t>
            </a:r>
          </a:p>
          <a:p>
            <a:pPr>
              <a:lnSpc>
                <a:spcPct val="110000"/>
              </a:lnSpc>
            </a:pPr>
            <a:r>
              <a:rPr lang="fr-FR" sz="2200" dirty="0">
                <a:latin typeface="Calibri Light" panose="020F0302020204030204" pitchFamily="34" charset="0"/>
                <a:cs typeface="Calibri Light" panose="020F0302020204030204" pitchFamily="34" charset="0"/>
              </a:rPr>
              <a:t>Le relai d’évènements</a:t>
            </a:r>
          </a:p>
          <a:p>
            <a:pPr>
              <a:lnSpc>
                <a:spcPct val="110000"/>
              </a:lnSpc>
            </a:pPr>
            <a:r>
              <a:rPr lang="fr-FR" sz="2200" dirty="0">
                <a:latin typeface="Calibri Light" panose="020F0302020204030204" pitchFamily="34" charset="0"/>
                <a:cs typeface="Calibri Light" panose="020F0302020204030204" pitchFamily="34" charset="0"/>
              </a:rPr>
              <a:t>La philosophie du colibri</a:t>
            </a:r>
          </a:p>
          <a:p>
            <a:pPr>
              <a:lnSpc>
                <a:spcPct val="110000"/>
              </a:lnSpc>
            </a:pPr>
            <a:r>
              <a:rPr lang="fr-FR" sz="2200" dirty="0">
                <a:latin typeface="Calibri Light" panose="020F0302020204030204" pitchFamily="34" charset="0"/>
                <a:cs typeface="Calibri Light" panose="020F0302020204030204" pitchFamily="34" charset="0"/>
              </a:rPr>
              <a:t>La rupture d’asymétrie d’informations</a:t>
            </a:r>
          </a:p>
          <a:p>
            <a:pPr>
              <a:lnSpc>
                <a:spcPct val="110000"/>
              </a:lnSpc>
            </a:pPr>
            <a:r>
              <a:rPr lang="fr-FR" sz="2200" dirty="0">
                <a:latin typeface="Calibri Light" panose="020F0302020204030204" pitchFamily="34" charset="0"/>
                <a:cs typeface="Calibri Light" panose="020F0302020204030204" pitchFamily="34" charset="0"/>
              </a:rPr>
              <a:t>L’économie du partage</a:t>
            </a:r>
          </a:p>
          <a:p>
            <a:pPr>
              <a:lnSpc>
                <a:spcPct val="110000"/>
              </a:lnSpc>
            </a:pPr>
            <a:r>
              <a:rPr lang="fr-FR" sz="2200" dirty="0">
                <a:latin typeface="Calibri Light" panose="020F0302020204030204" pitchFamily="34" charset="0"/>
                <a:cs typeface="Calibri Light" panose="020F0302020204030204" pitchFamily="34" charset="0"/>
              </a:rPr>
              <a:t>Les réseaux sociaux de proximité (</a:t>
            </a:r>
            <a:r>
              <a:rPr lang="fr-FR" sz="2200" dirty="0" err="1">
                <a:latin typeface="Calibri Light" panose="020F0302020204030204" pitchFamily="34" charset="0"/>
                <a:cs typeface="Calibri Light" panose="020F0302020204030204" pitchFamily="34" charset="0"/>
              </a:rPr>
              <a:t>Nextdoor</a:t>
            </a:r>
            <a:r>
              <a:rPr lang="fr-FR" sz="2200" dirty="0">
                <a:latin typeface="Calibri Light" panose="020F0302020204030204" pitchFamily="34" charset="0"/>
                <a:cs typeface="Calibri Light" panose="020F0302020204030204" pitchFamily="34" charset="0"/>
              </a:rPr>
              <a:t>)</a:t>
            </a:r>
          </a:p>
        </p:txBody>
      </p:sp>
      <p:pic>
        <p:nvPicPr>
          <p:cNvPr id="7" name="Image 6">
            <a:extLst>
              <a:ext uri="{FF2B5EF4-FFF2-40B4-BE49-F238E27FC236}">
                <a16:creationId xmlns:a16="http://schemas.microsoft.com/office/drawing/2014/main" id="{97A1EB8D-8D9E-B940-9E4A-FE8D657EAE8D}"/>
              </a:ext>
            </a:extLst>
          </p:cNvPr>
          <p:cNvPicPr>
            <a:picLocks noChangeAspect="1"/>
          </p:cNvPicPr>
          <p:nvPr/>
        </p:nvPicPr>
        <p:blipFill>
          <a:blip r:embed="rId2"/>
          <a:stretch>
            <a:fillRect/>
          </a:stretch>
        </p:blipFill>
        <p:spPr>
          <a:xfrm>
            <a:off x="1358413" y="4962625"/>
            <a:ext cx="3662129" cy="1666804"/>
          </a:xfrm>
          <a:prstGeom prst="rect">
            <a:avLst/>
          </a:prstGeom>
        </p:spPr>
      </p:pic>
      <p:pic>
        <p:nvPicPr>
          <p:cNvPr id="9" name="Image 8" descr="Une image contenant capture d’écran&#10;&#10;Description générée automatiquement">
            <a:extLst>
              <a:ext uri="{FF2B5EF4-FFF2-40B4-BE49-F238E27FC236}">
                <a16:creationId xmlns:a16="http://schemas.microsoft.com/office/drawing/2014/main" id="{62363C91-9B25-2943-AC0E-3683E0AFA7BF}"/>
              </a:ext>
            </a:extLst>
          </p:cNvPr>
          <p:cNvPicPr>
            <a:picLocks noChangeAspect="1"/>
          </p:cNvPicPr>
          <p:nvPr/>
        </p:nvPicPr>
        <p:blipFill>
          <a:blip r:embed="rId3"/>
          <a:stretch>
            <a:fillRect/>
          </a:stretch>
        </p:blipFill>
        <p:spPr>
          <a:xfrm>
            <a:off x="5122669" y="1825626"/>
            <a:ext cx="3564599" cy="5032375"/>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Encre 9">
                <a:extLst>
                  <a:ext uri="{FF2B5EF4-FFF2-40B4-BE49-F238E27FC236}">
                    <a16:creationId xmlns:a16="http://schemas.microsoft.com/office/drawing/2014/main" id="{8A84A790-98BC-184C-859E-E4FD3DF1DB86}"/>
                  </a:ext>
                </a:extLst>
              </p14:cNvPr>
              <p14:cNvContentPartPr/>
              <p14:nvPr/>
            </p14:nvContentPartPr>
            <p14:xfrm>
              <a:off x="6535333" y="1948521"/>
              <a:ext cx="640440" cy="100800"/>
            </p14:xfrm>
          </p:contentPart>
        </mc:Choice>
        <mc:Fallback xmlns="">
          <p:pic>
            <p:nvPicPr>
              <p:cNvPr id="10" name="Encre 9">
                <a:extLst>
                  <a:ext uri="{FF2B5EF4-FFF2-40B4-BE49-F238E27FC236}">
                    <a16:creationId xmlns:a16="http://schemas.microsoft.com/office/drawing/2014/main" id="{8A84A790-98BC-184C-859E-E4FD3DF1DB86}"/>
                  </a:ext>
                </a:extLst>
              </p:cNvPr>
              <p:cNvPicPr/>
              <p:nvPr/>
            </p:nvPicPr>
            <p:blipFill>
              <a:blip r:embed="rId5"/>
              <a:stretch>
                <a:fillRect/>
              </a:stretch>
            </p:blipFill>
            <p:spPr>
              <a:xfrm>
                <a:off x="8650777" y="1885881"/>
                <a:ext cx="9795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Encre 12">
                <a:extLst>
                  <a:ext uri="{FF2B5EF4-FFF2-40B4-BE49-F238E27FC236}">
                    <a16:creationId xmlns:a16="http://schemas.microsoft.com/office/drawing/2014/main" id="{103F2324-DBA7-B84F-AFC0-C52E18F8EC9B}"/>
                  </a:ext>
                </a:extLst>
              </p14:cNvPr>
              <p14:cNvContentPartPr/>
              <p14:nvPr/>
            </p14:nvContentPartPr>
            <p14:xfrm>
              <a:off x="6743233" y="1991721"/>
              <a:ext cx="126630" cy="360"/>
            </p14:xfrm>
          </p:contentPart>
        </mc:Choice>
        <mc:Fallback xmlns="">
          <p:pic>
            <p:nvPicPr>
              <p:cNvPr id="13" name="Encre 12">
                <a:extLst>
                  <a:ext uri="{FF2B5EF4-FFF2-40B4-BE49-F238E27FC236}">
                    <a16:creationId xmlns:a16="http://schemas.microsoft.com/office/drawing/2014/main" id="{103F2324-DBA7-B84F-AFC0-C52E18F8EC9B}"/>
                  </a:ext>
                </a:extLst>
              </p:cNvPr>
              <p:cNvPicPr/>
              <p:nvPr/>
            </p:nvPicPr>
            <p:blipFill>
              <a:blip r:embed="rId7"/>
              <a:stretch>
                <a:fillRect/>
              </a:stretch>
            </p:blipFill>
            <p:spPr>
              <a:xfrm>
                <a:off x="8928337" y="1928721"/>
                <a:ext cx="294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Encre 13">
                <a:extLst>
                  <a:ext uri="{FF2B5EF4-FFF2-40B4-BE49-F238E27FC236}">
                    <a16:creationId xmlns:a16="http://schemas.microsoft.com/office/drawing/2014/main" id="{2BB2A844-7439-BD4D-A8BF-6CB184771AA5}"/>
                  </a:ext>
                </a:extLst>
              </p14:cNvPr>
              <p14:cNvContentPartPr/>
              <p14:nvPr/>
            </p14:nvContentPartPr>
            <p14:xfrm>
              <a:off x="6266953" y="6561209"/>
              <a:ext cx="626400" cy="136440"/>
            </p14:xfrm>
          </p:contentPart>
        </mc:Choice>
        <mc:Fallback xmlns="">
          <p:pic>
            <p:nvPicPr>
              <p:cNvPr id="14" name="Encre 13">
                <a:extLst>
                  <a:ext uri="{FF2B5EF4-FFF2-40B4-BE49-F238E27FC236}">
                    <a16:creationId xmlns:a16="http://schemas.microsoft.com/office/drawing/2014/main" id="{2BB2A844-7439-BD4D-A8BF-6CB184771AA5}"/>
                  </a:ext>
                </a:extLst>
              </p:cNvPr>
              <p:cNvPicPr/>
              <p:nvPr/>
            </p:nvPicPr>
            <p:blipFill>
              <a:blip r:embed="rId9"/>
              <a:stretch>
                <a:fillRect/>
              </a:stretch>
            </p:blipFill>
            <p:spPr>
              <a:xfrm>
                <a:off x="8293297" y="6498209"/>
                <a:ext cx="9608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Encre 14">
                <a:extLst>
                  <a:ext uri="{FF2B5EF4-FFF2-40B4-BE49-F238E27FC236}">
                    <a16:creationId xmlns:a16="http://schemas.microsoft.com/office/drawing/2014/main" id="{214F9B45-4739-D04B-986F-3E7178B11EC5}"/>
                  </a:ext>
                </a:extLst>
              </p14:cNvPr>
              <p14:cNvContentPartPr/>
              <p14:nvPr/>
            </p14:nvContentPartPr>
            <p14:xfrm>
              <a:off x="6269923" y="1942409"/>
              <a:ext cx="112050" cy="185040"/>
            </p14:xfrm>
          </p:contentPart>
        </mc:Choice>
        <mc:Fallback xmlns="">
          <p:pic>
            <p:nvPicPr>
              <p:cNvPr id="15" name="Encre 14">
                <a:extLst>
                  <a:ext uri="{FF2B5EF4-FFF2-40B4-BE49-F238E27FC236}">
                    <a16:creationId xmlns:a16="http://schemas.microsoft.com/office/drawing/2014/main" id="{214F9B45-4739-D04B-986F-3E7178B11EC5}"/>
                  </a:ext>
                </a:extLst>
              </p:cNvPr>
              <p:cNvPicPr/>
              <p:nvPr/>
            </p:nvPicPr>
            <p:blipFill>
              <a:blip r:embed="rId11"/>
              <a:stretch>
                <a:fillRect/>
              </a:stretch>
            </p:blipFill>
            <p:spPr>
              <a:xfrm>
                <a:off x="8296897" y="1879409"/>
                <a:ext cx="275040" cy="310680"/>
              </a:xfrm>
              <a:prstGeom prst="rect">
                <a:avLst/>
              </a:prstGeom>
            </p:spPr>
          </p:pic>
        </mc:Fallback>
      </mc:AlternateContent>
      <p:sp>
        <p:nvSpPr>
          <p:cNvPr id="24" name="Rectangle 23">
            <a:extLst>
              <a:ext uri="{FF2B5EF4-FFF2-40B4-BE49-F238E27FC236}">
                <a16:creationId xmlns:a16="http://schemas.microsoft.com/office/drawing/2014/main" id="{A3AC83ED-70C9-E149-A1D7-03A1DC9FCB9C}"/>
              </a:ext>
            </a:extLst>
          </p:cNvPr>
          <p:cNvSpPr/>
          <p:nvPr/>
        </p:nvSpPr>
        <p:spPr>
          <a:xfrm>
            <a:off x="5122668" y="2713703"/>
            <a:ext cx="1042158" cy="4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2604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0" indent="0"/>
            <a:r>
              <a:rPr lang="fr-FR" dirty="0"/>
              <a:t>La société :</a:t>
            </a:r>
            <a:br>
              <a:rPr lang="fr-FR" dirty="0"/>
            </a:br>
            <a:r>
              <a:rPr lang="fr-FR" dirty="0"/>
              <a:t>Un instrument de surveillance	</a:t>
            </a:r>
            <a:endParaRPr lang="en-US" dirty="0"/>
          </a:p>
        </p:txBody>
      </p:sp>
      <p:sp>
        <p:nvSpPr>
          <p:cNvPr id="3" name="Espace réservé du contenu 2"/>
          <p:cNvSpPr>
            <a:spLocks noGrp="1"/>
          </p:cNvSpPr>
          <p:nvPr>
            <p:ph idx="1"/>
          </p:nvPr>
        </p:nvSpPr>
        <p:spPr/>
        <p:txBody>
          <a:bodyPr/>
          <a:lstStyle/>
          <a:p>
            <a:r>
              <a:rPr lang="fr-FR" dirty="0"/>
              <a:t>La conservation obligatoire des données par les hébergeurs (en Russie mais aussi en France et d’autres pays européens)</a:t>
            </a:r>
          </a:p>
          <a:p>
            <a:r>
              <a:rPr lang="fr-FR" dirty="0"/>
              <a:t>Un régime contesté devant la Cour de justice de l’Union européenne depuis 2012 :</a:t>
            </a:r>
          </a:p>
          <a:p>
            <a:pPr lvl="1"/>
            <a:r>
              <a:rPr lang="fr-FR" dirty="0"/>
              <a:t>Arrêts </a:t>
            </a:r>
            <a:r>
              <a:rPr lang="fr-FR" i="1" dirty="0"/>
              <a:t>Digital </a:t>
            </a:r>
            <a:r>
              <a:rPr lang="fr-FR" i="1" dirty="0" err="1"/>
              <a:t>Rights</a:t>
            </a:r>
            <a:r>
              <a:rPr lang="fr-FR" i="1" dirty="0"/>
              <a:t> Ireland</a:t>
            </a:r>
            <a:r>
              <a:rPr lang="fr-FR" dirty="0"/>
              <a:t>, </a:t>
            </a:r>
            <a:r>
              <a:rPr lang="fr-FR" i="1" dirty="0" err="1"/>
              <a:t>Schrems</a:t>
            </a:r>
            <a:r>
              <a:rPr lang="fr-FR" dirty="0"/>
              <a:t>, </a:t>
            </a:r>
            <a:r>
              <a:rPr lang="fr-FR" i="1" dirty="0"/>
              <a:t>Tele2</a:t>
            </a:r>
            <a:endParaRPr lang="fr-FR" dirty="0"/>
          </a:p>
          <a:p>
            <a:pPr lvl="1"/>
            <a:r>
              <a:rPr lang="fr-FR" dirty="0"/>
              <a:t>En France: le décret 2011-219 et ceux pris en application de la loi Renseignement (en cours de jugement à la CJUE</a:t>
            </a:r>
          </a:p>
          <a:p>
            <a:endParaRPr lang="en-US" dirty="0"/>
          </a:p>
        </p:txBody>
      </p:sp>
    </p:spTree>
    <p:extLst>
      <p:ext uri="{BB962C8B-B14F-4D97-AF65-F5344CB8AC3E}">
        <p14:creationId xmlns:p14="http://schemas.microsoft.com/office/powerpoint/2010/main" val="366678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a:t>Responsabilité, autorité, confiance</a:t>
            </a:r>
          </a:p>
        </p:txBody>
      </p:sp>
      <p:sp>
        <p:nvSpPr>
          <p:cNvPr id="3" name="Espace réservé du texte 2"/>
          <p:cNvSpPr>
            <a:spLocks noGrp="1"/>
          </p:cNvSpPr>
          <p:nvPr>
            <p:ph type="body" idx="1"/>
          </p:nvPr>
        </p:nvSpPr>
        <p:spPr/>
        <p:txBody>
          <a:bodyPr/>
          <a:lstStyle/>
          <a:p>
            <a:r>
              <a:rPr lang="fr-FR" b="1" dirty="0">
                <a:solidFill>
                  <a:prstClr val="black"/>
                </a:solidFill>
                <a:latin typeface="Calibri Light" panose="020F0302020204030204" pitchFamily="34" charset="0"/>
                <a:cs typeface="Calibri Light" panose="020F0302020204030204" pitchFamily="34" charset="0"/>
              </a:rPr>
              <a:t>Doivent-ils </a:t>
            </a:r>
            <a:r>
              <a:rPr lang="fr-FR" dirty="0">
                <a:solidFill>
                  <a:prstClr val="black"/>
                </a:solidFill>
                <a:latin typeface="Calibri Light" panose="020F0302020204030204" pitchFamily="34" charset="0"/>
                <a:cs typeface="Calibri Light" panose="020F0302020204030204" pitchFamily="34" charset="0"/>
              </a:rPr>
              <a:t>contribuer à définir ou répandre le bien ou le mal</a:t>
            </a:r>
            <a:r>
              <a:rPr lang="mr-IN" dirty="0">
                <a:solidFill>
                  <a:prstClr val="black"/>
                </a:solidFill>
                <a:latin typeface="Calibri Light" panose="020F0302020204030204" pitchFamily="34" charset="0"/>
                <a:cs typeface="Calibri Light" panose="020F0302020204030204" pitchFamily="34" charset="0"/>
              </a:rPr>
              <a:t> ?</a:t>
            </a:r>
            <a:r>
              <a:rPr lang="fr-FR" dirty="0">
                <a:solidFill>
                  <a:prstClr val="black"/>
                </a:solidFill>
                <a:latin typeface="Calibri Light" panose="020F0302020204030204" pitchFamily="34" charset="0"/>
                <a:cs typeface="Calibri Light" panose="020F0302020204030204" pitchFamily="34" charset="0"/>
              </a:rPr>
              <a:t> En ont-ils la légitimité</a:t>
            </a:r>
            <a:r>
              <a:rPr lang="mr-IN" dirty="0">
                <a:solidFill>
                  <a:prstClr val="black"/>
                </a:solidFill>
                <a:latin typeface="Calibri Light" panose="020F0302020204030204" pitchFamily="34" charset="0"/>
                <a:cs typeface="Calibri Light" panose="020F0302020204030204" pitchFamily="34" charset="0"/>
              </a:rPr>
              <a:t> ?</a:t>
            </a:r>
            <a:r>
              <a:rPr lang="fr-FR" dirty="0">
                <a:solidFill>
                  <a:prstClr val="black"/>
                </a:solidFill>
                <a:latin typeface="Calibri Light" panose="020F0302020204030204" pitchFamily="34" charset="0"/>
                <a:cs typeface="Calibri Light" panose="020F0302020204030204" pitchFamily="34" charset="0"/>
              </a:rPr>
              <a:t> Comment exercent-ils leur autorité</a:t>
            </a:r>
            <a:r>
              <a:rPr lang="mr-IN" dirty="0">
                <a:solidFill>
                  <a:prstClr val="black"/>
                </a:solidFill>
                <a:latin typeface="Calibri Light" panose="020F0302020204030204" pitchFamily="34" charset="0"/>
                <a:cs typeface="Calibri Light" panose="020F0302020204030204" pitchFamily="34" charset="0"/>
              </a:rPr>
              <a:t> ?</a:t>
            </a:r>
            <a:r>
              <a:rPr lang="fr-FR" dirty="0">
                <a:solidFill>
                  <a:prstClr val="black"/>
                </a:solidFill>
                <a:latin typeface="Calibri Light" panose="020F0302020204030204" pitchFamily="34" charset="0"/>
                <a:cs typeface="Calibri Light" panose="020F0302020204030204" pitchFamily="34" charset="0"/>
              </a:rPr>
              <a:t> Doit-on attendre quelque chose d’eux</a:t>
            </a:r>
            <a:r>
              <a:rPr lang="mr-IN" dirty="0">
                <a:solidFill>
                  <a:prstClr val="black"/>
                </a:solidFill>
                <a:latin typeface="Calibri Light" panose="020F0302020204030204" pitchFamily="34" charset="0"/>
                <a:cs typeface="Calibri Light" panose="020F0302020204030204" pitchFamily="34" charset="0"/>
              </a:rPr>
              <a:t> ?</a:t>
            </a:r>
            <a:r>
              <a:rPr lang="fr-FR" dirty="0">
                <a:solidFill>
                  <a:prstClr val="black"/>
                </a:solidFill>
                <a:latin typeface="Calibri Light" panose="020F0302020204030204" pitchFamily="34" charset="0"/>
                <a:cs typeface="Calibri Light" panose="020F0302020204030204" pitchFamily="34" charset="0"/>
              </a:rPr>
              <a:t> Ont-ils notre confiance</a:t>
            </a:r>
            <a:r>
              <a:rPr lang="mr-IN" dirty="0">
                <a:solidFill>
                  <a:prstClr val="black"/>
                </a:solidFill>
                <a:latin typeface="Calibri Light" panose="020F0302020204030204" pitchFamily="34" charset="0"/>
                <a:cs typeface="Calibri Light" panose="020F0302020204030204" pitchFamily="34" charset="0"/>
              </a:rPr>
              <a:t> ?</a:t>
            </a:r>
            <a:r>
              <a:rPr lang="fr-FR" dirty="0">
                <a:solidFill>
                  <a:prstClr val="black"/>
                </a:solidFill>
                <a:latin typeface="Calibri Light" panose="020F0302020204030204" pitchFamily="34" charset="0"/>
                <a:cs typeface="Calibri Light" panose="020F0302020204030204" pitchFamily="34" charset="0"/>
              </a:rPr>
              <a:t> </a:t>
            </a:r>
          </a:p>
          <a:p>
            <a:endParaRPr lang="en-US" dirty="0"/>
          </a:p>
        </p:txBody>
      </p:sp>
    </p:spTree>
    <p:extLst>
      <p:ext uri="{BB962C8B-B14F-4D97-AF65-F5344CB8AC3E}">
        <p14:creationId xmlns:p14="http://schemas.microsoft.com/office/powerpoint/2010/main" val="397844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err="1"/>
              <a:t>AUtorité</a:t>
            </a:r>
            <a:endParaRPr lang="fr-FR" dirty="0"/>
          </a:p>
        </p:txBody>
      </p:sp>
      <p:graphicFrame>
        <p:nvGraphicFramePr>
          <p:cNvPr id="5" name="Diagramme 4">
            <a:extLst>
              <a:ext uri="{FF2B5EF4-FFF2-40B4-BE49-F238E27FC236}">
                <a16:creationId xmlns:a16="http://schemas.microsoft.com/office/drawing/2014/main" id="{4F8D5D28-FB59-6341-B4C3-5C63FD0BA984}"/>
              </a:ext>
            </a:extLst>
          </p:cNvPr>
          <p:cNvGraphicFramePr/>
          <p:nvPr>
            <p:extLst>
              <p:ext uri="{D42A27DB-BD31-4B8C-83A1-F6EECF244321}">
                <p14:modId xmlns:p14="http://schemas.microsoft.com/office/powerpoint/2010/main" val="1419488306"/>
              </p:ext>
            </p:extLst>
          </p:nvPr>
        </p:nvGraphicFramePr>
        <p:xfrm>
          <a:off x="4103914" y="857274"/>
          <a:ext cx="4539343" cy="5143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4446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BBE9A-C522-484B-A7FF-0AAD5A230646}"/>
              </a:ext>
            </a:extLst>
          </p:cNvPr>
          <p:cNvSpPr>
            <a:spLocks noGrp="1"/>
          </p:cNvSpPr>
          <p:nvPr>
            <p:ph type="title"/>
          </p:nvPr>
        </p:nvSpPr>
        <p:spPr/>
        <p:txBody>
          <a:bodyPr/>
          <a:lstStyle/>
          <a:p>
            <a:r>
              <a:rPr lang="fr-FR" dirty="0"/>
              <a:t>Autorité d’un État ?</a:t>
            </a:r>
          </a:p>
        </p:txBody>
      </p:sp>
      <p:sp>
        <p:nvSpPr>
          <p:cNvPr id="3" name="Espace réservé du contenu 2">
            <a:extLst>
              <a:ext uri="{FF2B5EF4-FFF2-40B4-BE49-F238E27FC236}">
                <a16:creationId xmlns:a16="http://schemas.microsoft.com/office/drawing/2014/main" id="{52410344-023C-CD47-B5EC-F3596703396D}"/>
              </a:ext>
            </a:extLst>
          </p:cNvPr>
          <p:cNvSpPr>
            <a:spLocks noGrp="1"/>
          </p:cNvSpPr>
          <p:nvPr>
            <p:ph idx="1"/>
          </p:nvPr>
        </p:nvSpPr>
        <p:spPr/>
        <p:txBody>
          <a:bodyPr>
            <a:noAutofit/>
          </a:bodyPr>
          <a:lstStyle/>
          <a:p>
            <a:r>
              <a:rPr lang="fr-FR" sz="2400" dirty="0">
                <a:solidFill>
                  <a:srgbClr val="0070C0"/>
                </a:solidFill>
              </a:rPr>
              <a:t>Un triptyque : un territoire, une population, une autorité</a:t>
            </a:r>
          </a:p>
          <a:p>
            <a:r>
              <a:rPr lang="fr-FR" sz="2400" b="1" dirty="0"/>
              <a:t>Territoire</a:t>
            </a:r>
            <a:r>
              <a:rPr lang="fr-FR" sz="2400" dirty="0"/>
              <a:t> : Une portion du cyberespace</a:t>
            </a:r>
          </a:p>
          <a:p>
            <a:r>
              <a:rPr lang="fr-FR" sz="2400" b="1" dirty="0"/>
              <a:t>Population</a:t>
            </a:r>
            <a:r>
              <a:rPr lang="fr-FR" sz="2400" dirty="0"/>
              <a:t> : Les utilisateurs des réseaux sociaux</a:t>
            </a:r>
          </a:p>
          <a:p>
            <a:pPr lvl="1"/>
            <a:r>
              <a:rPr lang="fr-FR" sz="2000" dirty="0"/>
              <a:t>Plus du milliard d’utilisateurs actifs </a:t>
            </a:r>
          </a:p>
          <a:p>
            <a:pPr lvl="2"/>
            <a:r>
              <a:rPr lang="fr-FR" sz="1800" dirty="0"/>
              <a:t>Facebook – 2,234 milliards d’utilisateurs actifs par mois</a:t>
            </a:r>
          </a:p>
          <a:p>
            <a:pPr lvl="2"/>
            <a:r>
              <a:rPr lang="fr-FR" sz="1800" dirty="0"/>
              <a:t>YouTube – 1,9 milliard</a:t>
            </a:r>
          </a:p>
          <a:p>
            <a:pPr lvl="2"/>
            <a:r>
              <a:rPr lang="fr-FR" sz="1800" dirty="0"/>
              <a:t>WhatsApp – 1,5 milliard</a:t>
            </a:r>
            <a:r>
              <a:rPr lang="is-IS" sz="1800" dirty="0"/>
              <a:t>… </a:t>
            </a:r>
            <a:endParaRPr lang="fr-FR" sz="1800" dirty="0"/>
          </a:p>
          <a:p>
            <a:r>
              <a:rPr lang="fr-FR" sz="2400" b="1" dirty="0"/>
              <a:t>Autorité</a:t>
            </a:r>
            <a:r>
              <a:rPr lang="fr-FR" sz="2400" dirty="0"/>
              <a:t> : La capacité d’élaborer des règles et de les faire respecter par le recours à la seule contrainte légitime (fermeture de comptes et suppression de contenus)</a:t>
            </a:r>
          </a:p>
        </p:txBody>
      </p:sp>
    </p:spTree>
    <p:extLst>
      <p:ext uri="{BB962C8B-B14F-4D97-AF65-F5344CB8AC3E}">
        <p14:creationId xmlns:p14="http://schemas.microsoft.com/office/powerpoint/2010/main" val="466103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rtiste israelien la taille des CGU">
            <a:extLst>
              <a:ext uri="{FF2B5EF4-FFF2-40B4-BE49-F238E27FC236}">
                <a16:creationId xmlns:a16="http://schemas.microsoft.com/office/drawing/2014/main" id="{E253533C-C2B2-BA42-B1BB-0B763BAAC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857" y="0"/>
            <a:ext cx="343614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ZoneTexte 5"/>
          <p:cNvSpPr txBox="1"/>
          <p:nvPr/>
        </p:nvSpPr>
        <p:spPr>
          <a:xfrm>
            <a:off x="436418" y="2011679"/>
            <a:ext cx="4763193" cy="4524316"/>
          </a:xfrm>
          <a:prstGeom prst="rect">
            <a:avLst/>
          </a:prstGeom>
          <a:noFill/>
        </p:spPr>
        <p:txBody>
          <a:bodyPr wrap="square" rtlCol="0">
            <a:spAutoFit/>
          </a:bodyPr>
          <a:lstStyle/>
          <a:p>
            <a:pPr marL="285750" indent="-285750">
              <a:buFont typeface="Arial" panose="020B0604020202020204" pitchFamily="34" charset="0"/>
              <a:buChar char="•"/>
            </a:pPr>
            <a:r>
              <a:rPr lang="fr-FR" dirty="0"/>
              <a:t>En 2018, un étudiant en design israélien, Dima </a:t>
            </a:r>
            <a:r>
              <a:rPr lang="fr-FR" dirty="0" err="1"/>
              <a:t>Yarovinsky</a:t>
            </a:r>
            <a:r>
              <a:rPr lang="fr-FR" dirty="0"/>
              <a:t>  a imprimé les CGU de 7 réseaux sociaux sur des papiers de couleurs correspondant à celle de chacun, Facebook, Twitter, Instagram… </a:t>
            </a:r>
          </a:p>
          <a:p>
            <a:pPr marL="285750" indent="-285750">
              <a:buFont typeface="Arial" panose="020B0604020202020204" pitchFamily="34" charset="0"/>
              <a:buChar char="•"/>
            </a:pPr>
            <a:r>
              <a:rPr lang="fr-FR" dirty="0"/>
              <a:t>Il a standardisé la mise en page et les a accrochées à un mur</a:t>
            </a:r>
          </a:p>
          <a:p>
            <a:pPr marL="285750" indent="-285750">
              <a:buFont typeface="Arial" panose="020B0604020202020204" pitchFamily="34" charset="0"/>
              <a:buChar char="•"/>
            </a:pPr>
            <a:r>
              <a:rPr lang="fr-FR" dirty="0" err="1"/>
              <a:t>Snapchat</a:t>
            </a:r>
            <a:r>
              <a:rPr lang="fr-FR" dirty="0"/>
              <a:t> (pas le pire)</a:t>
            </a:r>
          </a:p>
          <a:p>
            <a:pPr lvl="1"/>
            <a:r>
              <a:rPr lang="fr-FR" dirty="0"/>
              <a:t>12 000 mots </a:t>
            </a:r>
          </a:p>
          <a:p>
            <a:pPr lvl="1"/>
            <a:r>
              <a:rPr lang="fr-FR" dirty="0"/>
              <a:t>64 minutes de lecture</a:t>
            </a:r>
          </a:p>
          <a:p>
            <a:pPr marL="285750" indent="-285750">
              <a:buFont typeface="Arial" panose="020B0604020202020204" pitchFamily="34" charset="0"/>
              <a:buChar char="•"/>
            </a:pPr>
            <a:r>
              <a:rPr lang="fr-FR" dirty="0"/>
              <a:t>Principe du RGPD : consentement « explicite » et « positif » </a:t>
            </a:r>
          </a:p>
          <a:p>
            <a:pPr marL="285750" indent="-285750">
              <a:buFont typeface="Arial" panose="020B0604020202020204" pitchFamily="34" charset="0"/>
              <a:buChar char="•"/>
            </a:pPr>
            <a:r>
              <a:rPr lang="fr-FR" dirty="0"/>
              <a:t>Qui a lu les CGU des réseaux sociaux sur lesquels il est inscrit</a:t>
            </a:r>
            <a:r>
              <a:rPr lang="mr-IN" dirty="0"/>
              <a:t> ?</a:t>
            </a:r>
            <a:endParaRPr lang="fr-FR" dirty="0"/>
          </a:p>
          <a:p>
            <a:pPr marL="285750" indent="-285750">
              <a:buFont typeface="Arial" panose="020B0604020202020204" pitchFamily="34" charset="0"/>
              <a:buChar char="•"/>
            </a:pPr>
            <a:r>
              <a:rPr lang="fr-FR" dirty="0"/>
              <a:t>TOSDR.org</a:t>
            </a:r>
          </a:p>
          <a:p>
            <a:endParaRPr lang="fr-FR" dirty="0"/>
          </a:p>
        </p:txBody>
      </p:sp>
      <p:pic>
        <p:nvPicPr>
          <p:cNvPr id="1026" name="Picture 2" descr=" Agree! Popups - A free Terms and Conditions plugin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29" y="0"/>
            <a:ext cx="2375210" cy="16060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6486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ECD68-AA52-D44D-B0FD-A86032322C9A}"/>
              </a:ext>
            </a:extLst>
          </p:cNvPr>
          <p:cNvSpPr>
            <a:spLocks noGrp="1"/>
          </p:cNvSpPr>
          <p:nvPr>
            <p:ph type="title"/>
          </p:nvPr>
        </p:nvSpPr>
        <p:spPr>
          <a:xfrm>
            <a:off x="628650" y="365126"/>
            <a:ext cx="8052575" cy="1325563"/>
          </a:xfrm>
        </p:spPr>
        <p:txBody>
          <a:bodyPr>
            <a:normAutofit fontScale="90000"/>
          </a:bodyPr>
          <a:lstStyle/>
          <a:p>
            <a:r>
              <a:rPr lang="fr-FR" dirty="0"/>
              <a:t>Le cœur du réseau social : pourquoi </a:t>
            </a:r>
            <a:r>
              <a:rPr lang="fr-FR"/>
              <a:t>y va-t-on</a:t>
            </a:r>
            <a:r>
              <a:rPr lang="fr-FR" dirty="0"/>
              <a:t> </a:t>
            </a:r>
            <a:r>
              <a:rPr lang="mr-IN" dirty="0"/>
              <a:t>?</a:t>
            </a:r>
            <a:endParaRPr lang="fr-FR" dirty="0"/>
          </a:p>
        </p:txBody>
      </p:sp>
      <p:sp>
        <p:nvSpPr>
          <p:cNvPr id="3" name="Espace réservé du contenu 2">
            <a:extLst>
              <a:ext uri="{FF2B5EF4-FFF2-40B4-BE49-F238E27FC236}">
                <a16:creationId xmlns:a16="http://schemas.microsoft.com/office/drawing/2014/main" id="{169B8388-CAD4-F041-8FD7-798A4C18A093}"/>
              </a:ext>
            </a:extLst>
          </p:cNvPr>
          <p:cNvSpPr>
            <a:spLocks noGrp="1"/>
          </p:cNvSpPr>
          <p:nvPr>
            <p:ph idx="1"/>
          </p:nvPr>
        </p:nvSpPr>
        <p:spPr/>
        <p:txBody>
          <a:bodyPr>
            <a:normAutofit fontScale="70000" lnSpcReduction="20000"/>
          </a:bodyPr>
          <a:lstStyle/>
          <a:p>
            <a:r>
              <a:rPr lang="fr-FR" dirty="0"/>
              <a:t>La légitimité d’un prestataire de service réside dans la qualité du service fourni</a:t>
            </a:r>
          </a:p>
          <a:p>
            <a:r>
              <a:rPr lang="fr-FR" dirty="0"/>
              <a:t>Une interface agréable</a:t>
            </a:r>
          </a:p>
          <a:p>
            <a:r>
              <a:rPr lang="fr-FR" dirty="0"/>
              <a:t>Outils de publication : message, média, </a:t>
            </a:r>
            <a:r>
              <a:rPr lang="fr-FR" dirty="0" err="1"/>
              <a:t>like</a:t>
            </a:r>
            <a:r>
              <a:rPr lang="fr-FR" dirty="0"/>
              <a:t>/comment</a:t>
            </a:r>
          </a:p>
          <a:p>
            <a:r>
              <a:rPr lang="fr-FR" dirty="0"/>
              <a:t>Aide à trouver des contenus</a:t>
            </a:r>
          </a:p>
          <a:p>
            <a:pPr lvl="1"/>
            <a:r>
              <a:rPr lang="fr-FR" dirty="0"/>
              <a:t>Organisation des contenus : classement/</a:t>
            </a:r>
            <a:r>
              <a:rPr lang="fr-FR" i="1" dirty="0"/>
              <a:t>algorithmes de recommandation </a:t>
            </a:r>
          </a:p>
          <a:p>
            <a:pPr lvl="2"/>
            <a:r>
              <a:rPr lang="fr-FR" dirty="0"/>
              <a:t>FB : que se passe-t-il dans mon réseau / dans le monde / pub</a:t>
            </a:r>
          </a:p>
          <a:p>
            <a:pPr lvl="2"/>
            <a:r>
              <a:rPr lang="fr-FR" dirty="0"/>
              <a:t>Twitter : quels sont les évènements qui vont intéresser</a:t>
            </a:r>
          </a:p>
          <a:p>
            <a:pPr lvl="1"/>
            <a:r>
              <a:rPr lang="fr-FR" dirty="0"/>
              <a:t>Recherche de contenus</a:t>
            </a:r>
          </a:p>
          <a:p>
            <a:r>
              <a:rPr lang="fr-FR" dirty="0"/>
              <a:t>Et de plus en plus</a:t>
            </a:r>
          </a:p>
          <a:p>
            <a:pPr lvl="1"/>
            <a:r>
              <a:rPr lang="fr-FR" dirty="0"/>
              <a:t>Analyse l’utilisateur</a:t>
            </a:r>
          </a:p>
          <a:p>
            <a:pPr lvl="1"/>
            <a:r>
              <a:rPr lang="fr-FR" dirty="0"/>
              <a:t>Usine à pubs pour vendre l’attention de l’utilisateur</a:t>
            </a:r>
          </a:p>
          <a:p>
            <a:pPr lvl="1"/>
            <a:r>
              <a:rPr lang="fr-FR" dirty="0"/>
              <a:t>Economie de l’attention</a:t>
            </a:r>
          </a:p>
        </p:txBody>
      </p:sp>
    </p:spTree>
    <p:extLst>
      <p:ext uri="{BB962C8B-B14F-4D97-AF65-F5344CB8AC3E}">
        <p14:creationId xmlns:p14="http://schemas.microsoft.com/office/powerpoint/2010/main" val="4131871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ECD68-AA52-D44D-B0FD-A86032322C9A}"/>
              </a:ext>
            </a:extLst>
          </p:cNvPr>
          <p:cNvSpPr>
            <a:spLocks noGrp="1"/>
          </p:cNvSpPr>
          <p:nvPr>
            <p:ph type="title"/>
          </p:nvPr>
        </p:nvSpPr>
        <p:spPr/>
        <p:txBody>
          <a:bodyPr/>
          <a:lstStyle/>
          <a:p>
            <a:r>
              <a:rPr lang="fr-FR" dirty="0"/>
              <a:t>Pas pour discuter paisiblement</a:t>
            </a:r>
          </a:p>
        </p:txBody>
      </p:sp>
      <p:sp>
        <p:nvSpPr>
          <p:cNvPr id="3" name="Espace réservé du contenu 2">
            <a:extLst>
              <a:ext uri="{FF2B5EF4-FFF2-40B4-BE49-F238E27FC236}">
                <a16:creationId xmlns:a16="http://schemas.microsoft.com/office/drawing/2014/main" id="{169B8388-CAD4-F041-8FD7-798A4C18A093}"/>
              </a:ext>
            </a:extLst>
          </p:cNvPr>
          <p:cNvSpPr>
            <a:spLocks noGrp="1"/>
          </p:cNvSpPr>
          <p:nvPr>
            <p:ph idx="1"/>
          </p:nvPr>
        </p:nvSpPr>
        <p:spPr>
          <a:xfrm>
            <a:off x="628650" y="1825625"/>
            <a:ext cx="3467447" cy="4351338"/>
          </a:xfrm>
        </p:spPr>
        <p:txBody>
          <a:bodyPr>
            <a:normAutofit fontScale="70000" lnSpcReduction="20000"/>
          </a:bodyPr>
          <a:lstStyle/>
          <a:p>
            <a:pPr marL="0" indent="0">
              <a:buNone/>
            </a:pPr>
            <a:r>
              <a:rPr lang="fr-FR" dirty="0"/>
              <a:t>Site </a:t>
            </a:r>
            <a:r>
              <a:rPr lang="fr-FR" dirty="0" err="1"/>
              <a:t>Kialo</a:t>
            </a:r>
            <a:r>
              <a:rPr lang="fr-FR" dirty="0"/>
              <a:t> : ambition d’organiser une conversation sereine, argumentée et raisonnable</a:t>
            </a:r>
          </a:p>
          <a:p>
            <a:pPr marL="0" indent="0">
              <a:buNone/>
            </a:pPr>
            <a:r>
              <a:rPr lang="fr-FR" dirty="0"/>
              <a:t>Xavier de la Porte : « Mais qu’est-ce qu’on s’emmerde…. Après une heure passée à déambuler dans cet Eden de la raison, on n’a qu’une envie, retourner dans le bordel habituel, sur Twitter, Facebook, </a:t>
            </a:r>
            <a:r>
              <a:rPr lang="fr-FR" dirty="0" err="1"/>
              <a:t>Reddit</a:t>
            </a:r>
            <a:r>
              <a:rPr lang="fr-FR" dirty="0"/>
              <a:t> ou n'importe quel lieu du web où on discute. »</a:t>
            </a:r>
          </a:p>
          <a:p>
            <a:endParaRPr lang="fr-FR" dirty="0"/>
          </a:p>
        </p:txBody>
      </p:sp>
      <p:pic>
        <p:nvPicPr>
          <p:cNvPr id="4" name="Image 3">
            <a:extLst>
              <a:ext uri="{FF2B5EF4-FFF2-40B4-BE49-F238E27FC236}">
                <a16:creationId xmlns:a16="http://schemas.microsoft.com/office/drawing/2014/main" id="{D5C21B94-6599-4746-8C7B-DCFA09559D9B}"/>
              </a:ext>
            </a:extLst>
          </p:cNvPr>
          <p:cNvPicPr>
            <a:picLocks noChangeAspect="1"/>
          </p:cNvPicPr>
          <p:nvPr/>
        </p:nvPicPr>
        <p:blipFill>
          <a:blip r:embed="rId2"/>
          <a:stretch>
            <a:fillRect/>
          </a:stretch>
        </p:blipFill>
        <p:spPr>
          <a:xfrm>
            <a:off x="4324699" y="1883815"/>
            <a:ext cx="4403309" cy="3957491"/>
          </a:xfrm>
          <a:prstGeom prst="rect">
            <a:avLst/>
          </a:prstGeom>
        </p:spPr>
      </p:pic>
    </p:spTree>
    <p:extLst>
      <p:ext uri="{BB962C8B-B14F-4D97-AF65-F5344CB8AC3E}">
        <p14:creationId xmlns:p14="http://schemas.microsoft.com/office/powerpoint/2010/main" val="289966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noProof="0" dirty="0"/>
              <a:t>Qu’est-ce que </a:t>
            </a:r>
            <a:r>
              <a:rPr lang="fr-FR" noProof="0"/>
              <a:t>c’est ?   </a:t>
            </a:r>
            <a:endParaRPr lang="fr-FR" noProof="0" dirty="0"/>
          </a:p>
        </p:txBody>
      </p:sp>
      <p:sp>
        <p:nvSpPr>
          <p:cNvPr id="5" name="Espace réservé du texte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07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9A9A4-2E0E-904B-A13A-3F829DAC0FCD}"/>
              </a:ext>
            </a:extLst>
          </p:cNvPr>
          <p:cNvSpPr>
            <a:spLocks noGrp="1"/>
          </p:cNvSpPr>
          <p:nvPr>
            <p:ph type="title"/>
          </p:nvPr>
        </p:nvSpPr>
        <p:spPr/>
        <p:txBody>
          <a:bodyPr/>
          <a:lstStyle/>
          <a:p>
            <a:r>
              <a:rPr lang="fr-FR" dirty="0"/>
              <a:t>Des ordinateurs aux ordonnateurs </a:t>
            </a:r>
          </a:p>
        </p:txBody>
      </p:sp>
      <p:sp>
        <p:nvSpPr>
          <p:cNvPr id="3" name="Espace réservé du contenu 2">
            <a:extLst>
              <a:ext uri="{FF2B5EF4-FFF2-40B4-BE49-F238E27FC236}">
                <a16:creationId xmlns:a16="http://schemas.microsoft.com/office/drawing/2014/main" id="{5DCA26A8-20F1-2147-985B-0690FBCC4B42}"/>
              </a:ext>
            </a:extLst>
          </p:cNvPr>
          <p:cNvSpPr>
            <a:spLocks noGrp="1"/>
          </p:cNvSpPr>
          <p:nvPr>
            <p:ph idx="1"/>
          </p:nvPr>
        </p:nvSpPr>
        <p:spPr/>
        <p:txBody>
          <a:bodyPr>
            <a:normAutofit fontScale="77500" lnSpcReduction="20000"/>
          </a:bodyPr>
          <a:lstStyle/>
          <a:p>
            <a:r>
              <a:rPr lang="fr-FR" dirty="0"/>
              <a:t>Dans les conditions d’utilisations et autres standards et dans les limites de leurs frontières, les réseaux sociaux définissent ce qu’est :</a:t>
            </a:r>
          </a:p>
          <a:p>
            <a:pPr lvl="1"/>
            <a:r>
              <a:rPr lang="fr-FR" dirty="0"/>
              <a:t>Un message de haine</a:t>
            </a:r>
          </a:p>
          <a:p>
            <a:pPr lvl="1"/>
            <a:r>
              <a:rPr lang="fr-FR" dirty="0"/>
              <a:t>Une </a:t>
            </a:r>
            <a:r>
              <a:rPr lang="fr-FR" i="1" dirty="0" err="1"/>
              <a:t>fake</a:t>
            </a:r>
            <a:r>
              <a:rPr lang="fr-FR" i="1" dirty="0"/>
              <a:t> news</a:t>
            </a:r>
            <a:endParaRPr lang="fr-FR" dirty="0"/>
          </a:p>
          <a:p>
            <a:pPr lvl="1"/>
            <a:r>
              <a:rPr lang="fr-FR" dirty="0"/>
              <a:t>Une représentation du corps acceptable</a:t>
            </a:r>
          </a:p>
          <a:p>
            <a:pPr lvl="1"/>
            <a:r>
              <a:rPr lang="fr-FR" dirty="0"/>
              <a:t>Une blague, etc.</a:t>
            </a:r>
          </a:p>
          <a:p>
            <a:r>
              <a:rPr lang="fr-FR" dirty="0"/>
              <a:t>Dans l’espace de liberté laissé par le législateur, la justice, l’État</a:t>
            </a:r>
          </a:p>
          <a:p>
            <a:r>
              <a:rPr lang="fr-FR" dirty="0"/>
              <a:t>Autorité sur des citoyens utilisateurs du réseau sans que ceux-ci n’aient été consultés.</a:t>
            </a:r>
          </a:p>
          <a:p>
            <a:r>
              <a:rPr lang="fr-FR" dirty="0"/>
              <a:t>Des règles qui varient selon les cultures et les langues</a:t>
            </a:r>
          </a:p>
          <a:p>
            <a:r>
              <a:rPr lang="fr-FR" dirty="0"/>
              <a:t>Autorité sur ce qui doit être vu.</a:t>
            </a:r>
          </a:p>
          <a:p>
            <a:endParaRPr lang="fr-FR" dirty="0"/>
          </a:p>
        </p:txBody>
      </p:sp>
    </p:spTree>
    <p:extLst>
      <p:ext uri="{BB962C8B-B14F-4D97-AF65-F5344CB8AC3E}">
        <p14:creationId xmlns:p14="http://schemas.microsoft.com/office/powerpoint/2010/main" val="1703423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9A9A4-2E0E-904B-A13A-3F829DAC0FCD}"/>
              </a:ext>
            </a:extLst>
          </p:cNvPr>
          <p:cNvSpPr>
            <a:spLocks noGrp="1"/>
          </p:cNvSpPr>
          <p:nvPr>
            <p:ph type="title"/>
          </p:nvPr>
        </p:nvSpPr>
        <p:spPr/>
        <p:txBody>
          <a:bodyPr>
            <a:normAutofit fontScale="90000"/>
          </a:bodyPr>
          <a:lstStyle/>
          <a:p>
            <a:r>
              <a:rPr lang="fr-FR" dirty="0"/>
              <a:t>De la nudité dans les standards des réseaux sociaux…</a:t>
            </a:r>
          </a:p>
        </p:txBody>
      </p:sp>
      <p:sp>
        <p:nvSpPr>
          <p:cNvPr id="3" name="Espace réservé du contenu 2">
            <a:extLst>
              <a:ext uri="{FF2B5EF4-FFF2-40B4-BE49-F238E27FC236}">
                <a16:creationId xmlns:a16="http://schemas.microsoft.com/office/drawing/2014/main" id="{5DCA26A8-20F1-2147-985B-0690FBCC4B42}"/>
              </a:ext>
            </a:extLst>
          </p:cNvPr>
          <p:cNvSpPr>
            <a:spLocks noGrp="1"/>
          </p:cNvSpPr>
          <p:nvPr>
            <p:ph sz="half" idx="1"/>
          </p:nvPr>
        </p:nvSpPr>
        <p:spPr/>
        <p:txBody>
          <a:bodyPr>
            <a:normAutofit fontScale="55000" lnSpcReduction="20000"/>
          </a:bodyPr>
          <a:lstStyle/>
          <a:p>
            <a:r>
              <a:rPr lang="fr-FR" b="1" dirty="0"/>
              <a:t>Twitter :</a:t>
            </a:r>
          </a:p>
          <a:p>
            <a:pPr marL="0" indent="0">
              <a:buNone/>
            </a:pPr>
            <a:r>
              <a:rPr lang="fr-FR" dirty="0"/>
              <a:t>« Les contenus pour adultes sont les médias de nature pornographique, ou destinés à provoquer une excitation sexuelle, qui sont produits et diffusés avec le consentement des personnes représentées. Cela concerne notamment, mais sans s'y limiter, les représentations :</a:t>
            </a:r>
          </a:p>
          <a:p>
            <a:pPr marL="457200" lvl="1" indent="0">
              <a:buNone/>
            </a:pPr>
            <a:r>
              <a:rPr lang="fr-FR" dirty="0"/>
              <a:t>de nudité complète ou partielle, dont les gros plans d'organes génitaux, de fesses ou de seins (à l'exclusion du contenu lié à l'allaitement) ;</a:t>
            </a:r>
          </a:p>
          <a:p>
            <a:pPr marL="457200" lvl="1" indent="0">
              <a:buNone/>
            </a:pPr>
            <a:r>
              <a:rPr lang="fr-FR" dirty="0"/>
              <a:t>de simulation d'actes sexuels ;</a:t>
            </a:r>
          </a:p>
          <a:p>
            <a:pPr marL="457200" lvl="1" indent="0">
              <a:buNone/>
            </a:pPr>
            <a:r>
              <a:rPr lang="fr-FR" dirty="0"/>
              <a:t>de rapports sexuels ou d'autres actes sexuels, cela s'appliquant également aux dessins animés, </a:t>
            </a:r>
            <a:r>
              <a:rPr lang="fr-FR" dirty="0" err="1"/>
              <a:t>hentai</a:t>
            </a:r>
            <a:r>
              <a:rPr lang="fr-FR" dirty="0"/>
              <a:t> ou mangas mettant en scène des êtres humains ou des représentations d'animaux dotés de caractéristiques humaines.</a:t>
            </a:r>
          </a:p>
          <a:p>
            <a:pPr marL="0" indent="0">
              <a:buNone/>
            </a:pPr>
            <a:r>
              <a:rPr lang="fr-FR" dirty="0"/>
              <a:t>Remarque</a:t>
            </a:r>
            <a:r>
              <a:rPr lang="fr-FR" b="1" dirty="0"/>
              <a:t> :</a:t>
            </a:r>
            <a:r>
              <a:rPr lang="fr-FR" dirty="0"/>
              <a:t> des exceptions peuvent être faites pour les contenus de nature artistique, médicale ou pédagogique, ou liés à la santé. »</a:t>
            </a:r>
          </a:p>
          <a:p>
            <a:endParaRPr lang="fr-FR" dirty="0"/>
          </a:p>
        </p:txBody>
      </p:sp>
      <p:sp>
        <p:nvSpPr>
          <p:cNvPr id="4" name="Espace réservé du contenu 3"/>
          <p:cNvSpPr>
            <a:spLocks noGrp="1"/>
          </p:cNvSpPr>
          <p:nvPr>
            <p:ph sz="half" idx="2"/>
          </p:nvPr>
        </p:nvSpPr>
        <p:spPr/>
        <p:txBody>
          <a:bodyPr>
            <a:normAutofit fontScale="55000" lnSpcReduction="20000"/>
          </a:bodyPr>
          <a:lstStyle/>
          <a:p>
            <a:r>
              <a:rPr lang="fr-FR" b="1" dirty="0"/>
              <a:t>Facebook :</a:t>
            </a:r>
            <a:endParaRPr lang="fr-FR" dirty="0"/>
          </a:p>
          <a:p>
            <a:pPr marL="0" indent="0">
              <a:buNone/>
            </a:pPr>
            <a:r>
              <a:rPr lang="fr-FR" dirty="0"/>
              <a:t>« Avec le temps, nous avons adapté nos règlements relatifs à la nudité. Nous comprenons que les contenus montrant des scènes de nudité peuvent être partagés pour diverses raisons, notamment dans le cadre d’une protestation, pour sensibiliser à une cause, ou à des fins pédagogiques ou sanitaires. Par conséquent, nous acceptons les contenus respectant de tels motifs. </a:t>
            </a:r>
          </a:p>
          <a:p>
            <a:pPr marL="0" indent="0">
              <a:buNone/>
            </a:pPr>
            <a:r>
              <a:rPr lang="fr-FR" dirty="0"/>
              <a:t>Par conséquent, nous acceptons les contenus respectant de tels motifs. Par exemple, alors que nous limitons certaines images de la poitrine féminine qui montrent le mamelon, nous autorisons d’autres types d’images, notamment celles illustrant des actes de protestation, des femmes défendant activement l’allaitement ou des cicatrices de mastectomie. </a:t>
            </a:r>
          </a:p>
          <a:p>
            <a:pPr marL="0" indent="0">
              <a:buNone/>
            </a:pPr>
            <a:r>
              <a:rPr lang="fr-FR" dirty="0"/>
              <a:t>Nous autorisons également les photos de peintures, sculptures et autres œuvres d’art illustrant des personnages nus. »</a:t>
            </a:r>
          </a:p>
        </p:txBody>
      </p:sp>
    </p:spTree>
    <p:extLst>
      <p:ext uri="{BB962C8B-B14F-4D97-AF65-F5344CB8AC3E}">
        <p14:creationId xmlns:p14="http://schemas.microsoft.com/office/powerpoint/2010/main" val="1709596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9A9A4-2E0E-904B-A13A-3F829DAC0FCD}"/>
              </a:ext>
            </a:extLst>
          </p:cNvPr>
          <p:cNvSpPr>
            <a:spLocks noGrp="1"/>
          </p:cNvSpPr>
          <p:nvPr>
            <p:ph type="title"/>
          </p:nvPr>
        </p:nvSpPr>
        <p:spPr/>
        <p:txBody>
          <a:bodyPr>
            <a:normAutofit fontScale="90000"/>
          </a:bodyPr>
          <a:lstStyle/>
          <a:p>
            <a:r>
              <a:rPr lang="fr-FR" dirty="0"/>
              <a:t>…à l’expression et à l’existence libre de tous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531" y="3094847"/>
            <a:ext cx="4600575" cy="1952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70" y="1510407"/>
            <a:ext cx="5765006" cy="1476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2" y="5189479"/>
            <a:ext cx="4700588" cy="1314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626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Responsabilité</a:t>
            </a:r>
          </a:p>
        </p:txBody>
      </p:sp>
      <p:graphicFrame>
        <p:nvGraphicFramePr>
          <p:cNvPr id="10" name="Diagramme 9">
            <a:extLst>
              <a:ext uri="{FF2B5EF4-FFF2-40B4-BE49-F238E27FC236}">
                <a16:creationId xmlns:a16="http://schemas.microsoft.com/office/drawing/2014/main" id="{0F6FE7B4-57E7-CB46-B9E0-E2A34BECC5A0}"/>
              </a:ext>
            </a:extLst>
          </p:cNvPr>
          <p:cNvGraphicFramePr/>
          <p:nvPr>
            <p:extLst>
              <p:ext uri="{D42A27DB-BD31-4B8C-83A1-F6EECF244321}">
                <p14:modId xmlns:p14="http://schemas.microsoft.com/office/powerpoint/2010/main" val="819758534"/>
              </p:ext>
            </p:extLst>
          </p:nvPr>
        </p:nvGraphicFramePr>
        <p:xfrm>
          <a:off x="4533014" y="102190"/>
          <a:ext cx="4539343" cy="5143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1366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A3552-D0FA-FB4F-9DE9-26A71DEE97CA}"/>
              </a:ext>
            </a:extLst>
          </p:cNvPr>
          <p:cNvSpPr>
            <a:spLocks noGrp="1"/>
          </p:cNvSpPr>
          <p:nvPr>
            <p:ph type="title"/>
          </p:nvPr>
        </p:nvSpPr>
        <p:spPr/>
        <p:txBody>
          <a:bodyPr>
            <a:normAutofit fontScale="90000"/>
          </a:bodyPr>
          <a:lstStyle/>
          <a:p>
            <a:r>
              <a:rPr lang="fr-FR" dirty="0"/>
              <a:t>Responsabilité : les réseaux ont-ils sensés participer à « améliorer » la société </a:t>
            </a:r>
          </a:p>
        </p:txBody>
      </p:sp>
      <p:sp>
        <p:nvSpPr>
          <p:cNvPr id="3" name="Espace réservé du contenu 2">
            <a:extLst>
              <a:ext uri="{FF2B5EF4-FFF2-40B4-BE49-F238E27FC236}">
                <a16:creationId xmlns:a16="http://schemas.microsoft.com/office/drawing/2014/main" id="{3E938C86-7F1D-9442-9E42-A07D534A4AC8}"/>
              </a:ext>
            </a:extLst>
          </p:cNvPr>
          <p:cNvSpPr>
            <a:spLocks noGrp="1"/>
          </p:cNvSpPr>
          <p:nvPr>
            <p:ph idx="1"/>
          </p:nvPr>
        </p:nvSpPr>
        <p:spPr/>
        <p:txBody>
          <a:bodyPr>
            <a:normAutofit fontScale="70000" lnSpcReduction="20000"/>
          </a:bodyPr>
          <a:lstStyle/>
          <a:p>
            <a:r>
              <a:rPr lang="fr-FR" dirty="0"/>
              <a:t>Rappel : ce sont des entreprises sensées faire du profit</a:t>
            </a:r>
          </a:p>
          <a:p>
            <a:r>
              <a:rPr lang="fr-FR" dirty="0"/>
              <a:t>Doivent-ils aussi</a:t>
            </a:r>
          </a:p>
          <a:p>
            <a:pPr lvl="1"/>
            <a:r>
              <a:rPr lang="fr-FR" dirty="0"/>
              <a:t>Empêcher les comportements nocifs de certains de leurs utilisateurs ?</a:t>
            </a:r>
          </a:p>
          <a:p>
            <a:pPr lvl="1"/>
            <a:r>
              <a:rPr lang="fr-FR" dirty="0"/>
              <a:t>S’opposer aux tentatives de manipulation par des États ?</a:t>
            </a:r>
          </a:p>
          <a:p>
            <a:pPr lvl="1"/>
            <a:r>
              <a:rPr lang="mr-IN" dirty="0"/>
              <a:t>…</a:t>
            </a:r>
            <a:endParaRPr lang="fr-FR" dirty="0"/>
          </a:p>
          <a:p>
            <a:r>
              <a:rPr lang="fr-FR" dirty="0"/>
              <a:t>Ils réagissent ou pas</a:t>
            </a:r>
          </a:p>
          <a:p>
            <a:pPr lvl="1"/>
            <a:r>
              <a:rPr lang="fr-FR" dirty="0"/>
              <a:t>Certains bloquent des contenus, ferment des pages ou des groupes, ou bannissent des utilisateurs de la plateforme… </a:t>
            </a:r>
          </a:p>
          <a:p>
            <a:pPr lvl="1"/>
            <a:r>
              <a:rPr lang="fr-FR" dirty="0"/>
              <a:t>D’autres plateformes tolèrent : mouvement de la fachosphère française de Facebook au site russe Vkontacte</a:t>
            </a:r>
          </a:p>
          <a:p>
            <a:r>
              <a:rPr lang="fr-FR" dirty="0"/>
              <a:t>Est-ce le rôle des réseaux sociaux de faire la police</a:t>
            </a:r>
            <a:r>
              <a:rPr lang="mr-IN" dirty="0"/>
              <a:t> ?</a:t>
            </a:r>
            <a:endParaRPr lang="fr-FR" dirty="0"/>
          </a:p>
          <a:p>
            <a:r>
              <a:rPr lang="fr-FR" dirty="0"/>
              <a:t>Peut-on attendre/exiger d’eux des comportements responsables</a:t>
            </a:r>
            <a:r>
              <a:rPr lang="mr-IN" dirty="0"/>
              <a:t> ?</a:t>
            </a:r>
            <a:endParaRPr lang="fr-FR" dirty="0"/>
          </a:p>
        </p:txBody>
      </p:sp>
    </p:spTree>
    <p:extLst>
      <p:ext uri="{BB962C8B-B14F-4D97-AF65-F5344CB8AC3E}">
        <p14:creationId xmlns:p14="http://schemas.microsoft.com/office/powerpoint/2010/main" val="545722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66C888-D93D-D141-9BC9-45FC59FAC82C}"/>
              </a:ext>
            </a:extLst>
          </p:cNvPr>
          <p:cNvSpPr>
            <a:spLocks noGrp="1"/>
          </p:cNvSpPr>
          <p:nvPr>
            <p:ph type="title"/>
          </p:nvPr>
        </p:nvSpPr>
        <p:spPr/>
        <p:txBody>
          <a:bodyPr>
            <a:normAutofit fontScale="90000"/>
          </a:bodyPr>
          <a:lstStyle/>
          <a:p>
            <a:r>
              <a:rPr lang="fr-FR" dirty="0"/>
              <a:t>Une source du problème : Section 230 of Communications </a:t>
            </a:r>
            <a:r>
              <a:rPr lang="fr-FR" dirty="0" err="1"/>
              <a:t>Decency</a:t>
            </a:r>
            <a:r>
              <a:rPr lang="fr-FR" dirty="0"/>
              <a:t> </a:t>
            </a:r>
            <a:r>
              <a:rPr lang="fr-FR" dirty="0" err="1"/>
              <a:t>Act</a:t>
            </a:r>
            <a:endParaRPr lang="fr-FR" dirty="0"/>
          </a:p>
        </p:txBody>
      </p:sp>
      <p:sp>
        <p:nvSpPr>
          <p:cNvPr id="3" name="Espace réservé du contenu 2">
            <a:extLst>
              <a:ext uri="{FF2B5EF4-FFF2-40B4-BE49-F238E27FC236}">
                <a16:creationId xmlns:a16="http://schemas.microsoft.com/office/drawing/2014/main" id="{B8593107-0789-744F-9903-AE82FCEE83EE}"/>
              </a:ext>
            </a:extLst>
          </p:cNvPr>
          <p:cNvSpPr>
            <a:spLocks noGrp="1"/>
          </p:cNvSpPr>
          <p:nvPr>
            <p:ph idx="1"/>
          </p:nvPr>
        </p:nvSpPr>
        <p:spPr/>
        <p:txBody>
          <a:bodyPr>
            <a:normAutofit fontScale="70000" lnSpcReduction="20000"/>
          </a:bodyPr>
          <a:lstStyle/>
          <a:p>
            <a:r>
              <a:rPr lang="fr-FR" i="1" dirty="0"/>
              <a:t>No provider or user of an interactive computer service </a:t>
            </a:r>
            <a:r>
              <a:rPr lang="fr-FR" i="1" dirty="0" err="1"/>
              <a:t>shall</a:t>
            </a:r>
            <a:r>
              <a:rPr lang="fr-FR" i="1" dirty="0"/>
              <a:t> </a:t>
            </a:r>
            <a:r>
              <a:rPr lang="fr-FR" i="1" dirty="0" err="1"/>
              <a:t>be</a:t>
            </a:r>
            <a:r>
              <a:rPr lang="fr-FR" i="1" dirty="0"/>
              <a:t> </a:t>
            </a:r>
            <a:r>
              <a:rPr lang="fr-FR" i="1" dirty="0" err="1"/>
              <a:t>treated</a:t>
            </a:r>
            <a:r>
              <a:rPr lang="fr-FR" i="1" dirty="0"/>
              <a:t> as the </a:t>
            </a:r>
            <a:r>
              <a:rPr lang="fr-FR" i="1" dirty="0" err="1"/>
              <a:t>publisher</a:t>
            </a:r>
            <a:r>
              <a:rPr lang="fr-FR" i="1" dirty="0"/>
              <a:t> or speaker of </a:t>
            </a:r>
            <a:r>
              <a:rPr lang="fr-FR" i="1" dirty="0" err="1"/>
              <a:t>any</a:t>
            </a:r>
            <a:r>
              <a:rPr lang="fr-FR" i="1" dirty="0"/>
              <a:t> information </a:t>
            </a:r>
            <a:r>
              <a:rPr lang="fr-FR" i="1" dirty="0" err="1"/>
              <a:t>provided</a:t>
            </a:r>
            <a:r>
              <a:rPr lang="fr-FR" i="1" dirty="0"/>
              <a:t> by </a:t>
            </a:r>
            <a:r>
              <a:rPr lang="fr-FR" i="1" dirty="0" err="1"/>
              <a:t>another</a:t>
            </a:r>
            <a:r>
              <a:rPr lang="fr-FR" i="1" dirty="0"/>
              <a:t> information content provider</a:t>
            </a:r>
          </a:p>
          <a:p>
            <a:r>
              <a:rPr lang="fr-FR" dirty="0"/>
              <a:t>Exempte les plateformes du Web de responsabilité sur les informations que d’autres y publient comme</a:t>
            </a:r>
          </a:p>
          <a:p>
            <a:pPr lvl="1"/>
            <a:r>
              <a:rPr lang="fr-FR" dirty="0"/>
              <a:t>Les contenus publiés sur FB, Twitter ou ailleurs par des internautes</a:t>
            </a:r>
          </a:p>
          <a:p>
            <a:pPr lvl="1"/>
            <a:r>
              <a:rPr lang="fr-FR" dirty="0"/>
              <a:t>Les produits contrefaits sur Amazon ou d’autres plateformes de e-commerce </a:t>
            </a:r>
          </a:p>
          <a:p>
            <a:pPr lvl="1"/>
            <a:r>
              <a:rPr lang="fr-FR" dirty="0"/>
              <a:t>Les locations sur Airbnb, les chauffeurs d’Uber</a:t>
            </a:r>
          </a:p>
          <a:p>
            <a:pPr lvl="1"/>
            <a:r>
              <a:rPr lang="fr-FR" dirty="0"/>
              <a:t>…</a:t>
            </a:r>
          </a:p>
          <a:p>
            <a:r>
              <a:rPr lang="fr-FR" dirty="0"/>
              <a:t>Open bar pour grossir avec l’effet de réseau sans se soucier des dégâts collatéraux</a:t>
            </a:r>
          </a:p>
          <a:p>
            <a:r>
              <a:rPr lang="fr-FR" dirty="0"/>
              <a:t>Questionné </a:t>
            </a:r>
            <a:r>
              <a:rPr lang="fr-FR"/>
              <a:t>de partout… </a:t>
            </a:r>
            <a:endParaRPr lang="fr-FR" dirty="0"/>
          </a:p>
          <a:p>
            <a:pPr lvl="1"/>
            <a:endParaRPr lang="fr-FR" dirty="0"/>
          </a:p>
        </p:txBody>
      </p:sp>
    </p:spTree>
    <p:extLst>
      <p:ext uri="{BB962C8B-B14F-4D97-AF65-F5344CB8AC3E}">
        <p14:creationId xmlns:p14="http://schemas.microsoft.com/office/powerpoint/2010/main" val="3596453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080509-39E7-544B-9450-8262542C4AC3}"/>
              </a:ext>
            </a:extLst>
          </p:cNvPr>
          <p:cNvSpPr>
            <a:spLocks noGrp="1"/>
          </p:cNvSpPr>
          <p:nvPr>
            <p:ph type="title"/>
          </p:nvPr>
        </p:nvSpPr>
        <p:spPr/>
        <p:txBody>
          <a:bodyPr/>
          <a:lstStyle/>
          <a:p>
            <a:r>
              <a:rPr lang="fr-FR" dirty="0"/>
              <a:t>« </a:t>
            </a:r>
            <a:r>
              <a:rPr lang="fr-FR" i="1" dirty="0" err="1"/>
              <a:t>It’s</a:t>
            </a:r>
            <a:r>
              <a:rPr lang="fr-FR" i="1" dirty="0"/>
              <a:t> the business model, </a:t>
            </a:r>
            <a:r>
              <a:rPr lang="fr-FR" i="1" dirty="0" err="1"/>
              <a:t>stupid</a:t>
            </a:r>
            <a:r>
              <a:rPr lang="fr-FR" i="1" dirty="0"/>
              <a:t>! </a:t>
            </a:r>
            <a:r>
              <a:rPr lang="fr-FR" dirty="0"/>
              <a:t>»</a:t>
            </a:r>
          </a:p>
        </p:txBody>
      </p:sp>
      <p:sp>
        <p:nvSpPr>
          <p:cNvPr id="5" name="Espace réservé du contenu 4">
            <a:extLst>
              <a:ext uri="{FF2B5EF4-FFF2-40B4-BE49-F238E27FC236}">
                <a16:creationId xmlns:a16="http://schemas.microsoft.com/office/drawing/2014/main" id="{EB42A7A2-CA56-104C-A167-B5EFB92E4282}"/>
              </a:ext>
            </a:extLst>
          </p:cNvPr>
          <p:cNvSpPr>
            <a:spLocks noGrp="1"/>
          </p:cNvSpPr>
          <p:nvPr>
            <p:ph idx="1"/>
          </p:nvPr>
        </p:nvSpPr>
        <p:spPr>
          <a:xfrm>
            <a:off x="316922" y="1690688"/>
            <a:ext cx="3451975" cy="4351338"/>
          </a:xfrm>
        </p:spPr>
        <p:txBody>
          <a:bodyPr>
            <a:normAutofit fontScale="55000" lnSpcReduction="20000"/>
          </a:bodyPr>
          <a:lstStyle/>
          <a:p>
            <a:r>
              <a:rPr lang="fr-FR" dirty="0" err="1"/>
              <a:t>Google’s</a:t>
            </a:r>
            <a:r>
              <a:rPr lang="fr-FR" dirty="0"/>
              <a:t> and </a:t>
            </a:r>
            <a:r>
              <a:rPr lang="fr-FR" dirty="0" err="1"/>
              <a:t>Facebook’s</a:t>
            </a:r>
            <a:r>
              <a:rPr lang="fr-FR" dirty="0"/>
              <a:t> business </a:t>
            </a:r>
            <a:r>
              <a:rPr lang="fr-FR" dirty="0" err="1"/>
              <a:t>models</a:t>
            </a:r>
            <a:r>
              <a:rPr lang="fr-FR" dirty="0"/>
              <a:t> : </a:t>
            </a:r>
            <a:r>
              <a:rPr lang="fr-FR" dirty="0" err="1"/>
              <a:t>using</a:t>
            </a:r>
            <a:r>
              <a:rPr lang="fr-FR" dirty="0"/>
              <a:t> consumer attention and data to </a:t>
            </a:r>
            <a:r>
              <a:rPr lang="fr-FR" dirty="0" err="1"/>
              <a:t>sell</a:t>
            </a:r>
            <a:r>
              <a:rPr lang="fr-FR" dirty="0"/>
              <a:t> </a:t>
            </a:r>
            <a:r>
              <a:rPr lang="fr-FR" dirty="0" err="1"/>
              <a:t>advertising</a:t>
            </a:r>
            <a:r>
              <a:rPr lang="fr-FR" dirty="0"/>
              <a:t> </a:t>
            </a:r>
          </a:p>
          <a:p>
            <a:pPr marL="266700" indent="0">
              <a:buNone/>
            </a:pPr>
            <a:r>
              <a:rPr lang="fr-FR" sz="2400" dirty="0"/>
              <a:t>(ACCC, </a:t>
            </a:r>
            <a:r>
              <a:rPr lang="fr-FR" sz="2400" i="1" dirty="0" err="1"/>
              <a:t>Market</a:t>
            </a:r>
            <a:r>
              <a:rPr lang="fr-FR" sz="2400" i="1" dirty="0"/>
              <a:t> </a:t>
            </a:r>
            <a:r>
              <a:rPr lang="fr-FR" sz="2400" i="1" dirty="0" err="1"/>
              <a:t>inquiry</a:t>
            </a:r>
            <a:r>
              <a:rPr lang="fr-FR" sz="2400" dirty="0"/>
              <a:t>, 26 juillet 2019)</a:t>
            </a:r>
          </a:p>
          <a:p>
            <a:r>
              <a:rPr lang="fr-FR" dirty="0"/>
              <a:t>Plus encore : l’utilisation des données et de l’attention des utilisateurs pour diriger leurs comportements : </a:t>
            </a:r>
          </a:p>
          <a:p>
            <a:pPr marL="266700" indent="0">
              <a:buNone/>
            </a:pPr>
            <a:r>
              <a:rPr lang="fr-FR" sz="2400" dirty="0" err="1"/>
              <a:t>Shoshana</a:t>
            </a:r>
            <a:r>
              <a:rPr lang="fr-FR" sz="2400" dirty="0"/>
              <a:t> </a:t>
            </a:r>
            <a:r>
              <a:rPr lang="fr-FR" sz="2400" dirty="0" err="1"/>
              <a:t>Zuboff</a:t>
            </a:r>
            <a:r>
              <a:rPr lang="fr-FR" sz="2400" dirty="0"/>
              <a:t>, </a:t>
            </a:r>
            <a:r>
              <a:rPr lang="fr-FR" sz="2400" i="1" dirty="0"/>
              <a:t>The </a:t>
            </a:r>
            <a:r>
              <a:rPr lang="fr-FR" sz="2400" i="1" dirty="0" err="1"/>
              <a:t>age</a:t>
            </a:r>
            <a:r>
              <a:rPr lang="fr-FR" sz="2400" i="1" dirty="0"/>
              <a:t> of surveillance </a:t>
            </a:r>
            <a:r>
              <a:rPr lang="fr-FR" sz="2400" i="1" dirty="0" err="1"/>
              <a:t>capitalism</a:t>
            </a:r>
            <a:endParaRPr lang="fr-FR" sz="2400" i="1" dirty="0"/>
          </a:p>
          <a:p>
            <a:pPr marL="266700" indent="0">
              <a:buNone/>
            </a:pPr>
            <a:r>
              <a:rPr lang="fr-FR" sz="2400" dirty="0"/>
              <a:t>Antoinette Rouvroy, </a:t>
            </a:r>
            <a:r>
              <a:rPr lang="fr-FR" sz="2400" i="1" dirty="0"/>
              <a:t>La gouvernance par les algorithmes</a:t>
            </a:r>
          </a:p>
          <a:p>
            <a:r>
              <a:rPr lang="fr-FR" dirty="0"/>
              <a:t>Tumblr tombe en désuétude et est vendu pour 3 millions de dollars</a:t>
            </a:r>
          </a:p>
          <a:p>
            <a:r>
              <a:rPr lang="fr-FR" dirty="0" err="1"/>
              <a:t>WT:social</a:t>
            </a:r>
            <a:r>
              <a:rPr lang="fr-FR" dirty="0"/>
              <a:t> : un autre réseau social est possible</a:t>
            </a:r>
            <a:r>
              <a:rPr lang="mr-IN" dirty="0"/>
              <a:t> ?</a:t>
            </a:r>
            <a:endParaRPr lang="fr-FR" dirty="0"/>
          </a:p>
        </p:txBody>
      </p:sp>
      <p:sp>
        <p:nvSpPr>
          <p:cNvPr id="8" name="Cylindre 7">
            <a:extLst>
              <a:ext uri="{FF2B5EF4-FFF2-40B4-BE49-F238E27FC236}">
                <a16:creationId xmlns:a16="http://schemas.microsoft.com/office/drawing/2014/main" id="{BAE1A13A-4392-FD4E-A510-AD97DF07D7A0}"/>
              </a:ext>
            </a:extLst>
          </p:cNvPr>
          <p:cNvSpPr/>
          <p:nvPr/>
        </p:nvSpPr>
        <p:spPr>
          <a:xfrm>
            <a:off x="3939361" y="4260557"/>
            <a:ext cx="976481" cy="2577505"/>
          </a:xfrm>
          <a:prstGeom prst="can">
            <a:avLst/>
          </a:prstGeom>
          <a:solidFill>
            <a:srgbClr val="638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a:p>
            <a:endParaRPr lang="fr-FR" dirty="0"/>
          </a:p>
          <a:p>
            <a:endParaRPr lang="fr-FR" dirty="0"/>
          </a:p>
          <a:p>
            <a:endParaRPr lang="fr-FR" dirty="0"/>
          </a:p>
          <a:p>
            <a:endParaRPr lang="fr-FR" dirty="0"/>
          </a:p>
          <a:p>
            <a:endParaRPr lang="fr-FR" dirty="0"/>
          </a:p>
          <a:p>
            <a:pPr algn="ctr"/>
            <a:r>
              <a:rPr lang="fr-FR" sz="1400" dirty="0"/>
              <a:t>Données personnelles </a:t>
            </a:r>
          </a:p>
          <a:p>
            <a:pPr algn="ctr"/>
            <a:r>
              <a:rPr lang="fr-FR" sz="1400" dirty="0"/>
              <a:t>pour la pub</a:t>
            </a:r>
          </a:p>
        </p:txBody>
      </p:sp>
      <p:sp>
        <p:nvSpPr>
          <p:cNvPr id="9" name="Explosion 2 8">
            <a:extLst>
              <a:ext uri="{FF2B5EF4-FFF2-40B4-BE49-F238E27FC236}">
                <a16:creationId xmlns:a16="http://schemas.microsoft.com/office/drawing/2014/main" id="{6BBA5D97-5637-0849-8E53-371C0EF20522}"/>
              </a:ext>
            </a:extLst>
          </p:cNvPr>
          <p:cNvSpPr/>
          <p:nvPr/>
        </p:nvSpPr>
        <p:spPr>
          <a:xfrm>
            <a:off x="5124361" y="3749425"/>
            <a:ext cx="1912276" cy="1888896"/>
          </a:xfrm>
          <a:prstGeom prst="irregularSeal2">
            <a:avLst/>
          </a:prstGeom>
          <a:solidFill>
            <a:srgbClr val="A3E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Internet/Web</a:t>
            </a:r>
          </a:p>
        </p:txBody>
      </p:sp>
      <p:cxnSp>
        <p:nvCxnSpPr>
          <p:cNvPr id="11" name="Connecteur en angle 10">
            <a:extLst>
              <a:ext uri="{FF2B5EF4-FFF2-40B4-BE49-F238E27FC236}">
                <a16:creationId xmlns:a16="http://schemas.microsoft.com/office/drawing/2014/main" id="{BEC03A72-0637-174A-8CB7-90F84906401C}"/>
              </a:ext>
            </a:extLst>
          </p:cNvPr>
          <p:cNvCxnSpPr>
            <a:cxnSpLocks/>
            <a:stCxn id="8" idx="1"/>
          </p:cNvCxnSpPr>
          <p:nvPr/>
        </p:nvCxnSpPr>
        <p:spPr>
          <a:xfrm rot="5400000" flipH="1" flipV="1">
            <a:off x="5522932" y="2500008"/>
            <a:ext cx="665219" cy="2855881"/>
          </a:xfrm>
          <a:prstGeom prst="bentConnector2">
            <a:avLst/>
          </a:prstGeom>
          <a:ln w="57150">
            <a:solidFill>
              <a:srgbClr val="F9D1B5"/>
            </a:solidFill>
            <a:tailEnd type="triangle"/>
          </a:ln>
        </p:spPr>
        <p:style>
          <a:lnRef idx="1">
            <a:schemeClr val="accent2"/>
          </a:lnRef>
          <a:fillRef idx="0">
            <a:schemeClr val="accent2"/>
          </a:fillRef>
          <a:effectRef idx="0">
            <a:schemeClr val="accent2"/>
          </a:effectRef>
          <a:fontRef idx="minor">
            <a:schemeClr val="tx1"/>
          </a:fontRef>
        </p:style>
      </p:cxnSp>
      <p:cxnSp>
        <p:nvCxnSpPr>
          <p:cNvPr id="12" name="Connecteur en angle 11">
            <a:extLst>
              <a:ext uri="{FF2B5EF4-FFF2-40B4-BE49-F238E27FC236}">
                <a16:creationId xmlns:a16="http://schemas.microsoft.com/office/drawing/2014/main" id="{744ACC85-00B0-2A42-B70E-19AA5EC82A41}"/>
              </a:ext>
            </a:extLst>
          </p:cNvPr>
          <p:cNvCxnSpPr>
            <a:cxnSpLocks/>
          </p:cNvCxnSpPr>
          <p:nvPr/>
        </p:nvCxnSpPr>
        <p:spPr>
          <a:xfrm rot="10800000" flipV="1">
            <a:off x="4922576" y="4246291"/>
            <a:ext cx="2664069" cy="1560865"/>
          </a:xfrm>
          <a:prstGeom prst="bentConnector3">
            <a:avLst>
              <a:gd name="adj1" fmla="val -81"/>
            </a:avLst>
          </a:prstGeom>
          <a:ln w="57150">
            <a:solidFill>
              <a:srgbClr val="95EFF9"/>
            </a:solidFill>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13" name="ZoneTexte 12">
            <a:extLst>
              <a:ext uri="{FF2B5EF4-FFF2-40B4-BE49-F238E27FC236}">
                <a16:creationId xmlns:a16="http://schemas.microsoft.com/office/drawing/2014/main" id="{7077768B-A8D7-9B4E-BDDC-9B1DBED50AF3}"/>
              </a:ext>
            </a:extLst>
          </p:cNvPr>
          <p:cNvSpPr txBox="1"/>
          <p:nvPr/>
        </p:nvSpPr>
        <p:spPr>
          <a:xfrm>
            <a:off x="5504904" y="3247095"/>
            <a:ext cx="1480957" cy="369332"/>
          </a:xfrm>
          <a:prstGeom prst="rect">
            <a:avLst/>
          </a:prstGeom>
          <a:noFill/>
        </p:spPr>
        <p:txBody>
          <a:bodyPr wrap="none" rtlCol="0">
            <a:spAutoFit/>
          </a:bodyPr>
          <a:lstStyle/>
          <a:p>
            <a:r>
              <a:rPr lang="fr-FR" dirty="0"/>
              <a:t>Recommande</a:t>
            </a:r>
          </a:p>
        </p:txBody>
      </p:sp>
      <p:sp>
        <p:nvSpPr>
          <p:cNvPr id="14" name="ZoneTexte 13">
            <a:extLst>
              <a:ext uri="{FF2B5EF4-FFF2-40B4-BE49-F238E27FC236}">
                <a16:creationId xmlns:a16="http://schemas.microsoft.com/office/drawing/2014/main" id="{A8E2C273-CC64-5549-8699-46AAE888A7CC}"/>
              </a:ext>
            </a:extLst>
          </p:cNvPr>
          <p:cNvSpPr txBox="1"/>
          <p:nvPr/>
        </p:nvSpPr>
        <p:spPr>
          <a:xfrm>
            <a:off x="6194085" y="6083399"/>
            <a:ext cx="2131075" cy="369332"/>
          </a:xfrm>
          <a:prstGeom prst="rect">
            <a:avLst/>
          </a:prstGeom>
          <a:noFill/>
        </p:spPr>
        <p:txBody>
          <a:bodyPr wrap="none" rtlCol="0">
            <a:spAutoFit/>
          </a:bodyPr>
          <a:lstStyle/>
          <a:p>
            <a:r>
              <a:rPr lang="fr-FR" dirty="0"/>
              <a:t>Publie ou commente</a:t>
            </a:r>
          </a:p>
        </p:txBody>
      </p:sp>
      <p:sp>
        <p:nvSpPr>
          <p:cNvPr id="15" name="Cylindre 14">
            <a:extLst>
              <a:ext uri="{FF2B5EF4-FFF2-40B4-BE49-F238E27FC236}">
                <a16:creationId xmlns:a16="http://schemas.microsoft.com/office/drawing/2014/main" id="{A3B11109-1FE5-374A-BAA5-6406FA1607B3}"/>
              </a:ext>
            </a:extLst>
          </p:cNvPr>
          <p:cNvSpPr/>
          <p:nvPr/>
        </p:nvSpPr>
        <p:spPr>
          <a:xfrm>
            <a:off x="3932627" y="4238745"/>
            <a:ext cx="976481" cy="1803283"/>
          </a:xfrm>
          <a:prstGeom prst="can">
            <a:avLst/>
          </a:prstGeom>
          <a:solidFill>
            <a:srgbClr val="EE96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Réseaux social :</a:t>
            </a:r>
          </a:p>
          <a:p>
            <a:pPr algn="ctr"/>
            <a:r>
              <a:rPr lang="fr-FR" dirty="0"/>
              <a:t>base de contenus</a:t>
            </a:r>
          </a:p>
        </p:txBody>
      </p:sp>
      <p:cxnSp>
        <p:nvCxnSpPr>
          <p:cNvPr id="16" name="Connecteur en angle 15">
            <a:extLst>
              <a:ext uri="{FF2B5EF4-FFF2-40B4-BE49-F238E27FC236}">
                <a16:creationId xmlns:a16="http://schemas.microsoft.com/office/drawing/2014/main" id="{BB26CF52-AEE3-1448-9892-FA7B8B00AACB}"/>
              </a:ext>
            </a:extLst>
          </p:cNvPr>
          <p:cNvCxnSpPr>
            <a:cxnSpLocks/>
          </p:cNvCxnSpPr>
          <p:nvPr/>
        </p:nvCxnSpPr>
        <p:spPr>
          <a:xfrm flipV="1">
            <a:off x="4293932" y="3142422"/>
            <a:ext cx="2989552" cy="1018814"/>
          </a:xfrm>
          <a:prstGeom prst="bentConnector3">
            <a:avLst>
              <a:gd name="adj1" fmla="val 158"/>
            </a:avLst>
          </a:prstGeom>
          <a:ln w="57150">
            <a:solidFill>
              <a:srgbClr val="F9F9AD"/>
            </a:solidFill>
            <a:tailEnd type="triangle"/>
          </a:ln>
        </p:spPr>
        <p:style>
          <a:lnRef idx="3">
            <a:schemeClr val="accent3"/>
          </a:lnRef>
          <a:fillRef idx="0">
            <a:schemeClr val="accent3"/>
          </a:fillRef>
          <a:effectRef idx="2">
            <a:schemeClr val="accent3"/>
          </a:effectRef>
          <a:fontRef idx="minor">
            <a:schemeClr val="tx1"/>
          </a:fontRef>
        </p:style>
      </p:cxnSp>
      <p:sp>
        <p:nvSpPr>
          <p:cNvPr id="17" name="ZoneTexte 16">
            <a:extLst>
              <a:ext uri="{FF2B5EF4-FFF2-40B4-BE49-F238E27FC236}">
                <a16:creationId xmlns:a16="http://schemas.microsoft.com/office/drawing/2014/main" id="{8DD18F3F-4521-F34F-A86B-3990FEB1EBD5}"/>
              </a:ext>
            </a:extLst>
          </p:cNvPr>
          <p:cNvSpPr txBox="1"/>
          <p:nvPr/>
        </p:nvSpPr>
        <p:spPr>
          <a:xfrm>
            <a:off x="5823892" y="2804561"/>
            <a:ext cx="636750" cy="369332"/>
          </a:xfrm>
          <a:prstGeom prst="rect">
            <a:avLst/>
          </a:prstGeom>
          <a:noFill/>
        </p:spPr>
        <p:txBody>
          <a:bodyPr wrap="none" rtlCol="0">
            <a:spAutoFit/>
          </a:bodyPr>
          <a:lstStyle/>
          <a:p>
            <a:r>
              <a:rPr lang="fr-FR" dirty="0"/>
              <a:t>Pubs</a:t>
            </a:r>
          </a:p>
        </p:txBody>
      </p:sp>
      <p:cxnSp>
        <p:nvCxnSpPr>
          <p:cNvPr id="18" name="Connecteur en angle 17">
            <a:extLst>
              <a:ext uri="{FF2B5EF4-FFF2-40B4-BE49-F238E27FC236}">
                <a16:creationId xmlns:a16="http://schemas.microsoft.com/office/drawing/2014/main" id="{F8FFF361-E4C6-7A42-AFC2-D386FE7A7B51}"/>
              </a:ext>
            </a:extLst>
          </p:cNvPr>
          <p:cNvCxnSpPr>
            <a:cxnSpLocks/>
          </p:cNvCxnSpPr>
          <p:nvPr/>
        </p:nvCxnSpPr>
        <p:spPr>
          <a:xfrm rot="10800000" flipV="1">
            <a:off x="4922575" y="4238744"/>
            <a:ext cx="2865860" cy="1803283"/>
          </a:xfrm>
          <a:prstGeom prst="bentConnector3">
            <a:avLst>
              <a:gd name="adj1" fmla="val -35"/>
            </a:avLst>
          </a:prstGeom>
          <a:ln w="76200">
            <a:solidFill>
              <a:srgbClr val="C7E1B5"/>
            </a:solidFill>
            <a:tailEnd type="triangle"/>
          </a:ln>
        </p:spPr>
        <p:style>
          <a:lnRef idx="1">
            <a:schemeClr val="accent6"/>
          </a:lnRef>
          <a:fillRef idx="0">
            <a:schemeClr val="accent6"/>
          </a:fillRef>
          <a:effectRef idx="0">
            <a:schemeClr val="accent6"/>
          </a:effectRef>
          <a:fontRef idx="minor">
            <a:schemeClr val="tx1"/>
          </a:fontRef>
        </p:style>
      </p:cxnSp>
      <p:sp>
        <p:nvSpPr>
          <p:cNvPr id="19" name="ZoneTexte 18">
            <a:extLst>
              <a:ext uri="{FF2B5EF4-FFF2-40B4-BE49-F238E27FC236}">
                <a16:creationId xmlns:a16="http://schemas.microsoft.com/office/drawing/2014/main" id="{AB4CE68F-17F4-2A46-BF39-E4074FA57113}"/>
              </a:ext>
            </a:extLst>
          </p:cNvPr>
          <p:cNvSpPr txBox="1"/>
          <p:nvPr/>
        </p:nvSpPr>
        <p:spPr>
          <a:xfrm>
            <a:off x="6535922" y="5453655"/>
            <a:ext cx="1007457" cy="369332"/>
          </a:xfrm>
          <a:prstGeom prst="rect">
            <a:avLst/>
          </a:prstGeom>
          <a:noFill/>
        </p:spPr>
        <p:txBody>
          <a:bodyPr wrap="none" rtlCol="0">
            <a:spAutoFit/>
          </a:bodyPr>
          <a:lstStyle/>
          <a:p>
            <a:r>
              <a:rPr lang="fr-FR" dirty="0"/>
              <a:t>Consulte</a:t>
            </a:r>
          </a:p>
        </p:txBody>
      </p:sp>
      <p:pic>
        <p:nvPicPr>
          <p:cNvPr id="1028" name="Picture 4" descr="https://i0.wp.com/lamanufacturedidees.org/wp-content/uploads/2017/03/Rouvroy-2017-805x469.png?resize=300%2C175"/>
          <p:cNvPicPr>
            <a:picLocks noChangeAspect="1" noChangeArrowheads="1"/>
          </p:cNvPicPr>
          <p:nvPr/>
        </p:nvPicPr>
        <p:blipFill rotWithShape="1">
          <a:blip r:embed="rId2">
            <a:extLst>
              <a:ext uri="{28A0092B-C50C-407E-A947-70E740481C1C}">
                <a14:useLocalDpi xmlns:a14="http://schemas.microsoft.com/office/drawing/2010/main" val="0"/>
              </a:ext>
            </a:extLst>
          </a:blip>
          <a:srcRect l="31818" t="-452" r="31818" b="29808"/>
          <a:stretch/>
        </p:blipFill>
        <p:spPr bwMode="auto">
          <a:xfrm>
            <a:off x="7300760" y="2970676"/>
            <a:ext cx="779318" cy="1177556"/>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ien-être au travail et performance – le cas 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045" y="1"/>
            <a:ext cx="1638961" cy="27226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9026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6AD897-7C07-2A42-AD7B-7971CA88A3F2}"/>
              </a:ext>
            </a:extLst>
          </p:cNvPr>
          <p:cNvSpPr>
            <a:spLocks noGrp="1"/>
          </p:cNvSpPr>
          <p:nvPr>
            <p:ph type="title"/>
          </p:nvPr>
        </p:nvSpPr>
        <p:spPr/>
        <p:txBody>
          <a:bodyPr>
            <a:normAutofit/>
          </a:bodyPr>
          <a:lstStyle/>
          <a:p>
            <a:r>
              <a:rPr lang="fr-FR" dirty="0"/>
              <a:t>La recommandation des contenus</a:t>
            </a:r>
          </a:p>
        </p:txBody>
      </p:sp>
      <p:sp>
        <p:nvSpPr>
          <p:cNvPr id="3" name="Espace réservé du contenu 2">
            <a:extLst>
              <a:ext uri="{FF2B5EF4-FFF2-40B4-BE49-F238E27FC236}">
                <a16:creationId xmlns:a16="http://schemas.microsoft.com/office/drawing/2014/main" id="{8BE63910-03C7-1B4E-BF8F-A6B62DD8DEF4}"/>
              </a:ext>
            </a:extLst>
          </p:cNvPr>
          <p:cNvSpPr>
            <a:spLocks noGrp="1"/>
          </p:cNvSpPr>
          <p:nvPr>
            <p:ph idx="1"/>
          </p:nvPr>
        </p:nvSpPr>
        <p:spPr/>
        <p:txBody>
          <a:bodyPr>
            <a:normAutofit/>
          </a:bodyPr>
          <a:lstStyle/>
          <a:p>
            <a:pPr marL="0" indent="0">
              <a:buNone/>
            </a:pPr>
            <a:r>
              <a:rPr lang="fr-FR" dirty="0"/>
              <a:t>Algorithmes de recommandation : des milliers de facteurs entrent en jeu</a:t>
            </a:r>
          </a:p>
          <a:p>
            <a:pPr marL="0" indent="0">
              <a:buNone/>
            </a:pPr>
            <a:r>
              <a:rPr lang="fr-FR" dirty="0"/>
              <a:t>Fonction critique pour la définition du réseau :</a:t>
            </a:r>
          </a:p>
          <a:p>
            <a:r>
              <a:rPr lang="fr-FR" dirty="0"/>
              <a:t>FB-2018 : les publications des profils (amis, famille, connaissances, etc.) seront davantage visibles dans le fil d’actualités, au détriment de celles des Pages (entreprises et médias)</a:t>
            </a:r>
          </a:p>
          <a:p>
            <a:r>
              <a:rPr lang="fr-FR" dirty="0"/>
              <a:t>A fait chuter l’action FB</a:t>
            </a:r>
          </a:p>
        </p:txBody>
      </p:sp>
      <p:pic>
        <p:nvPicPr>
          <p:cNvPr id="2050" name="Picture 2">
            <a:extLst>
              <a:ext uri="{FF2B5EF4-FFF2-40B4-BE49-F238E27FC236}">
                <a16:creationId xmlns:a16="http://schemas.microsoft.com/office/drawing/2014/main" id="{254F0AFB-7178-CD47-A301-A810C143E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389" y="4177748"/>
            <a:ext cx="3532612" cy="26802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57345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068BA-722C-FD4D-A1E5-0F487744DDDA}"/>
              </a:ext>
            </a:extLst>
          </p:cNvPr>
          <p:cNvSpPr>
            <a:spLocks noGrp="1"/>
          </p:cNvSpPr>
          <p:nvPr>
            <p:ph type="title"/>
          </p:nvPr>
        </p:nvSpPr>
        <p:spPr/>
        <p:txBody>
          <a:bodyPr/>
          <a:lstStyle/>
          <a:p>
            <a:r>
              <a:rPr lang="fr-FR" dirty="0"/>
              <a:t>L’accélération des contenus</a:t>
            </a:r>
          </a:p>
        </p:txBody>
      </p:sp>
      <p:sp>
        <p:nvSpPr>
          <p:cNvPr id="3" name="Espace réservé du contenu 2">
            <a:extLst>
              <a:ext uri="{FF2B5EF4-FFF2-40B4-BE49-F238E27FC236}">
                <a16:creationId xmlns:a16="http://schemas.microsoft.com/office/drawing/2014/main" id="{7FD6A13F-CD5F-3D4C-A87D-E32BEA520D40}"/>
              </a:ext>
            </a:extLst>
          </p:cNvPr>
          <p:cNvSpPr>
            <a:spLocks noGrp="1"/>
          </p:cNvSpPr>
          <p:nvPr>
            <p:ph idx="1"/>
          </p:nvPr>
        </p:nvSpPr>
        <p:spPr>
          <a:xfrm>
            <a:off x="628650" y="1825625"/>
            <a:ext cx="7681999" cy="4351338"/>
          </a:xfrm>
        </p:spPr>
        <p:txBody>
          <a:bodyPr>
            <a:normAutofit fontScale="70000" lnSpcReduction="20000"/>
          </a:bodyPr>
          <a:lstStyle/>
          <a:p>
            <a:r>
              <a:rPr lang="fr-FR" dirty="0"/>
              <a:t>Message de 280 caractères sur Twitter</a:t>
            </a:r>
          </a:p>
          <a:p>
            <a:r>
              <a:rPr lang="fr-FR" dirty="0"/>
              <a:t>Alternative aux journaux :</a:t>
            </a:r>
          </a:p>
          <a:p>
            <a:pPr lvl="1"/>
            <a:r>
              <a:rPr lang="fr-FR" dirty="0"/>
              <a:t>Publication presqu’instantanée sans vérification et viralité de l’info</a:t>
            </a:r>
          </a:p>
          <a:p>
            <a:pPr lvl="1"/>
            <a:r>
              <a:rPr lang="fr-FR" dirty="0"/>
              <a:t>2009, photo d'un avion dans l'Hudson avant la presse traditionnelle – les citoyens « font » les news [mort de Michael Jackson, le séisme Haïti…]</a:t>
            </a:r>
          </a:p>
          <a:p>
            <a:pPr lvl="1"/>
            <a:r>
              <a:rPr lang="fr-FR" dirty="0"/>
              <a:t>Fabrique à </a:t>
            </a:r>
            <a:r>
              <a:rPr lang="fr-FR" i="1" dirty="0" err="1"/>
              <a:t>fake</a:t>
            </a:r>
            <a:r>
              <a:rPr lang="fr-FR" i="1" dirty="0"/>
              <a:t> news </a:t>
            </a:r>
            <a:r>
              <a:rPr lang="fr-FR" dirty="0"/>
              <a:t>virales</a:t>
            </a:r>
          </a:p>
          <a:p>
            <a:r>
              <a:rPr lang="fr-FR" dirty="0"/>
              <a:t>Approche des accélérateurs de contenu dans le rapport </a:t>
            </a:r>
            <a:r>
              <a:rPr lang="fr-FR" dirty="0" err="1"/>
              <a:t>Avia</a:t>
            </a:r>
            <a:r>
              <a:rPr lang="fr-FR" dirty="0"/>
              <a:t> :</a:t>
            </a:r>
          </a:p>
          <a:p>
            <a:pPr marL="0" indent="0">
              <a:buNone/>
            </a:pPr>
            <a:r>
              <a:rPr lang="fr-FR" dirty="0"/>
              <a:t>«</a:t>
            </a:r>
            <a:r>
              <a:rPr lang="fr-FR" i="1" dirty="0"/>
              <a:t> capacité d’amplification de leurs contenus, et le flux potentiel qu’ils peuvent engendrer, ainsi que le caractère viral qu’ils peuvent donner à un contenu, et donc leur capacité d’influence sur les internautes.</a:t>
            </a:r>
            <a:r>
              <a:rPr lang="fr-FR" dirty="0"/>
              <a:t> » </a:t>
            </a:r>
          </a:p>
          <a:p>
            <a:pPr lvl="1"/>
            <a:endParaRPr lang="fr-FR" dirty="0"/>
          </a:p>
        </p:txBody>
      </p:sp>
    </p:spTree>
    <p:extLst>
      <p:ext uri="{BB962C8B-B14F-4D97-AF65-F5344CB8AC3E}">
        <p14:creationId xmlns:p14="http://schemas.microsoft.com/office/powerpoint/2010/main" val="63204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C’est un aspect critique</a:t>
            </a:r>
          </a:p>
        </p:txBody>
      </p:sp>
      <p:sp>
        <p:nvSpPr>
          <p:cNvPr id="3" name="Espace réservé du contenu 2"/>
          <p:cNvSpPr>
            <a:spLocks noGrp="1"/>
          </p:cNvSpPr>
          <p:nvPr>
            <p:ph idx="1"/>
          </p:nvPr>
        </p:nvSpPr>
        <p:spPr/>
        <p:txBody>
          <a:bodyPr/>
          <a:lstStyle/>
          <a:p>
            <a:r>
              <a:rPr lang="fr-FR" dirty="0"/>
              <a:t>Leitmotiv des réseaux sociaux</a:t>
            </a:r>
          </a:p>
          <a:p>
            <a:pPr lvl="1"/>
            <a:r>
              <a:rPr lang="fr-FR" dirty="0"/>
              <a:t>Ils publient des contenus conçus de leurs utilisateurs</a:t>
            </a:r>
          </a:p>
          <a:p>
            <a:pPr lvl="1"/>
            <a:r>
              <a:rPr lang="fr-FR" dirty="0"/>
              <a:t>Ils ne sont pas éditeurs de ces contenus</a:t>
            </a:r>
          </a:p>
          <a:p>
            <a:pPr lvl="2"/>
            <a:r>
              <a:rPr lang="fr-FR" dirty="0"/>
              <a:t>Par opposition avec les médias traditionnels qui choisissent ce qui publient</a:t>
            </a:r>
          </a:p>
          <a:p>
            <a:r>
              <a:rPr lang="fr-FR" dirty="0"/>
              <a:t>Oui mais : ils choisissent ce qu’ils « poussent » avec des algorithmes opaques </a:t>
            </a:r>
          </a:p>
        </p:txBody>
      </p:sp>
    </p:spTree>
    <p:extLst>
      <p:ext uri="{BB962C8B-B14F-4D97-AF65-F5344CB8AC3E}">
        <p14:creationId xmlns:p14="http://schemas.microsoft.com/office/powerpoint/2010/main" val="196859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A4E0E-5A47-4242-AE17-B4C072B86C5C}"/>
              </a:ext>
            </a:extLst>
          </p:cNvPr>
          <p:cNvSpPr>
            <a:spLocks noGrp="1"/>
          </p:cNvSpPr>
          <p:nvPr>
            <p:ph type="title"/>
          </p:nvPr>
        </p:nvSpPr>
        <p:spPr/>
        <p:txBody>
          <a:bodyPr>
            <a:normAutofit/>
          </a:bodyPr>
          <a:lstStyle/>
          <a:p>
            <a:r>
              <a:rPr lang="fr-FR" dirty="0"/>
              <a:t>Point de vue historique</a:t>
            </a:r>
          </a:p>
        </p:txBody>
      </p:sp>
      <p:sp>
        <p:nvSpPr>
          <p:cNvPr id="3" name="Espace réservé du contenu 2">
            <a:extLst>
              <a:ext uri="{FF2B5EF4-FFF2-40B4-BE49-F238E27FC236}">
                <a16:creationId xmlns:a16="http://schemas.microsoft.com/office/drawing/2014/main" id="{BCD9BB7D-7F32-F34D-95D5-1493AA51B2AC}"/>
              </a:ext>
            </a:extLst>
          </p:cNvPr>
          <p:cNvSpPr>
            <a:spLocks noGrp="1"/>
          </p:cNvSpPr>
          <p:nvPr>
            <p:ph idx="1"/>
          </p:nvPr>
        </p:nvSpPr>
        <p:spPr>
          <a:xfrm>
            <a:off x="628650" y="1825626"/>
            <a:ext cx="7886700" cy="4780914"/>
          </a:xfrm>
        </p:spPr>
        <p:txBody>
          <a:bodyPr>
            <a:noAutofit/>
          </a:bodyPr>
          <a:lstStyle/>
          <a:p>
            <a:r>
              <a:rPr lang="fr-FR" sz="2400">
                <a:latin typeface="Calibri Light" panose="020F0302020204030204" pitchFamily="34" charset="0"/>
                <a:cs typeface="Calibri Light" panose="020F0302020204030204" pitchFamily="34" charset="0"/>
              </a:rPr>
              <a:t>Un réseau social est « </a:t>
            </a:r>
            <a:r>
              <a:rPr lang="fr-FR" sz="2400" i="1">
                <a:latin typeface="Calibri Light" panose="020F0302020204030204" pitchFamily="34" charset="0"/>
                <a:cs typeface="Calibri Light" panose="020F0302020204030204" pitchFamily="34" charset="0"/>
              </a:rPr>
              <a:t>un agencement de liens entre des individus et/ou des organisations, constituant un groupement qui a un sens : la famille, les collègues, un groupe d'amis, une communauté, etc.</a:t>
            </a:r>
            <a:r>
              <a:rPr lang="fr-FR" sz="2400">
                <a:latin typeface="Calibri Light" panose="020F0302020204030204" pitchFamily="34" charset="0"/>
                <a:cs typeface="Calibri Light" panose="020F0302020204030204" pitchFamily="34" charset="0"/>
              </a:rPr>
              <a:t> » (Wikipedia)</a:t>
            </a:r>
          </a:p>
          <a:p>
            <a:endParaRPr lang="fr-FR" sz="2400">
              <a:latin typeface="Calibri Light" panose="020F0302020204030204" pitchFamily="34" charset="0"/>
              <a:cs typeface="Calibri Light" panose="020F0302020204030204" pitchFamily="34" charset="0"/>
            </a:endParaRPr>
          </a:p>
          <a:p>
            <a:r>
              <a:rPr lang="fr-FR" sz="2400">
                <a:latin typeface="Calibri Light" panose="020F0302020204030204" pitchFamily="34" charset="0"/>
                <a:cs typeface="Calibri Light" panose="020F0302020204030204" pitchFamily="34" charset="0"/>
              </a:rPr>
              <a:t>Un réseau social numérique est un service numérique offrant la possibilité à des personnes réelles de former un réseau</a:t>
            </a:r>
          </a:p>
          <a:p>
            <a:r>
              <a:rPr lang="fr-FR" sz="2400">
                <a:latin typeface="Calibri Light" panose="020F0302020204030204" pitchFamily="34" charset="0"/>
                <a:cs typeface="Calibri Light" panose="020F0302020204030204" pitchFamily="34" charset="0"/>
              </a:rPr>
              <a:t>Les réseaux sociaux numériques ne font que s’ajouter aux réseaux sociaux existants : la famille, les amis du collège/lycée, l’assoce de pétanque, la copro…</a:t>
            </a:r>
          </a:p>
          <a:p>
            <a:endParaRPr lang="fr-FR" sz="2000">
              <a:latin typeface="Calibri Light" panose="020F0302020204030204" pitchFamily="34" charset="0"/>
              <a:cs typeface="Calibri Light" panose="020F0302020204030204" pitchFamily="34" charset="0"/>
            </a:endParaRPr>
          </a:p>
          <a:p>
            <a:endParaRPr lang="fr-FR"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28032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92E438-43A4-354E-ACFC-5E6FD3FC2309}"/>
              </a:ext>
            </a:extLst>
          </p:cNvPr>
          <p:cNvSpPr>
            <a:spLocks noGrp="1"/>
          </p:cNvSpPr>
          <p:nvPr>
            <p:ph type="title"/>
          </p:nvPr>
        </p:nvSpPr>
        <p:spPr/>
        <p:txBody>
          <a:bodyPr/>
          <a:lstStyle/>
          <a:p>
            <a:r>
              <a:rPr lang="fr-FR" dirty="0"/>
              <a:t>Un autre esprit :</a:t>
            </a:r>
          </a:p>
        </p:txBody>
      </p:sp>
      <p:sp>
        <p:nvSpPr>
          <p:cNvPr id="3" name="Espace réservé du contenu 2">
            <a:extLst>
              <a:ext uri="{FF2B5EF4-FFF2-40B4-BE49-F238E27FC236}">
                <a16:creationId xmlns:a16="http://schemas.microsoft.com/office/drawing/2014/main" id="{B38330B5-18AD-C84B-AF46-8F5E967E41F9}"/>
              </a:ext>
            </a:extLst>
          </p:cNvPr>
          <p:cNvSpPr>
            <a:spLocks noGrp="1"/>
          </p:cNvSpPr>
          <p:nvPr>
            <p:ph idx="1"/>
          </p:nvPr>
        </p:nvSpPr>
        <p:spPr/>
        <p:txBody>
          <a:bodyPr>
            <a:normAutofit fontScale="70000" lnSpcReduction="20000"/>
          </a:bodyPr>
          <a:lstStyle/>
          <a:p>
            <a:r>
              <a:rPr lang="fr-FR" dirty="0" err="1"/>
              <a:t>Mastodon</a:t>
            </a:r>
            <a:endParaRPr lang="fr-FR" dirty="0"/>
          </a:p>
          <a:p>
            <a:pPr lvl="1"/>
            <a:r>
              <a:rPr lang="fr-FR" dirty="0"/>
              <a:t>Concurrent plutôt de Twitter</a:t>
            </a:r>
          </a:p>
          <a:p>
            <a:pPr lvl="1"/>
            <a:r>
              <a:rPr lang="fr-FR" dirty="0"/>
              <a:t>Logiciel libre</a:t>
            </a:r>
          </a:p>
          <a:p>
            <a:pPr lvl="1"/>
            <a:r>
              <a:rPr lang="fr-FR" dirty="0"/>
              <a:t>Instances indépendantes et interconnectées</a:t>
            </a:r>
          </a:p>
          <a:p>
            <a:pPr lvl="2"/>
            <a:r>
              <a:rPr lang="fr-FR" dirty="0"/>
              <a:t>Chaque instance définit ses propres règles</a:t>
            </a:r>
          </a:p>
          <a:p>
            <a:pPr lvl="2"/>
            <a:r>
              <a:rPr lang="fr-FR" dirty="0"/>
              <a:t>Peut communiquer avec les autres</a:t>
            </a:r>
          </a:p>
          <a:p>
            <a:pPr lvl="1"/>
            <a:r>
              <a:rPr lang="fr-FR" dirty="0"/>
              <a:t>Evite les effets de réseau</a:t>
            </a:r>
          </a:p>
          <a:p>
            <a:pPr marL="457200" lvl="1" indent="0">
              <a:buNone/>
            </a:pPr>
            <a:endParaRPr lang="fr-FR" dirty="0"/>
          </a:p>
          <a:p>
            <a:r>
              <a:rPr lang="fr-FR" dirty="0" err="1"/>
              <a:t>WT:Social</a:t>
            </a:r>
            <a:r>
              <a:rPr lang="fr-FR" dirty="0"/>
              <a:t> lancé par Jimmy Wales en octobre 2019</a:t>
            </a:r>
          </a:p>
          <a:p>
            <a:pPr lvl="1"/>
            <a:r>
              <a:rPr lang="fr-FR" dirty="0"/>
              <a:t>Sans pub</a:t>
            </a:r>
          </a:p>
          <a:p>
            <a:pPr lvl="1"/>
            <a:r>
              <a:rPr lang="fr-FR" dirty="0"/>
              <a:t>Paiement ou donation</a:t>
            </a:r>
          </a:p>
          <a:p>
            <a:pPr lvl="1"/>
            <a:r>
              <a:rPr lang="fr-FR" dirty="0"/>
              <a:t>Par groupes d’intérêts</a:t>
            </a:r>
          </a:p>
          <a:p>
            <a:pPr lvl="1"/>
            <a:r>
              <a:rPr lang="fr-FR" dirty="0"/>
              <a:t>Véracité du contenu</a:t>
            </a:r>
          </a:p>
          <a:p>
            <a:pPr lvl="1"/>
            <a:r>
              <a:rPr lang="fr-FR" dirty="0"/>
              <a:t>L’engagement de la communauté</a:t>
            </a:r>
          </a:p>
        </p:txBody>
      </p:sp>
    </p:spTree>
    <p:extLst>
      <p:ext uri="{BB962C8B-B14F-4D97-AF65-F5344CB8AC3E}">
        <p14:creationId xmlns:p14="http://schemas.microsoft.com/office/powerpoint/2010/main" val="1214418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Confiance</a:t>
            </a:r>
          </a:p>
        </p:txBody>
      </p:sp>
      <p:graphicFrame>
        <p:nvGraphicFramePr>
          <p:cNvPr id="3" name="Diagramme 2">
            <a:extLst>
              <a:ext uri="{FF2B5EF4-FFF2-40B4-BE49-F238E27FC236}">
                <a16:creationId xmlns:a16="http://schemas.microsoft.com/office/drawing/2014/main" id="{5DF63537-52D1-2A4D-8D60-35B5CBCC6C75}"/>
              </a:ext>
            </a:extLst>
          </p:cNvPr>
          <p:cNvGraphicFramePr/>
          <p:nvPr>
            <p:extLst>
              <p:ext uri="{D42A27DB-BD31-4B8C-83A1-F6EECF244321}">
                <p14:modId xmlns:p14="http://schemas.microsoft.com/office/powerpoint/2010/main" val="727066401"/>
              </p:ext>
            </p:extLst>
          </p:nvPr>
        </p:nvGraphicFramePr>
        <p:xfrm>
          <a:off x="4670318" y="-52264"/>
          <a:ext cx="4539343" cy="5143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414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A7386-E475-7142-8740-858F5F0ED14F}"/>
              </a:ext>
            </a:extLst>
          </p:cNvPr>
          <p:cNvSpPr>
            <a:spLocks noGrp="1"/>
          </p:cNvSpPr>
          <p:nvPr>
            <p:ph type="title"/>
          </p:nvPr>
        </p:nvSpPr>
        <p:spPr/>
        <p:txBody>
          <a:bodyPr/>
          <a:lstStyle/>
          <a:p>
            <a:r>
              <a:rPr lang="fr-FR" dirty="0"/>
              <a:t>Confiance</a:t>
            </a:r>
          </a:p>
        </p:txBody>
      </p:sp>
      <p:sp>
        <p:nvSpPr>
          <p:cNvPr id="3" name="Espace réservé du contenu 2">
            <a:extLst>
              <a:ext uri="{FF2B5EF4-FFF2-40B4-BE49-F238E27FC236}">
                <a16:creationId xmlns:a16="http://schemas.microsoft.com/office/drawing/2014/main" id="{7FE49177-2718-294F-BDF4-DE3AF20D9BE5}"/>
              </a:ext>
            </a:extLst>
          </p:cNvPr>
          <p:cNvSpPr>
            <a:spLocks noGrp="1"/>
          </p:cNvSpPr>
          <p:nvPr>
            <p:ph idx="1"/>
          </p:nvPr>
        </p:nvSpPr>
        <p:spPr/>
        <p:txBody>
          <a:bodyPr>
            <a:normAutofit fontScale="62500" lnSpcReduction="20000"/>
          </a:bodyPr>
          <a:lstStyle/>
          <a:p>
            <a:r>
              <a:rPr lang="fr-FR" dirty="0"/>
              <a:t>Des citoyens/utilisateurs</a:t>
            </a:r>
          </a:p>
          <a:p>
            <a:pPr lvl="1"/>
            <a:r>
              <a:rPr lang="fr-FR" dirty="0"/>
              <a:t>remettent en question les plateformes</a:t>
            </a:r>
          </a:p>
          <a:p>
            <a:pPr lvl="1"/>
            <a:r>
              <a:rPr lang="fr-FR" dirty="0"/>
              <a:t>doutent de la véracité des informations sur ces plateformes</a:t>
            </a:r>
          </a:p>
          <a:p>
            <a:pPr lvl="1"/>
            <a:r>
              <a:rPr lang="fr-FR" dirty="0"/>
              <a:t>se font agresser verbalement</a:t>
            </a:r>
          </a:p>
          <a:p>
            <a:pPr lvl="1"/>
            <a:r>
              <a:rPr lang="fr-FR" dirty="0"/>
              <a:t>doutent de la bonne foi de ces plateformes d’agir pour le bien de la société</a:t>
            </a:r>
          </a:p>
          <a:p>
            <a:r>
              <a:rPr lang="fr-FR" dirty="0"/>
              <a:t>Mouvement de désamour des plateformes</a:t>
            </a:r>
          </a:p>
          <a:p>
            <a:pPr lvl="1"/>
            <a:r>
              <a:rPr lang="fr-FR" dirty="0"/>
              <a:t>Fermeture de comptes et migration vers des réseaux sociaux moins populaires </a:t>
            </a:r>
          </a:p>
          <a:p>
            <a:pPr lvl="1"/>
            <a:r>
              <a:rPr lang="fr-FR" dirty="0"/>
              <a:t>#</a:t>
            </a:r>
            <a:r>
              <a:rPr lang="fr-FR" dirty="0" err="1"/>
              <a:t>DeleteFacebook</a:t>
            </a:r>
            <a:r>
              <a:rPr lang="fr-FR" dirty="0"/>
              <a:t> (sur Twitter)</a:t>
            </a:r>
          </a:p>
          <a:p>
            <a:pPr lvl="1"/>
            <a:r>
              <a:rPr lang="fr-FR" dirty="0"/>
              <a:t>Rapport de force entre élus et plateformes</a:t>
            </a:r>
          </a:p>
          <a:p>
            <a:r>
              <a:rPr lang="fr-FR" dirty="0"/>
              <a:t>En perdant la confiance des utilisateurs, ces plateformes perdent de la légitimité, et leur autorité s’affaiblit.</a:t>
            </a:r>
          </a:p>
          <a:p>
            <a:r>
              <a:rPr lang="fr-FR" dirty="0">
                <a:solidFill>
                  <a:srgbClr val="0070C0"/>
                </a:solidFill>
              </a:rPr>
              <a:t>Faut-il rétablir la confiance en ces plateformes</a:t>
            </a:r>
            <a:r>
              <a:rPr lang="mr-IN" dirty="0">
                <a:solidFill>
                  <a:srgbClr val="0070C0"/>
                </a:solidFill>
              </a:rPr>
              <a:t> ?</a:t>
            </a:r>
            <a:r>
              <a:rPr lang="fr-FR" dirty="0">
                <a:solidFill>
                  <a:srgbClr val="0070C0"/>
                </a:solidFill>
              </a:rPr>
              <a:t> </a:t>
            </a:r>
          </a:p>
          <a:p>
            <a:r>
              <a:rPr lang="fr-FR" dirty="0">
                <a:solidFill>
                  <a:srgbClr val="0070C0"/>
                </a:solidFill>
              </a:rPr>
              <a:t>Si oui, comment ?</a:t>
            </a:r>
          </a:p>
          <a:p>
            <a:endParaRPr lang="fr-FR" dirty="0"/>
          </a:p>
        </p:txBody>
      </p:sp>
    </p:spTree>
    <p:extLst>
      <p:ext uri="{BB962C8B-B14F-4D97-AF65-F5344CB8AC3E}">
        <p14:creationId xmlns:p14="http://schemas.microsoft.com/office/powerpoint/2010/main" val="1596657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a:t>La régulation</a:t>
            </a:r>
          </a:p>
        </p:txBody>
      </p:sp>
      <p:sp>
        <p:nvSpPr>
          <p:cNvPr id="3" name="Espace réservé du texte 2"/>
          <p:cNvSpPr>
            <a:spLocks noGrp="1"/>
          </p:cNvSpPr>
          <p:nvPr>
            <p:ph type="body" idx="1"/>
          </p:nvPr>
        </p:nvSpPr>
        <p:spPr/>
        <p:txBody>
          <a:bodyPr/>
          <a:lstStyle/>
          <a:p>
            <a:r>
              <a:rPr lang="fr-FR" b="1" dirty="0">
                <a:solidFill>
                  <a:prstClr val="black"/>
                </a:solidFill>
                <a:latin typeface="Calibri Light" panose="020F0302020204030204" pitchFamily="34" charset="0"/>
                <a:cs typeface="Calibri Light" panose="020F0302020204030204" pitchFamily="34" charset="0"/>
              </a:rPr>
              <a:t>Comment les amener </a:t>
            </a:r>
            <a:r>
              <a:rPr lang="fr-FR" dirty="0">
                <a:solidFill>
                  <a:prstClr val="black"/>
                </a:solidFill>
                <a:latin typeface="Calibri Light" panose="020F0302020204030204" pitchFamily="34" charset="0"/>
                <a:cs typeface="Calibri Light" panose="020F0302020204030204" pitchFamily="34" charset="0"/>
              </a:rPr>
              <a:t>à avoir un comportement responsable dans le respect de la démocratie ? </a:t>
            </a:r>
          </a:p>
          <a:p>
            <a:endParaRPr lang="en-US" b="1" i="1" dirty="0"/>
          </a:p>
          <a:p>
            <a:r>
              <a:rPr lang="en-US" b="1" i="1" dirty="0"/>
              <a:t>With great power comes great responsibility, Uncle Ben, Spiderman</a:t>
            </a:r>
          </a:p>
          <a:p>
            <a:endParaRPr lang="en-US" dirty="0"/>
          </a:p>
        </p:txBody>
      </p:sp>
    </p:spTree>
    <p:extLst>
      <p:ext uri="{BB962C8B-B14F-4D97-AF65-F5344CB8AC3E}">
        <p14:creationId xmlns:p14="http://schemas.microsoft.com/office/powerpoint/2010/main" val="3411647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Que</a:t>
            </a:r>
            <a:r>
              <a:rPr lang="en-US" dirty="0"/>
              <a:t> </a:t>
            </a:r>
            <a:r>
              <a:rPr lang="en-US" dirty="0" err="1"/>
              <a:t>peut</a:t>
            </a:r>
            <a:r>
              <a:rPr lang="en-US" dirty="0"/>
              <a:t>-on faire</a:t>
            </a:r>
          </a:p>
        </p:txBody>
      </p:sp>
      <p:sp>
        <p:nvSpPr>
          <p:cNvPr id="3" name="Espace réservé du texte 2"/>
          <p:cNvSpPr>
            <a:spLocks noGrp="1"/>
          </p:cNvSpPr>
          <p:nvPr>
            <p:ph type="body" idx="1"/>
          </p:nvPr>
        </p:nvSpPr>
        <p:spPr/>
        <p:txBody>
          <a:bodyPr/>
          <a:lstStyle/>
          <a:p>
            <a:endParaRPr lang="en-US"/>
          </a:p>
        </p:txBody>
      </p:sp>
    </p:spTree>
    <p:extLst>
      <p:ext uri="{BB962C8B-B14F-4D97-AF65-F5344CB8AC3E}">
        <p14:creationId xmlns:p14="http://schemas.microsoft.com/office/powerpoint/2010/main" val="4239750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en-US"/>
          </a:p>
        </p:txBody>
      </p:sp>
      <p:sp>
        <p:nvSpPr>
          <p:cNvPr id="5" name="Espace réservé du contenu 4"/>
          <p:cNvSpPr>
            <a:spLocks noGrp="1"/>
          </p:cNvSpPr>
          <p:nvPr>
            <p:ph idx="1"/>
          </p:nvPr>
        </p:nvSpPr>
        <p:spPr/>
        <p:txBody>
          <a:bodyPr/>
          <a:lstStyle/>
          <a:p>
            <a:endParaRPr lang="en-US"/>
          </a:p>
        </p:txBody>
      </p:sp>
    </p:spTree>
    <p:extLst>
      <p:ext uri="{BB962C8B-B14F-4D97-AF65-F5344CB8AC3E}">
        <p14:creationId xmlns:p14="http://schemas.microsoft.com/office/powerpoint/2010/main" val="1032585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DD4C9-F657-984E-AB36-342CF0C66C6C}"/>
              </a:ext>
            </a:extLst>
          </p:cNvPr>
          <p:cNvSpPr>
            <a:spLocks noGrp="1"/>
          </p:cNvSpPr>
          <p:nvPr>
            <p:ph type="title"/>
          </p:nvPr>
        </p:nvSpPr>
        <p:spPr>
          <a:xfrm>
            <a:off x="628650" y="365126"/>
            <a:ext cx="7886700" cy="1325563"/>
          </a:xfrm>
        </p:spPr>
        <p:txBody>
          <a:bodyPr/>
          <a:lstStyle/>
          <a:p>
            <a:r>
              <a:rPr lang="fr-FR" dirty="0"/>
              <a:t>Analyser pour dialoguer</a:t>
            </a:r>
          </a:p>
        </p:txBody>
      </p:sp>
      <p:sp>
        <p:nvSpPr>
          <p:cNvPr id="3" name="Espace réservé du contenu 2">
            <a:extLst>
              <a:ext uri="{FF2B5EF4-FFF2-40B4-BE49-F238E27FC236}">
                <a16:creationId xmlns:a16="http://schemas.microsoft.com/office/drawing/2014/main" id="{1EE00A72-E876-974D-94E4-511D902DF96F}"/>
              </a:ext>
            </a:extLst>
          </p:cNvPr>
          <p:cNvSpPr>
            <a:spLocks noGrp="1"/>
          </p:cNvSpPr>
          <p:nvPr>
            <p:ph idx="1"/>
          </p:nvPr>
        </p:nvSpPr>
        <p:spPr>
          <a:xfrm>
            <a:off x="628650" y="1916906"/>
            <a:ext cx="4237265" cy="3588204"/>
          </a:xfrm>
        </p:spPr>
        <p:txBody>
          <a:bodyPr>
            <a:normAutofit fontScale="62500" lnSpcReduction="20000"/>
          </a:bodyPr>
          <a:lstStyle/>
          <a:p>
            <a:endParaRPr lang="fr-FR" dirty="0"/>
          </a:p>
          <a:p>
            <a:r>
              <a:rPr lang="fr-FR" b="1" dirty="0" err="1"/>
              <a:t>Moonshot</a:t>
            </a:r>
            <a:r>
              <a:rPr lang="fr-FR" b="1" dirty="0"/>
              <a:t> CVE </a:t>
            </a:r>
            <a:r>
              <a:rPr lang="fr-FR" dirty="0"/>
              <a:t>(</a:t>
            </a:r>
            <a:r>
              <a:rPr lang="fr-FR" i="1" dirty="0" err="1"/>
              <a:t>counter</a:t>
            </a:r>
            <a:r>
              <a:rPr lang="fr-FR" i="1" dirty="0"/>
              <a:t> violence </a:t>
            </a:r>
            <a:r>
              <a:rPr lang="fr-FR" i="1" dirty="0" err="1"/>
              <a:t>extremism</a:t>
            </a:r>
            <a:r>
              <a:rPr lang="fr-FR" dirty="0"/>
              <a:t>)</a:t>
            </a:r>
          </a:p>
          <a:p>
            <a:r>
              <a:rPr lang="fr-FR" dirty="0"/>
              <a:t>Entreprise sociale établie à Londres et présente dans 39 pays et 24 langues</a:t>
            </a:r>
          </a:p>
          <a:p>
            <a:r>
              <a:rPr lang="fr-FR" dirty="0"/>
              <a:t>Partenariats avec Facebook et Google</a:t>
            </a:r>
          </a:p>
          <a:p>
            <a:r>
              <a:rPr lang="fr-FR" dirty="0"/>
              <a:t>Usage des données publiques</a:t>
            </a:r>
          </a:p>
          <a:p>
            <a:r>
              <a:rPr lang="fr-FR" dirty="0"/>
              <a:t>Identifie les publics à l’origine de propos haineux et leurs destinataires</a:t>
            </a:r>
          </a:p>
          <a:p>
            <a:endParaRPr lang="fr-FR" dirty="0"/>
          </a:p>
          <a:p>
            <a:pPr marL="0" indent="0">
              <a:buNone/>
            </a:pPr>
            <a:endParaRPr lang="fr-FR" dirty="0"/>
          </a:p>
        </p:txBody>
      </p:sp>
      <p:pic>
        <p:nvPicPr>
          <p:cNvPr id="9" name="Image 8">
            <a:extLst>
              <a:ext uri="{FF2B5EF4-FFF2-40B4-BE49-F238E27FC236}">
                <a16:creationId xmlns:a16="http://schemas.microsoft.com/office/drawing/2014/main" id="{A27CAB20-7168-4046-A890-F58491B791C8}"/>
              </a:ext>
            </a:extLst>
          </p:cNvPr>
          <p:cNvPicPr>
            <a:picLocks noChangeAspect="1"/>
          </p:cNvPicPr>
          <p:nvPr/>
        </p:nvPicPr>
        <p:blipFill>
          <a:blip r:embed="rId2"/>
          <a:stretch>
            <a:fillRect/>
          </a:stretch>
        </p:blipFill>
        <p:spPr>
          <a:xfrm>
            <a:off x="5175646" y="2756807"/>
            <a:ext cx="3339704" cy="1908402"/>
          </a:xfrm>
          <a:prstGeom prst="rect">
            <a:avLst/>
          </a:prstGeom>
        </p:spPr>
      </p:pic>
    </p:spTree>
    <p:extLst>
      <p:ext uri="{BB962C8B-B14F-4D97-AF65-F5344CB8AC3E}">
        <p14:creationId xmlns:p14="http://schemas.microsoft.com/office/powerpoint/2010/main" val="1929880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C0E45-9B2F-2A49-BB5F-13DBFDF1F93D}"/>
              </a:ext>
            </a:extLst>
          </p:cNvPr>
          <p:cNvSpPr>
            <a:spLocks noGrp="1"/>
          </p:cNvSpPr>
          <p:nvPr>
            <p:ph type="title"/>
          </p:nvPr>
        </p:nvSpPr>
        <p:spPr>
          <a:xfrm>
            <a:off x="628650" y="291090"/>
            <a:ext cx="7886699" cy="932688"/>
          </a:xfrm>
        </p:spPr>
        <p:txBody>
          <a:bodyPr vert="horz" lIns="91440" tIns="45720" rIns="91440" bIns="45720" rtlCol="0" anchor="b">
            <a:normAutofit/>
          </a:bodyPr>
          <a:lstStyle/>
          <a:p>
            <a:r>
              <a:rPr lang="en-US" sz="4800" kern="1200" dirty="0">
                <a:solidFill>
                  <a:schemeClr val="tx1"/>
                </a:solidFill>
                <a:latin typeface="+mj-lt"/>
                <a:ea typeface="+mj-ea"/>
                <a:cs typeface="+mj-cs"/>
              </a:rPr>
              <a:t>Avec qui dialoguer ?</a:t>
            </a:r>
          </a:p>
        </p:txBody>
      </p:sp>
      <p:pic>
        <p:nvPicPr>
          <p:cNvPr id="4" name="Image 3">
            <a:extLst>
              <a:ext uri="{FF2B5EF4-FFF2-40B4-BE49-F238E27FC236}">
                <a16:creationId xmlns:a16="http://schemas.microsoft.com/office/drawing/2014/main" id="{866A8A2D-0947-844F-A1DD-69CF39CD5933}"/>
              </a:ext>
            </a:extLst>
          </p:cNvPr>
          <p:cNvPicPr>
            <a:picLocks noChangeAspect="1"/>
          </p:cNvPicPr>
          <p:nvPr/>
        </p:nvPicPr>
        <p:blipFill>
          <a:blip r:embed="rId2"/>
          <a:stretch>
            <a:fillRect/>
          </a:stretch>
        </p:blipFill>
        <p:spPr>
          <a:xfrm>
            <a:off x="1933130" y="1588244"/>
            <a:ext cx="5277738" cy="4978667"/>
          </a:xfrm>
          <a:prstGeom prst="rect">
            <a:avLst/>
          </a:prstGeom>
        </p:spPr>
      </p:pic>
    </p:spTree>
    <p:extLst>
      <p:ext uri="{BB962C8B-B14F-4D97-AF65-F5344CB8AC3E}">
        <p14:creationId xmlns:p14="http://schemas.microsoft.com/office/powerpoint/2010/main" val="2472295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DD4C9-F657-984E-AB36-342CF0C66C6C}"/>
              </a:ext>
            </a:extLst>
          </p:cNvPr>
          <p:cNvSpPr>
            <a:spLocks noGrp="1"/>
          </p:cNvSpPr>
          <p:nvPr>
            <p:ph type="title"/>
          </p:nvPr>
        </p:nvSpPr>
        <p:spPr>
          <a:xfrm>
            <a:off x="628650" y="365126"/>
            <a:ext cx="7886700" cy="1325563"/>
          </a:xfrm>
        </p:spPr>
        <p:txBody>
          <a:bodyPr/>
          <a:lstStyle/>
          <a:p>
            <a:r>
              <a:rPr lang="fr-FR" dirty="0"/>
              <a:t>Créer le dialogue</a:t>
            </a:r>
          </a:p>
        </p:txBody>
      </p:sp>
      <p:sp>
        <p:nvSpPr>
          <p:cNvPr id="3" name="Espace réservé du contenu 2">
            <a:extLst>
              <a:ext uri="{FF2B5EF4-FFF2-40B4-BE49-F238E27FC236}">
                <a16:creationId xmlns:a16="http://schemas.microsoft.com/office/drawing/2014/main" id="{1EE00A72-E876-974D-94E4-511D902DF96F}"/>
              </a:ext>
            </a:extLst>
          </p:cNvPr>
          <p:cNvSpPr>
            <a:spLocks noGrp="1"/>
          </p:cNvSpPr>
          <p:nvPr>
            <p:ph idx="1"/>
          </p:nvPr>
        </p:nvSpPr>
        <p:spPr>
          <a:xfrm>
            <a:off x="628650" y="1649802"/>
            <a:ext cx="7886700" cy="1980747"/>
          </a:xfrm>
        </p:spPr>
        <p:txBody>
          <a:bodyPr>
            <a:normAutofit fontScale="70000" lnSpcReduction="20000"/>
          </a:bodyPr>
          <a:lstStyle/>
          <a:p>
            <a:r>
              <a:rPr lang="fr-FR" i="1" dirty="0" err="1"/>
              <a:t>Redirect</a:t>
            </a:r>
            <a:r>
              <a:rPr lang="fr-FR" i="1" dirty="0"/>
              <a:t> </a:t>
            </a:r>
            <a:r>
              <a:rPr lang="fr-FR" i="1" dirty="0" err="1"/>
              <a:t>method</a:t>
            </a:r>
            <a:r>
              <a:rPr lang="fr-FR" i="1" dirty="0"/>
              <a:t> </a:t>
            </a:r>
            <a:r>
              <a:rPr lang="fr-FR" dirty="0"/>
              <a:t>: orienter en ligne vers des structures de dialogue IRL </a:t>
            </a:r>
          </a:p>
          <a:p>
            <a:r>
              <a:rPr lang="fr-FR" dirty="0"/>
              <a:t>Impliquer d’anciens </a:t>
            </a:r>
            <a:r>
              <a:rPr lang="fr-FR" i="1" dirty="0" err="1"/>
              <a:t>haters</a:t>
            </a:r>
            <a:r>
              <a:rPr lang="fr-FR" i="1" dirty="0"/>
              <a:t> </a:t>
            </a:r>
            <a:r>
              <a:rPr lang="fr-FR" dirty="0"/>
              <a:t>et repentis (ex. </a:t>
            </a:r>
            <a:r>
              <a:rPr lang="fr-FR" i="1" dirty="0"/>
              <a:t>Life </a:t>
            </a:r>
            <a:r>
              <a:rPr lang="fr-FR" i="1" dirty="0" err="1"/>
              <a:t>after</a:t>
            </a:r>
            <a:r>
              <a:rPr lang="fr-FR" i="1" dirty="0"/>
              <a:t> </a:t>
            </a:r>
            <a:r>
              <a:rPr lang="fr-FR" i="1" dirty="0" err="1"/>
              <a:t>Hate</a:t>
            </a:r>
            <a:r>
              <a:rPr lang="fr-FR" dirty="0"/>
              <a:t>)</a:t>
            </a:r>
          </a:p>
          <a:p>
            <a:r>
              <a:rPr lang="fr-FR" dirty="0"/>
              <a:t>Prendre le thé avec des </a:t>
            </a:r>
            <a:r>
              <a:rPr lang="fr-FR" i="1" dirty="0"/>
              <a:t>white </a:t>
            </a:r>
            <a:r>
              <a:rPr lang="fr-FR" i="1" dirty="0" err="1"/>
              <a:t>supremacists</a:t>
            </a:r>
            <a:r>
              <a:rPr lang="fr-FR" i="1" dirty="0"/>
              <a:t> </a:t>
            </a:r>
            <a:r>
              <a:rPr lang="fr-FR" dirty="0"/>
              <a:t>ou des « </a:t>
            </a:r>
            <a:r>
              <a:rPr lang="fr-FR" i="1" dirty="0" err="1"/>
              <a:t>incels</a:t>
            </a:r>
            <a:r>
              <a:rPr lang="fr-FR" dirty="0"/>
              <a:t> » et</a:t>
            </a:r>
            <a:r>
              <a:rPr lang="fr-FR" i="1" dirty="0"/>
              <a:t> </a:t>
            </a:r>
            <a:r>
              <a:rPr lang="fr-FR" dirty="0"/>
              <a:t>rompre l’isolement</a:t>
            </a:r>
            <a:endParaRPr lang="fr-FR" i="1" dirty="0"/>
          </a:p>
        </p:txBody>
      </p:sp>
      <p:grpSp>
        <p:nvGrpSpPr>
          <p:cNvPr id="8" name="Groupe 7">
            <a:extLst>
              <a:ext uri="{FF2B5EF4-FFF2-40B4-BE49-F238E27FC236}">
                <a16:creationId xmlns:a16="http://schemas.microsoft.com/office/drawing/2014/main" id="{E3F28134-DEEF-3D47-A1BA-FC63DAD6E3C5}"/>
              </a:ext>
            </a:extLst>
          </p:cNvPr>
          <p:cNvGrpSpPr/>
          <p:nvPr/>
        </p:nvGrpSpPr>
        <p:grpSpPr>
          <a:xfrm>
            <a:off x="2441122" y="4010754"/>
            <a:ext cx="6074228" cy="2394891"/>
            <a:chOff x="3254829" y="4010753"/>
            <a:chExt cx="8098971" cy="2394891"/>
          </a:xfrm>
        </p:grpSpPr>
        <p:pic>
          <p:nvPicPr>
            <p:cNvPr id="6" name="Image 5">
              <a:extLst>
                <a:ext uri="{FF2B5EF4-FFF2-40B4-BE49-F238E27FC236}">
                  <a16:creationId xmlns:a16="http://schemas.microsoft.com/office/drawing/2014/main" id="{F51CC81A-F658-774B-B16F-7323563F31E5}"/>
                </a:ext>
              </a:extLst>
            </p:cNvPr>
            <p:cNvPicPr>
              <a:picLocks noChangeAspect="1"/>
            </p:cNvPicPr>
            <p:nvPr/>
          </p:nvPicPr>
          <p:blipFill rotWithShape="1">
            <a:blip r:embed="rId2"/>
            <a:srcRect t="35584"/>
            <a:stretch/>
          </p:blipFill>
          <p:spPr>
            <a:xfrm>
              <a:off x="3254829" y="4010753"/>
              <a:ext cx="8098971" cy="2394891"/>
            </a:xfrm>
            <a:prstGeom prst="rect">
              <a:avLst/>
            </a:prstGeom>
          </p:spPr>
        </p:pic>
        <p:pic>
          <p:nvPicPr>
            <p:cNvPr id="7" name="Image 6">
              <a:extLst>
                <a:ext uri="{FF2B5EF4-FFF2-40B4-BE49-F238E27FC236}">
                  <a16:creationId xmlns:a16="http://schemas.microsoft.com/office/drawing/2014/main" id="{6CD209F2-5A9C-3141-964B-08ED592AE8D7}"/>
                </a:ext>
              </a:extLst>
            </p:cNvPr>
            <p:cNvPicPr>
              <a:picLocks noChangeAspect="1"/>
            </p:cNvPicPr>
            <p:nvPr/>
          </p:nvPicPr>
          <p:blipFill rotWithShape="1">
            <a:blip r:embed="rId2"/>
            <a:srcRect r="69982" b="87839"/>
            <a:stretch/>
          </p:blipFill>
          <p:spPr>
            <a:xfrm>
              <a:off x="8922658" y="4010754"/>
              <a:ext cx="2431142" cy="452115"/>
            </a:xfrm>
            <a:prstGeom prst="rect">
              <a:avLst/>
            </a:prstGeom>
          </p:spPr>
        </p:pic>
      </p:grpSp>
    </p:spTree>
    <p:extLst>
      <p:ext uri="{BB962C8B-B14F-4D97-AF65-F5344CB8AC3E}">
        <p14:creationId xmlns:p14="http://schemas.microsoft.com/office/powerpoint/2010/main" val="170200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Éduquer</a:t>
            </a:r>
          </a:p>
        </p:txBody>
      </p:sp>
    </p:spTree>
    <p:extLst>
      <p:ext uri="{BB962C8B-B14F-4D97-AF65-F5344CB8AC3E}">
        <p14:creationId xmlns:p14="http://schemas.microsoft.com/office/powerpoint/2010/main" val="2778681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A4E0E-5A47-4242-AE17-B4C072B86C5C}"/>
              </a:ext>
            </a:extLst>
          </p:cNvPr>
          <p:cNvSpPr>
            <a:spLocks noGrp="1"/>
          </p:cNvSpPr>
          <p:nvPr>
            <p:ph type="title"/>
          </p:nvPr>
        </p:nvSpPr>
        <p:spPr/>
        <p:txBody>
          <a:bodyPr/>
          <a:lstStyle/>
          <a:p>
            <a:r>
              <a:rPr lang="fr-FR" dirty="0"/>
              <a:t>Les réseaux sociaux numériques</a:t>
            </a:r>
          </a:p>
        </p:txBody>
      </p:sp>
      <p:sp>
        <p:nvSpPr>
          <p:cNvPr id="3" name="Espace réservé du contenu 2">
            <a:extLst>
              <a:ext uri="{FF2B5EF4-FFF2-40B4-BE49-F238E27FC236}">
                <a16:creationId xmlns:a16="http://schemas.microsoft.com/office/drawing/2014/main" id="{BCD9BB7D-7F32-F34D-95D5-1493AA51B2AC}"/>
              </a:ext>
            </a:extLst>
          </p:cNvPr>
          <p:cNvSpPr>
            <a:spLocks noGrp="1"/>
          </p:cNvSpPr>
          <p:nvPr>
            <p:ph idx="1"/>
          </p:nvPr>
        </p:nvSpPr>
        <p:spPr>
          <a:xfrm>
            <a:off x="628650" y="1825626"/>
            <a:ext cx="7886700" cy="4575460"/>
          </a:xfrm>
        </p:spPr>
        <p:txBody>
          <a:bodyPr>
            <a:noAutofit/>
          </a:bodyPr>
          <a:lstStyle/>
          <a:p>
            <a:r>
              <a:rPr lang="fr-FR" sz="2400">
                <a:latin typeface="Calibri Light" panose="020F0302020204030204" pitchFamily="34" charset="0"/>
                <a:cs typeface="Calibri Light" panose="020F0302020204030204" pitchFamily="34" charset="0"/>
              </a:rPr>
              <a:t>Aussi « médias sociaux »</a:t>
            </a:r>
          </a:p>
          <a:p>
            <a:r>
              <a:rPr lang="fr-FR" sz="2400">
                <a:latin typeface="Calibri Light" panose="020F0302020204030204" pitchFamily="34" charset="0"/>
                <a:cs typeface="Calibri Light" panose="020F0302020204030204" pitchFamily="34" charset="0"/>
              </a:rPr>
              <a:t>Les premiers : The Well, groupes de discussion, forums…</a:t>
            </a:r>
          </a:p>
          <a:p>
            <a:r>
              <a:rPr lang="fr-FR" sz="2400">
                <a:latin typeface="Calibri Light" panose="020F0302020204030204" pitchFamily="34" charset="0"/>
                <a:cs typeface="Calibri Light" panose="020F0302020204030204" pitchFamily="34" charset="0"/>
              </a:rPr>
              <a:t>Les principaux dominants : Facebook, Twitter, Instagram</a:t>
            </a:r>
          </a:p>
          <a:p>
            <a:r>
              <a:rPr lang="fr-FR" sz="2400">
                <a:latin typeface="Calibri Light" panose="020F0302020204030204" pitchFamily="34" charset="0"/>
                <a:cs typeface="Calibri Light" panose="020F0302020204030204" pitchFamily="34" charset="0"/>
              </a:rPr>
              <a:t>D’autres services avec une composante réseau social</a:t>
            </a:r>
          </a:p>
          <a:p>
            <a:pPr lvl="1"/>
            <a:r>
              <a:rPr lang="fr-FR" sz="2000">
                <a:latin typeface="Calibri Light" panose="020F0302020204030204" pitchFamily="34" charset="0"/>
                <a:cs typeface="Calibri Light" panose="020F0302020204030204" pitchFamily="34" charset="0"/>
              </a:rPr>
              <a:t>Encyclopédie : Wikipedia </a:t>
            </a:r>
          </a:p>
          <a:p>
            <a:pPr lvl="1"/>
            <a:r>
              <a:rPr lang="fr-FR" sz="2000">
                <a:latin typeface="Calibri Light" panose="020F0302020204030204" pitchFamily="34" charset="0"/>
                <a:cs typeface="Calibri Light" panose="020F0302020204030204" pitchFamily="34" charset="0"/>
              </a:rPr>
              <a:t>Cartes et mobilité : Open Street Map, Google Maps…</a:t>
            </a:r>
          </a:p>
          <a:p>
            <a:pPr lvl="1"/>
            <a:r>
              <a:rPr lang="fr-FR" sz="2000">
                <a:latin typeface="Calibri Light" panose="020F0302020204030204" pitchFamily="34" charset="0"/>
                <a:cs typeface="Calibri Light" panose="020F0302020204030204" pitchFamily="34" charset="0"/>
              </a:rPr>
              <a:t>Communications de groupe : Whatsapp, Snap…</a:t>
            </a:r>
          </a:p>
          <a:p>
            <a:pPr lvl="1"/>
            <a:r>
              <a:rPr lang="fr-FR" sz="2000">
                <a:latin typeface="Calibri Light" panose="020F0302020204030204" pitchFamily="34" charset="0"/>
                <a:cs typeface="Calibri Light" panose="020F0302020204030204" pitchFamily="34" charset="0"/>
              </a:rPr>
              <a:t>Sites de rencontre : Tinder, Meetic</a:t>
            </a:r>
          </a:p>
          <a:p>
            <a:pPr lvl="1"/>
            <a:r>
              <a:rPr lang="fr-FR" sz="2000">
                <a:latin typeface="Calibri Light" panose="020F0302020204030204" pitchFamily="34" charset="0"/>
                <a:cs typeface="Calibri Light" panose="020F0302020204030204" pitchFamily="34" charset="0"/>
              </a:rPr>
              <a:t>Systèmes de recommandation intégrés : Netflix, Amazon, Youtube…</a:t>
            </a:r>
            <a:endParaRPr lang="fr-FR"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28495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D8537DD-F746-0340-8A9B-2F3691C81543}"/>
              </a:ext>
            </a:extLst>
          </p:cNvPr>
          <p:cNvSpPr>
            <a:spLocks noGrp="1"/>
          </p:cNvSpPr>
          <p:nvPr>
            <p:ph type="title"/>
          </p:nvPr>
        </p:nvSpPr>
        <p:spPr/>
        <p:txBody>
          <a:bodyPr/>
          <a:lstStyle/>
          <a:p>
            <a:r>
              <a:rPr lang="fr-FR" dirty="0"/>
              <a:t>Nombreuses facettes</a:t>
            </a:r>
          </a:p>
        </p:txBody>
      </p:sp>
      <p:sp>
        <p:nvSpPr>
          <p:cNvPr id="5" name="Espace réservé du contenu 4">
            <a:extLst>
              <a:ext uri="{FF2B5EF4-FFF2-40B4-BE49-F238E27FC236}">
                <a16:creationId xmlns:a16="http://schemas.microsoft.com/office/drawing/2014/main" id="{1BFC4870-33E4-9F43-8421-5A9479A8BA3E}"/>
              </a:ext>
            </a:extLst>
          </p:cNvPr>
          <p:cNvSpPr>
            <a:spLocks noGrp="1"/>
          </p:cNvSpPr>
          <p:nvPr>
            <p:ph idx="1"/>
          </p:nvPr>
        </p:nvSpPr>
        <p:spPr/>
        <p:txBody>
          <a:bodyPr vert="horz" lIns="91440" tIns="45720" rIns="91440" bIns="45720" rtlCol="0" anchor="t">
            <a:normAutofit fontScale="92500" lnSpcReduction="10000"/>
          </a:bodyPr>
          <a:lstStyle/>
          <a:p>
            <a:r>
              <a:rPr lang="fr-FR" dirty="0"/>
              <a:t>Bénéficier de tous les avantages des réseaux sociaux : communiquer, échanger, partager…</a:t>
            </a:r>
          </a:p>
          <a:p>
            <a:r>
              <a:rPr lang="fr-FR" dirty="0"/>
              <a:t>Questionner les informations que vous y trouvez</a:t>
            </a:r>
          </a:p>
          <a:p>
            <a:r>
              <a:rPr lang="fr-FR" dirty="0"/>
              <a:t>Protéger votre confidentialité et vous protéger des personnes nocives</a:t>
            </a:r>
          </a:p>
          <a:p>
            <a:r>
              <a:rPr lang="fr-FR" dirty="0"/>
              <a:t>Apprendre les bons comportements</a:t>
            </a:r>
          </a:p>
          <a:p>
            <a:r>
              <a:rPr lang="fr-FR" dirty="0"/>
              <a:t>Devenir un citoyen responsable et libre</a:t>
            </a:r>
          </a:p>
          <a:p>
            <a:r>
              <a:rPr lang="fr-FR" dirty="0">
                <a:ea typeface="+mn-lt"/>
                <a:cs typeface="+mn-lt"/>
              </a:rPr>
              <a:t>"Vous êtes ce que vous partagez" C.W. </a:t>
            </a:r>
            <a:r>
              <a:rPr lang="fr-FR" dirty="0" err="1">
                <a:ea typeface="+mn-lt"/>
                <a:cs typeface="+mn-lt"/>
              </a:rPr>
              <a:t>Leadbeater</a:t>
            </a:r>
            <a:r>
              <a:rPr lang="fr-FR" dirty="0">
                <a:ea typeface="+mn-lt"/>
                <a:cs typeface="+mn-lt"/>
              </a:rPr>
              <a:t> (1854-1934)</a:t>
            </a:r>
          </a:p>
        </p:txBody>
      </p:sp>
    </p:spTree>
    <p:extLst>
      <p:ext uri="{BB962C8B-B14F-4D97-AF65-F5344CB8AC3E}">
        <p14:creationId xmlns:p14="http://schemas.microsoft.com/office/powerpoint/2010/main" val="4284038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F09E07-C59F-D94A-893E-6C65832653EC}"/>
              </a:ext>
            </a:extLst>
          </p:cNvPr>
          <p:cNvSpPr>
            <a:spLocks noGrp="1"/>
          </p:cNvSpPr>
          <p:nvPr>
            <p:ph type="title"/>
          </p:nvPr>
        </p:nvSpPr>
        <p:spPr/>
        <p:txBody>
          <a:bodyPr>
            <a:normAutofit fontScale="90000"/>
          </a:bodyPr>
          <a:lstStyle/>
          <a:p>
            <a:r>
              <a:rPr lang="fr-FR" dirty="0"/>
              <a:t>Une dimension de l’enseignement public</a:t>
            </a:r>
          </a:p>
        </p:txBody>
      </p:sp>
      <p:sp>
        <p:nvSpPr>
          <p:cNvPr id="5" name="Espace réservé du contenu 4">
            <a:extLst>
              <a:ext uri="{FF2B5EF4-FFF2-40B4-BE49-F238E27FC236}">
                <a16:creationId xmlns:a16="http://schemas.microsoft.com/office/drawing/2014/main" id="{8DDA21BA-FA78-924A-B698-A158D32BA2AB}"/>
              </a:ext>
            </a:extLst>
          </p:cNvPr>
          <p:cNvSpPr>
            <a:spLocks noGrp="1"/>
          </p:cNvSpPr>
          <p:nvPr>
            <p:ph idx="1"/>
          </p:nvPr>
        </p:nvSpPr>
        <p:spPr>
          <a:xfrm>
            <a:off x="628650" y="1556544"/>
            <a:ext cx="7886700" cy="2112963"/>
          </a:xfrm>
        </p:spPr>
        <p:txBody>
          <a:bodyPr>
            <a:normAutofit fontScale="70000" lnSpcReduction="20000"/>
          </a:bodyPr>
          <a:lstStyle/>
          <a:p>
            <a:r>
              <a:rPr lang="fr-FR" dirty="0"/>
              <a:t>Article L. 312-15 du code de l’éducation: « l'enseignement moral et civique vise notamment à amener les élèves à devenir des citoyens responsables et libres, à se forger un sens critique et à adopter un comportement réfléchi, y compris dans leur usage de l'internet et des services de communication au public en ligne. »</a:t>
            </a:r>
          </a:p>
        </p:txBody>
      </p:sp>
      <p:grpSp>
        <p:nvGrpSpPr>
          <p:cNvPr id="9" name="Groupe 8">
            <a:extLst>
              <a:ext uri="{FF2B5EF4-FFF2-40B4-BE49-F238E27FC236}">
                <a16:creationId xmlns:a16="http://schemas.microsoft.com/office/drawing/2014/main" id="{DB1D70C9-F908-504D-BDD4-AE05C0F2A63F}"/>
              </a:ext>
            </a:extLst>
          </p:cNvPr>
          <p:cNvGrpSpPr/>
          <p:nvPr/>
        </p:nvGrpSpPr>
        <p:grpSpPr>
          <a:xfrm>
            <a:off x="722539" y="4001295"/>
            <a:ext cx="7698923" cy="2112963"/>
            <a:chOff x="963385" y="4001294"/>
            <a:chExt cx="10265230" cy="2112963"/>
          </a:xfrm>
        </p:grpSpPr>
        <p:pic>
          <p:nvPicPr>
            <p:cNvPr id="6" name="Image 5">
              <a:extLst>
                <a:ext uri="{FF2B5EF4-FFF2-40B4-BE49-F238E27FC236}">
                  <a16:creationId xmlns:a16="http://schemas.microsoft.com/office/drawing/2014/main" id="{C59709FC-C05D-2A47-BC15-D9057DAB9377}"/>
                </a:ext>
              </a:extLst>
            </p:cNvPr>
            <p:cNvPicPr>
              <a:picLocks noChangeAspect="1"/>
            </p:cNvPicPr>
            <p:nvPr/>
          </p:nvPicPr>
          <p:blipFill>
            <a:blip r:embed="rId2"/>
            <a:stretch>
              <a:fillRect/>
            </a:stretch>
          </p:blipFill>
          <p:spPr>
            <a:xfrm>
              <a:off x="7796391" y="4001294"/>
              <a:ext cx="3432224" cy="2112963"/>
            </a:xfrm>
            <a:prstGeom prst="rect">
              <a:avLst/>
            </a:prstGeom>
          </p:spPr>
        </p:pic>
        <p:pic>
          <p:nvPicPr>
            <p:cNvPr id="7" name="Image 6">
              <a:extLst>
                <a:ext uri="{FF2B5EF4-FFF2-40B4-BE49-F238E27FC236}">
                  <a16:creationId xmlns:a16="http://schemas.microsoft.com/office/drawing/2014/main" id="{42D13956-D1E1-E446-9FE6-FCCA31F996A3}"/>
                </a:ext>
              </a:extLst>
            </p:cNvPr>
            <p:cNvPicPr>
              <a:picLocks noChangeAspect="1"/>
            </p:cNvPicPr>
            <p:nvPr/>
          </p:nvPicPr>
          <p:blipFill>
            <a:blip r:embed="rId3">
              <a:duotone>
                <a:prstClr val="black"/>
                <a:schemeClr val="accent5">
                  <a:tint val="45000"/>
                  <a:satMod val="400000"/>
                </a:schemeClr>
              </a:duotone>
            </a:blip>
            <a:stretch>
              <a:fillRect/>
            </a:stretch>
          </p:blipFill>
          <p:spPr>
            <a:xfrm>
              <a:off x="4518577" y="4706993"/>
              <a:ext cx="2829637" cy="701563"/>
            </a:xfrm>
            <a:prstGeom prst="rect">
              <a:avLst/>
            </a:prstGeom>
          </p:spPr>
        </p:pic>
        <p:pic>
          <p:nvPicPr>
            <p:cNvPr id="8" name="Image 7">
              <a:extLst>
                <a:ext uri="{FF2B5EF4-FFF2-40B4-BE49-F238E27FC236}">
                  <a16:creationId xmlns:a16="http://schemas.microsoft.com/office/drawing/2014/main" id="{DC6FCEA9-1340-DC4F-A8C3-A48EC29BAC8E}"/>
                </a:ext>
              </a:extLst>
            </p:cNvPr>
            <p:cNvPicPr>
              <a:picLocks noChangeAspect="1"/>
            </p:cNvPicPr>
            <p:nvPr/>
          </p:nvPicPr>
          <p:blipFill>
            <a:blip r:embed="rId4"/>
            <a:stretch>
              <a:fillRect/>
            </a:stretch>
          </p:blipFill>
          <p:spPr>
            <a:xfrm>
              <a:off x="963385" y="4320579"/>
              <a:ext cx="2632837" cy="1474389"/>
            </a:xfrm>
            <a:prstGeom prst="rect">
              <a:avLst/>
            </a:prstGeom>
          </p:spPr>
        </p:pic>
      </p:grpSp>
    </p:spTree>
    <p:extLst>
      <p:ext uri="{BB962C8B-B14F-4D97-AF65-F5344CB8AC3E}">
        <p14:creationId xmlns:p14="http://schemas.microsoft.com/office/powerpoint/2010/main" val="3672796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Retirer</a:t>
            </a:r>
          </a:p>
        </p:txBody>
      </p:sp>
    </p:spTree>
    <p:extLst>
      <p:ext uri="{BB962C8B-B14F-4D97-AF65-F5344CB8AC3E}">
        <p14:creationId xmlns:p14="http://schemas.microsoft.com/office/powerpoint/2010/main" val="1266197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AFCBA-7DEA-4841-9C28-D89EC3765D9E}"/>
              </a:ext>
            </a:extLst>
          </p:cNvPr>
          <p:cNvSpPr>
            <a:spLocks noGrp="1"/>
          </p:cNvSpPr>
          <p:nvPr>
            <p:ph type="title"/>
          </p:nvPr>
        </p:nvSpPr>
        <p:spPr/>
        <p:txBody>
          <a:bodyPr/>
          <a:lstStyle/>
          <a:p>
            <a:r>
              <a:rPr lang="fr-FR" dirty="0"/>
              <a:t>La responsabilité des hébergeurs</a:t>
            </a:r>
          </a:p>
        </p:txBody>
      </p:sp>
      <p:sp>
        <p:nvSpPr>
          <p:cNvPr id="3" name="Espace réservé du contenu 2">
            <a:extLst>
              <a:ext uri="{FF2B5EF4-FFF2-40B4-BE49-F238E27FC236}">
                <a16:creationId xmlns:a16="http://schemas.microsoft.com/office/drawing/2014/main" id="{57C5600D-D14F-6945-8B94-FCD7DDC8676C}"/>
              </a:ext>
            </a:extLst>
          </p:cNvPr>
          <p:cNvSpPr>
            <a:spLocks noGrp="1"/>
          </p:cNvSpPr>
          <p:nvPr>
            <p:ph idx="1"/>
          </p:nvPr>
        </p:nvSpPr>
        <p:spPr/>
        <p:txBody>
          <a:bodyPr vert="horz" lIns="91440" tIns="45720" rIns="91440" bIns="45720" rtlCol="0" anchor="t">
            <a:normAutofit fontScale="62500" lnSpcReduction="20000"/>
          </a:bodyPr>
          <a:lstStyle/>
          <a:p>
            <a:pPr marL="677863" indent="-317500"/>
            <a:r>
              <a:rPr lang="fr-FR" dirty="0"/>
              <a:t>Article 14 de la directive e-Commerce 2000/31</a:t>
            </a:r>
          </a:p>
          <a:p>
            <a:pPr marL="677863" indent="-317500"/>
            <a:r>
              <a:rPr lang="fr-FR" dirty="0"/>
              <a:t>Transposition à l’article 6 de la loi pour la confiance dans l’économie numérique du 21 juin 2004</a:t>
            </a:r>
          </a:p>
          <a:p>
            <a:pPr marL="677863" indent="-317500"/>
            <a:r>
              <a:rPr lang="fr-FR" dirty="0"/>
              <a:t>L’hébergeur est responsable si :</a:t>
            </a:r>
          </a:p>
          <a:p>
            <a:pPr marL="1135063" lvl="1" indent="-317500"/>
            <a:r>
              <a:rPr lang="fr-FR" dirty="0"/>
              <a:t>Il a effectivement connaissance du caractère illicite du contenu en cause ou de faits et circonstances faisant apparaître ce caractère ou si, </a:t>
            </a:r>
          </a:p>
          <a:p>
            <a:pPr marL="1135063" lvl="1" indent="-317500"/>
            <a:r>
              <a:rPr lang="fr-FR" dirty="0"/>
              <a:t>dès le moment où il en a eu connaissance, il ,n’a pas agi promptement pour retirer ces données ou en rendre l'accès impossible. </a:t>
            </a:r>
          </a:p>
          <a:p>
            <a:pPr marL="1155700" lvl="1" indent="-350838">
              <a:buNone/>
            </a:pPr>
            <a:r>
              <a:rPr lang="fr-FR" dirty="0"/>
              <a:t>+   Réserve du Conseil constitutionnel : le caractère illicite doit être manifeste ou le retrait ordonné par un juge</a:t>
            </a:r>
          </a:p>
          <a:p>
            <a:pPr marL="1134745" lvl="1" indent="-317500"/>
            <a:r>
              <a:rPr lang="fr-FR" dirty="0">
                <a:cs typeface="Calibri"/>
              </a:rPr>
              <a:t>Recommandation de la Commission du 1er mars 2018 : </a:t>
            </a:r>
            <a:r>
              <a:rPr lang="fr-FR" i="1" dirty="0">
                <a:cs typeface="Calibri"/>
              </a:rPr>
              <a:t>notice and action</a:t>
            </a:r>
            <a:endParaRPr lang="fr-FR" i="1" dirty="0"/>
          </a:p>
          <a:p>
            <a:pPr marL="1134745" lvl="1" indent="-317500"/>
            <a:r>
              <a:rPr lang="fr-FR" dirty="0"/>
              <a:t>Absence d’obligation de maintien du retrait (</a:t>
            </a:r>
            <a:r>
              <a:rPr lang="fr-FR" i="1" dirty="0"/>
              <a:t>notice and </a:t>
            </a:r>
            <a:r>
              <a:rPr lang="fr-FR" i="1" dirty="0" err="1"/>
              <a:t>stay</a:t>
            </a:r>
            <a:r>
              <a:rPr lang="fr-FR" i="1" dirty="0"/>
              <a:t> down</a:t>
            </a:r>
            <a:r>
              <a:rPr lang="fr-FR" dirty="0"/>
              <a:t>)…du moins, jusqu’à la transposition de l’article 17 de la directive </a:t>
            </a:r>
            <a:r>
              <a:rPr lang="fr-FR" i="1" dirty="0"/>
              <a:t>Copyright</a:t>
            </a:r>
            <a:endParaRPr lang="fr-FR"/>
          </a:p>
          <a:p>
            <a:pPr marL="677863" indent="-317500"/>
            <a:endParaRPr lang="fr-FR" dirty="0"/>
          </a:p>
        </p:txBody>
      </p:sp>
    </p:spTree>
    <p:extLst>
      <p:ext uri="{BB962C8B-B14F-4D97-AF65-F5344CB8AC3E}">
        <p14:creationId xmlns:p14="http://schemas.microsoft.com/office/powerpoint/2010/main" val="3571942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AFCBA-7DEA-4841-9C28-D89EC3765D9E}"/>
              </a:ext>
            </a:extLst>
          </p:cNvPr>
          <p:cNvSpPr>
            <a:spLocks noGrp="1"/>
          </p:cNvSpPr>
          <p:nvPr>
            <p:ph type="title"/>
          </p:nvPr>
        </p:nvSpPr>
        <p:spPr/>
        <p:txBody>
          <a:bodyPr>
            <a:normAutofit fontScale="90000"/>
          </a:bodyPr>
          <a:lstStyle/>
          <a:p>
            <a:r>
              <a:rPr lang="fr-FR" dirty="0"/>
              <a:t>CJUE, Arrêt </a:t>
            </a:r>
            <a:r>
              <a:rPr lang="fr-FR" i="1" dirty="0" err="1"/>
              <a:t>Glawischnig-Piesczek</a:t>
            </a:r>
            <a:r>
              <a:rPr lang="fr-FR" i="1" dirty="0"/>
              <a:t>/Facebook </a:t>
            </a:r>
            <a:r>
              <a:rPr lang="fr-FR" dirty="0"/>
              <a:t>du 3 octobre 2019 (</a:t>
            </a:r>
            <a:r>
              <a:rPr lang="fr-FR" dirty="0" err="1"/>
              <a:t>aff.</a:t>
            </a:r>
            <a:r>
              <a:rPr lang="fr-FR" dirty="0"/>
              <a:t> C-18/18)</a:t>
            </a:r>
          </a:p>
        </p:txBody>
      </p:sp>
      <p:sp>
        <p:nvSpPr>
          <p:cNvPr id="3" name="Espace réservé du contenu 2">
            <a:extLst>
              <a:ext uri="{FF2B5EF4-FFF2-40B4-BE49-F238E27FC236}">
                <a16:creationId xmlns:a16="http://schemas.microsoft.com/office/drawing/2014/main" id="{57C5600D-D14F-6945-8B94-FCD7DDC8676C}"/>
              </a:ext>
            </a:extLst>
          </p:cNvPr>
          <p:cNvSpPr>
            <a:spLocks noGrp="1"/>
          </p:cNvSpPr>
          <p:nvPr>
            <p:ph idx="1"/>
          </p:nvPr>
        </p:nvSpPr>
        <p:spPr>
          <a:xfrm>
            <a:off x="628650" y="1825625"/>
            <a:ext cx="7886700" cy="4807404"/>
          </a:xfrm>
        </p:spPr>
        <p:txBody>
          <a:bodyPr vert="horz" lIns="91440" tIns="45720" rIns="91440" bIns="45720" rtlCol="0" anchor="t">
            <a:noAutofit/>
          </a:bodyPr>
          <a:lstStyle/>
          <a:p>
            <a:pPr marL="0" indent="0">
              <a:buNone/>
            </a:pPr>
            <a:r>
              <a:rPr lang="fr-FR" sz="2000" dirty="0"/>
              <a:t>La directive e-Commerce ne s’oppose pas à ce qu’une </a:t>
            </a:r>
            <a:r>
              <a:rPr lang="fr-FR" sz="2000" b="1" dirty="0"/>
              <a:t>juridiction</a:t>
            </a:r>
            <a:r>
              <a:rPr lang="fr-FR" sz="2000" dirty="0"/>
              <a:t> d’un État membre puisse :</a:t>
            </a:r>
          </a:p>
          <a:p>
            <a:pPr marL="0" indent="0">
              <a:buNone/>
            </a:pPr>
            <a:r>
              <a:rPr lang="fr-FR" sz="2000" dirty="0"/>
              <a:t>–        enjoindre à un </a:t>
            </a:r>
            <a:r>
              <a:rPr lang="fr-FR" sz="2000" b="1" dirty="0"/>
              <a:t>hébergeur</a:t>
            </a:r>
            <a:r>
              <a:rPr lang="fr-FR" sz="2000" dirty="0"/>
              <a:t> de </a:t>
            </a:r>
            <a:r>
              <a:rPr lang="fr-FR" sz="2000" b="1" dirty="0"/>
              <a:t>supprimer</a:t>
            </a:r>
            <a:r>
              <a:rPr lang="fr-FR" sz="2000" dirty="0"/>
              <a:t> les informations qu’il stocke et dont le contenu est </a:t>
            </a:r>
            <a:r>
              <a:rPr lang="fr-FR" sz="2000" b="1" dirty="0"/>
              <a:t>identique à celui d’une information déclarée illicite précédemment ou de bloquer l’accès à celles-ci</a:t>
            </a:r>
            <a:r>
              <a:rPr lang="fr-FR" sz="2000" dirty="0"/>
              <a:t>, quel que soit l’auteur de la demande de stockage de ces informations ;</a:t>
            </a:r>
          </a:p>
          <a:p>
            <a:pPr marL="0" indent="0">
              <a:buNone/>
            </a:pPr>
            <a:r>
              <a:rPr lang="fr-FR" sz="2000" dirty="0"/>
              <a:t>–        enjoindre à un hébergeur de supprimer les informations qu’il stocke et dont le contenu est </a:t>
            </a:r>
            <a:r>
              <a:rPr lang="fr-FR" sz="2000" b="1" dirty="0"/>
              <a:t>équivalent</a:t>
            </a:r>
            <a:r>
              <a:rPr lang="fr-FR" sz="2000" dirty="0"/>
              <a:t> à celui d’une information déclarée illicite précédemment ou de bloquer l’accès à celles-ci, pour autant que la surveillance et la recherche des informations concernées par une telle injonction sont limitées à des informations véhiculant un message dont </a:t>
            </a:r>
            <a:r>
              <a:rPr lang="fr-FR" sz="2000" b="1" dirty="0"/>
              <a:t>le contenu demeure, en substance, inchangé par rapport à celui ayant donné lieu au constat d’illicéité et comportant les éléments spécifiés dans l’injonction et que les différences dans la formulation de ce contenu équivalent par rapport à celle caractérisant l’information déclarée illicite précédemment ne sont pas de nature à contraindre l’hébergeur à procéder à une appréciation autonome de ce contenu</a:t>
            </a:r>
            <a:r>
              <a:rPr lang="fr-FR" sz="2000" dirty="0"/>
              <a:t>, et [cf. Points 41 et 45 de l'arrêt]</a:t>
            </a:r>
            <a:endParaRPr lang="fr-FR" sz="2000" dirty="0">
              <a:cs typeface="Calibri"/>
            </a:endParaRPr>
          </a:p>
          <a:p>
            <a:pPr marL="0" indent="0">
              <a:buNone/>
            </a:pPr>
            <a:r>
              <a:rPr lang="fr-FR" sz="2000" dirty="0"/>
              <a:t>–        enjoindre à un hébergeur de supprimer les informations visées par l’injonction ou de bloquer l’accès à celles-ci </a:t>
            </a:r>
            <a:r>
              <a:rPr lang="fr-FR" sz="2000" b="1" dirty="0"/>
              <a:t>au niveau mondial</a:t>
            </a:r>
            <a:r>
              <a:rPr lang="fr-FR" sz="2000" dirty="0"/>
              <a:t>, dans le cadre du droit international pertinent.</a:t>
            </a:r>
          </a:p>
        </p:txBody>
      </p:sp>
    </p:spTree>
    <p:extLst>
      <p:ext uri="{BB962C8B-B14F-4D97-AF65-F5344CB8AC3E}">
        <p14:creationId xmlns:p14="http://schemas.microsoft.com/office/powerpoint/2010/main" val="855096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AFCBA-7DEA-4841-9C28-D89EC3765D9E}"/>
              </a:ext>
            </a:extLst>
          </p:cNvPr>
          <p:cNvSpPr>
            <a:spLocks noGrp="1"/>
          </p:cNvSpPr>
          <p:nvPr>
            <p:ph type="title"/>
          </p:nvPr>
        </p:nvSpPr>
        <p:spPr/>
        <p:txBody>
          <a:bodyPr/>
          <a:lstStyle/>
          <a:p>
            <a:r>
              <a:rPr lang="de-DE" dirty="0"/>
              <a:t>Netzwerkdurchsetzungsgesetz</a:t>
            </a:r>
            <a:endParaRPr lang="fr-FR" dirty="0"/>
          </a:p>
        </p:txBody>
      </p:sp>
      <p:sp>
        <p:nvSpPr>
          <p:cNvPr id="3" name="Espace réservé du contenu 2">
            <a:extLst>
              <a:ext uri="{FF2B5EF4-FFF2-40B4-BE49-F238E27FC236}">
                <a16:creationId xmlns:a16="http://schemas.microsoft.com/office/drawing/2014/main" id="{57C5600D-D14F-6945-8B94-FCD7DDC8676C}"/>
              </a:ext>
            </a:extLst>
          </p:cNvPr>
          <p:cNvSpPr>
            <a:spLocks noGrp="1"/>
          </p:cNvSpPr>
          <p:nvPr>
            <p:ph idx="1"/>
          </p:nvPr>
        </p:nvSpPr>
        <p:spPr/>
        <p:txBody>
          <a:bodyPr>
            <a:normAutofit fontScale="62500" lnSpcReduction="20000"/>
          </a:bodyPr>
          <a:lstStyle/>
          <a:p>
            <a:r>
              <a:rPr lang="fr-FR" dirty="0"/>
              <a:t>Loi </a:t>
            </a:r>
            <a:r>
              <a:rPr lang="fr-FR" dirty="0" err="1"/>
              <a:t>NetzDG</a:t>
            </a:r>
            <a:r>
              <a:rPr lang="fr-FR" dirty="0"/>
              <a:t> le 30 juin 2017 en Allemagne aux plateformes de partage de vidéos </a:t>
            </a:r>
          </a:p>
          <a:p>
            <a:r>
              <a:rPr lang="fr-FR" dirty="0"/>
              <a:t>Pour les contenus haineux, de désinformation, pornographiques, </a:t>
            </a:r>
            <a:r>
              <a:rPr lang="fr-FR" dirty="0" err="1"/>
              <a:t>etc</a:t>
            </a:r>
            <a:r>
              <a:rPr lang="is-IS" dirty="0"/>
              <a:t>.</a:t>
            </a:r>
            <a:endParaRPr lang="fr-FR" dirty="0"/>
          </a:p>
          <a:p>
            <a:r>
              <a:rPr lang="fr-FR" dirty="0"/>
              <a:t>Obligation de retirer en </a:t>
            </a:r>
            <a:r>
              <a:rPr lang="fr-FR" dirty="0">
                <a:solidFill>
                  <a:srgbClr val="FF0000"/>
                </a:solidFill>
              </a:rPr>
              <a:t>24 heures</a:t>
            </a:r>
            <a:r>
              <a:rPr lang="fr-FR" dirty="0"/>
              <a:t> </a:t>
            </a:r>
            <a:r>
              <a:rPr lang="fr-FR" dirty="0">
                <a:solidFill>
                  <a:srgbClr val="FF0000"/>
                </a:solidFill>
              </a:rPr>
              <a:t>les contenus </a:t>
            </a:r>
            <a:r>
              <a:rPr lang="fr-FR" b="1" dirty="0">
                <a:solidFill>
                  <a:srgbClr val="FF0000"/>
                </a:solidFill>
              </a:rPr>
              <a:t>manifestement</a:t>
            </a:r>
            <a:r>
              <a:rPr lang="fr-FR" dirty="0">
                <a:solidFill>
                  <a:srgbClr val="FF0000"/>
                </a:solidFill>
              </a:rPr>
              <a:t> illégaux</a:t>
            </a:r>
            <a:r>
              <a:rPr lang="fr-FR" dirty="0"/>
              <a:t>, </a:t>
            </a:r>
            <a:endParaRPr lang="is-IS" dirty="0"/>
          </a:p>
          <a:p>
            <a:r>
              <a:rPr lang="fr-FR" dirty="0">
                <a:solidFill>
                  <a:srgbClr val="FF0000"/>
                </a:solidFill>
              </a:rPr>
              <a:t> </a:t>
            </a:r>
            <a:r>
              <a:rPr lang="fr-FR" dirty="0"/>
              <a:t>Obligation de retrait en </a:t>
            </a:r>
            <a:r>
              <a:rPr lang="fr-FR" dirty="0">
                <a:solidFill>
                  <a:srgbClr val="FF0000"/>
                </a:solidFill>
              </a:rPr>
              <a:t>7 jours les contenus illégaux</a:t>
            </a:r>
          </a:p>
          <a:p>
            <a:r>
              <a:rPr lang="fr-FR" dirty="0"/>
              <a:t>Mise en place d’un système spécifique de notification</a:t>
            </a:r>
          </a:p>
          <a:p>
            <a:pPr lvl="1"/>
            <a:r>
              <a:rPr lang="fr-FR" dirty="0"/>
              <a:t>Pour certains plateformes, possible de l’atteindre simplement à partir du contenu</a:t>
            </a:r>
          </a:p>
          <a:p>
            <a:pPr lvl="1"/>
            <a:r>
              <a:rPr lang="fr-FR" dirty="0"/>
              <a:t>Pour les autres non, d’où très peu de notifications</a:t>
            </a:r>
          </a:p>
          <a:p>
            <a:r>
              <a:rPr lang="fr-FR" dirty="0"/>
              <a:t>Sanction pouvant aller jusqu’à 50 millions d’euros</a:t>
            </a:r>
          </a:p>
          <a:p>
            <a:r>
              <a:rPr lang="fr-FR" dirty="0">
                <a:solidFill>
                  <a:srgbClr val="3366FF"/>
                </a:solidFill>
              </a:rPr>
              <a:t>Critique : loi nationale qui peut conduire à une mosaïque de législations</a:t>
            </a:r>
          </a:p>
          <a:p>
            <a:r>
              <a:rPr lang="fr-FR" dirty="0">
                <a:solidFill>
                  <a:srgbClr val="3366FF"/>
                </a:solidFill>
              </a:rPr>
              <a:t>Critique : la zone grise est large et 7 jours ne suffisent pas</a:t>
            </a:r>
          </a:p>
          <a:p>
            <a:pPr lvl="1"/>
            <a:r>
              <a:rPr lang="fr-FR" dirty="0">
                <a:solidFill>
                  <a:srgbClr val="3366FF"/>
                </a:solidFill>
              </a:rPr>
              <a:t> Risque de sur-censure des plateformes pour éviter les problèmes (pas observé pour l’instant) </a:t>
            </a:r>
          </a:p>
          <a:p>
            <a:r>
              <a:rPr lang="fr-FR" dirty="0">
                <a:solidFill>
                  <a:srgbClr val="3366FF"/>
                </a:solidFill>
              </a:rPr>
              <a:t>Résultat : a amené les plateformes à vraiment discuter/entendre les gouvernements</a:t>
            </a:r>
          </a:p>
        </p:txBody>
      </p:sp>
    </p:spTree>
    <p:extLst>
      <p:ext uri="{BB962C8B-B14F-4D97-AF65-F5344CB8AC3E}">
        <p14:creationId xmlns:p14="http://schemas.microsoft.com/office/powerpoint/2010/main" val="2138059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AFCBA-7DEA-4841-9C28-D89EC3765D9E}"/>
              </a:ext>
            </a:extLst>
          </p:cNvPr>
          <p:cNvSpPr>
            <a:spLocks noGrp="1"/>
          </p:cNvSpPr>
          <p:nvPr>
            <p:ph type="title"/>
          </p:nvPr>
        </p:nvSpPr>
        <p:spPr/>
        <p:txBody>
          <a:bodyPr>
            <a:normAutofit fontScale="90000"/>
          </a:bodyPr>
          <a:lstStyle/>
          <a:p>
            <a:r>
              <a:rPr lang="fr-FR" dirty="0"/>
              <a:t>Le retrait des contenus sur les réseaux sociaux : la proposition de loi </a:t>
            </a:r>
            <a:r>
              <a:rPr lang="fr-FR" dirty="0" err="1"/>
              <a:t>Avia</a:t>
            </a:r>
            <a:endParaRPr lang="fr-FR" dirty="0"/>
          </a:p>
        </p:txBody>
      </p:sp>
      <p:sp>
        <p:nvSpPr>
          <p:cNvPr id="3" name="Espace réservé du contenu 2">
            <a:extLst>
              <a:ext uri="{FF2B5EF4-FFF2-40B4-BE49-F238E27FC236}">
                <a16:creationId xmlns:a16="http://schemas.microsoft.com/office/drawing/2014/main" id="{57C5600D-D14F-6945-8B94-FCD7DDC8676C}"/>
              </a:ext>
            </a:extLst>
          </p:cNvPr>
          <p:cNvSpPr>
            <a:spLocks noGrp="1"/>
          </p:cNvSpPr>
          <p:nvPr>
            <p:ph idx="1"/>
          </p:nvPr>
        </p:nvSpPr>
        <p:spPr/>
        <p:txBody>
          <a:bodyPr>
            <a:normAutofit fontScale="77500" lnSpcReduction="20000"/>
          </a:bodyPr>
          <a:lstStyle/>
          <a:p>
            <a:r>
              <a:rPr lang="fr-FR" dirty="0"/>
              <a:t>Les plateformes concernées sont celles visées à l’article L. 111-7 du code de la consommation au-delà de seuils fixés par voie réglementaire</a:t>
            </a:r>
          </a:p>
          <a:p>
            <a:r>
              <a:rPr lang="fr-FR" dirty="0"/>
              <a:t>Obligation de retrait de </a:t>
            </a:r>
            <a:r>
              <a:rPr lang="fr-FR" dirty="0">
                <a:solidFill>
                  <a:srgbClr val="0070C0"/>
                </a:solidFill>
              </a:rPr>
              <a:t>contenus manifestement illégaux </a:t>
            </a:r>
            <a:r>
              <a:rPr lang="fr-FR" dirty="0"/>
              <a:t>ou de les rendre inaccessibles en 24h après notification</a:t>
            </a:r>
          </a:p>
          <a:p>
            <a:r>
              <a:rPr lang="fr-FR" dirty="0"/>
              <a:t>Une série de motifs en pleine croissance (crimes contre l’humanité, incitation à la haine, discrimination, injure, pornographie) Obligation de retrait et sanction</a:t>
            </a:r>
          </a:p>
          <a:p>
            <a:r>
              <a:rPr lang="fr-FR" dirty="0"/>
              <a:t>Dispositif de notification</a:t>
            </a:r>
          </a:p>
          <a:p>
            <a:r>
              <a:rPr lang="fr-FR" dirty="0"/>
              <a:t>Obligation de moyen pour empêcher la rediffusion des contenus </a:t>
            </a:r>
          </a:p>
          <a:p>
            <a:r>
              <a:rPr lang="fr-FR" dirty="0"/>
              <a:t>Contrôle et sanction (4% CA) par le CSA</a:t>
            </a:r>
          </a:p>
          <a:p>
            <a:r>
              <a:rPr lang="fr-FR" dirty="0"/>
              <a:t>Ediction de lignes directrices et de bonnes pratiques</a:t>
            </a:r>
          </a:p>
        </p:txBody>
      </p:sp>
    </p:spTree>
    <p:extLst>
      <p:ext uri="{BB962C8B-B14F-4D97-AF65-F5344CB8AC3E}">
        <p14:creationId xmlns:p14="http://schemas.microsoft.com/office/powerpoint/2010/main" val="4256524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AFCBA-7DEA-4841-9C28-D89EC3765D9E}"/>
              </a:ext>
            </a:extLst>
          </p:cNvPr>
          <p:cNvSpPr>
            <a:spLocks noGrp="1"/>
          </p:cNvSpPr>
          <p:nvPr>
            <p:ph type="title"/>
          </p:nvPr>
        </p:nvSpPr>
        <p:spPr/>
        <p:txBody>
          <a:bodyPr/>
          <a:lstStyle/>
          <a:p>
            <a:r>
              <a:rPr lang="fr-FR" dirty="0"/>
              <a:t>Le blocage des sites par les FAI</a:t>
            </a:r>
          </a:p>
        </p:txBody>
      </p:sp>
      <p:sp>
        <p:nvSpPr>
          <p:cNvPr id="3" name="Espace réservé du contenu 2">
            <a:extLst>
              <a:ext uri="{FF2B5EF4-FFF2-40B4-BE49-F238E27FC236}">
                <a16:creationId xmlns:a16="http://schemas.microsoft.com/office/drawing/2014/main" id="{57C5600D-D14F-6945-8B94-FCD7DDC8676C}"/>
              </a:ext>
            </a:extLst>
          </p:cNvPr>
          <p:cNvSpPr>
            <a:spLocks noGrp="1"/>
          </p:cNvSpPr>
          <p:nvPr>
            <p:ph idx="1"/>
          </p:nvPr>
        </p:nvSpPr>
        <p:spPr/>
        <p:txBody>
          <a:bodyPr>
            <a:noAutofit/>
          </a:bodyPr>
          <a:lstStyle/>
          <a:p>
            <a:pPr marL="677863" indent="-317500"/>
            <a:r>
              <a:rPr lang="fr-FR" sz="2000" dirty="0">
                <a:latin typeface="Calibri Light" panose="020F0302020204030204" pitchFamily="34" charset="0"/>
                <a:cs typeface="Calibri Light" panose="020F0302020204030204" pitchFamily="34" charset="0"/>
              </a:rPr>
              <a:t>Blocage de sites par le juge pour une ensemble de motifs d’illégalité</a:t>
            </a:r>
          </a:p>
          <a:p>
            <a:pPr marL="677863" indent="-317500"/>
            <a:r>
              <a:rPr lang="fr-FR" sz="2000" dirty="0">
                <a:latin typeface="Calibri Light" panose="020F0302020204030204" pitchFamily="34" charset="0"/>
                <a:cs typeface="Calibri Light" panose="020F0302020204030204" pitchFamily="34" charset="0"/>
              </a:rPr>
              <a:t>Blocage de sites par l’administration (terrorisme, pédopornographie) </a:t>
            </a:r>
          </a:p>
          <a:p>
            <a:pPr marL="677863" indent="-317500"/>
            <a:r>
              <a:rPr lang="fr-FR" sz="2000" dirty="0">
                <a:latin typeface="Calibri Light" panose="020F0302020204030204" pitchFamily="34" charset="0"/>
                <a:cs typeface="Calibri Light" panose="020F0302020204030204" pitchFamily="34" charset="0"/>
              </a:rPr>
              <a:t>Procédure en référé ou sur requête</a:t>
            </a:r>
          </a:p>
          <a:p>
            <a:pPr marL="677863" indent="-317500"/>
            <a:r>
              <a:rPr lang="fr-FR" sz="2000" dirty="0">
                <a:latin typeface="Calibri Light" panose="020F0302020204030204" pitchFamily="34" charset="0"/>
                <a:cs typeface="Calibri Light" panose="020F0302020204030204" pitchFamily="34" charset="0"/>
              </a:rPr>
              <a:t>La loi française s’attaque au problème des sites miroirs :</a:t>
            </a:r>
          </a:p>
          <a:p>
            <a:pPr marL="1135063" lvl="1" indent="-317500"/>
            <a:r>
              <a:rPr lang="fr-FR" sz="2000" dirty="0">
                <a:latin typeface="Calibri Light" panose="020F0302020204030204" pitchFamily="34" charset="0"/>
                <a:cs typeface="Calibri Light" panose="020F0302020204030204" pitchFamily="34" charset="0"/>
              </a:rPr>
              <a:t>Proposition de loi sur les contenus haineux en cours de discussion</a:t>
            </a:r>
          </a:p>
          <a:p>
            <a:pPr marL="1135063" lvl="1" indent="-317500"/>
            <a:r>
              <a:rPr lang="fr-FR" sz="2000" dirty="0">
                <a:latin typeface="Calibri Light" panose="020F0302020204030204" pitchFamily="34" charset="0"/>
                <a:cs typeface="Calibri Light" panose="020F0302020204030204" pitchFamily="34" charset="0"/>
              </a:rPr>
              <a:t>Projet de loi audiovisuel en cours d’élaboration</a:t>
            </a:r>
          </a:p>
          <a:p>
            <a:pPr marL="360363" indent="0">
              <a:buNone/>
            </a:pPr>
            <a:r>
              <a:rPr lang="fr-FR" sz="2000" dirty="0">
                <a:latin typeface="Calibri Light" panose="020F0302020204030204" pitchFamily="34" charset="0"/>
                <a:cs typeface="Calibri Light" panose="020F0302020204030204" pitchFamily="34" charset="0"/>
              </a:rPr>
              <a:t>« </a:t>
            </a:r>
            <a:r>
              <a:rPr lang="fr-FR" sz="2000" i="1" dirty="0">
                <a:latin typeface="Calibri Light" panose="020F0302020204030204" pitchFamily="34" charset="0"/>
                <a:cs typeface="Calibri Light" panose="020F0302020204030204" pitchFamily="34" charset="0"/>
              </a:rPr>
              <a:t>Lorsqu’une </a:t>
            </a:r>
            <a:r>
              <a:rPr lang="fr-FR" sz="2000" b="1" i="1" dirty="0">
                <a:latin typeface="Calibri Light" panose="020F0302020204030204" pitchFamily="34" charset="0"/>
                <a:cs typeface="Calibri Light" panose="020F0302020204030204" pitchFamily="34" charset="0"/>
              </a:rPr>
              <a:t>décision judiciaire </a:t>
            </a:r>
            <a:r>
              <a:rPr lang="fr-FR" sz="2000" i="1" dirty="0">
                <a:latin typeface="Calibri Light" panose="020F0302020204030204" pitchFamily="34" charset="0"/>
                <a:cs typeface="Calibri Light" panose="020F0302020204030204" pitchFamily="34" charset="0"/>
              </a:rPr>
              <a:t>passée en force de chose </a:t>
            </a:r>
            <a:r>
              <a:rPr lang="fr-FR" sz="2000" b="1" i="1" dirty="0">
                <a:latin typeface="Calibri Light" panose="020F0302020204030204" pitchFamily="34" charset="0"/>
                <a:cs typeface="Calibri Light" panose="020F0302020204030204" pitchFamily="34" charset="0"/>
              </a:rPr>
              <a:t>jugée interdit </a:t>
            </a:r>
            <a:r>
              <a:rPr lang="fr-FR" sz="2000" i="1" dirty="0">
                <a:latin typeface="Calibri Light" panose="020F0302020204030204" pitchFamily="34" charset="0"/>
                <a:cs typeface="Calibri Light" panose="020F0302020204030204" pitchFamily="34" charset="0"/>
              </a:rPr>
              <a:t>la reprise totale ou partielle d’un </a:t>
            </a:r>
            <a:r>
              <a:rPr lang="fr-FR" sz="2000" b="1" i="1" dirty="0">
                <a:latin typeface="Calibri Light" panose="020F0302020204030204" pitchFamily="34" charset="0"/>
                <a:cs typeface="Calibri Light" panose="020F0302020204030204" pitchFamily="34" charset="0"/>
              </a:rPr>
              <a:t>contenu</a:t>
            </a:r>
            <a:r>
              <a:rPr lang="fr-FR" sz="2000" i="1" dirty="0">
                <a:latin typeface="Calibri Light" panose="020F0302020204030204" pitchFamily="34" charset="0"/>
                <a:cs typeface="Calibri Light" panose="020F0302020204030204" pitchFamily="34" charset="0"/>
              </a:rPr>
              <a:t> relevant des infractions prévues au troisième alinéa du 7 du I de l’article 6 de la présente loi ou aux troisième et quatrième alinéas de l’article 33 de la loi du 29 juillet 1881 sur la liberté de la presse, </a:t>
            </a:r>
            <a:r>
              <a:rPr lang="fr-FR" sz="2000" b="1" i="1" dirty="0">
                <a:latin typeface="Calibri Light" panose="020F0302020204030204" pitchFamily="34" charset="0"/>
                <a:cs typeface="Calibri Light" panose="020F0302020204030204" pitchFamily="34" charset="0"/>
              </a:rPr>
              <a:t>l’autorité administrative</a:t>
            </a:r>
            <a:r>
              <a:rPr lang="fr-FR" sz="2000" i="1" dirty="0">
                <a:latin typeface="Calibri Light" panose="020F0302020204030204" pitchFamily="34" charset="0"/>
                <a:cs typeface="Calibri Light" panose="020F0302020204030204" pitchFamily="34" charset="0"/>
              </a:rPr>
              <a:t>, saisie le cas échéant par toute personne intéressée, peut demander aux personnes mentionnées au 1 du I de l’article 6 de la présente loi ainsi qu’à tout fournisseur de noms de domaine de </a:t>
            </a:r>
            <a:r>
              <a:rPr lang="fr-FR" sz="2000" b="1" i="1" dirty="0">
                <a:latin typeface="Calibri Light" panose="020F0302020204030204" pitchFamily="34" charset="0"/>
                <a:cs typeface="Calibri Light" panose="020F0302020204030204" pitchFamily="34" charset="0"/>
              </a:rPr>
              <a:t>bloquer l’accès à tout site, à tout serveur ou à tout autre procédé électronique donnant accès aux contenus jugés illicites par ladite décision</a:t>
            </a:r>
            <a:r>
              <a:rPr lang="fr-FR" sz="20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541596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F5CFD-1A23-F342-9F32-770886056567}"/>
              </a:ext>
            </a:extLst>
          </p:cNvPr>
          <p:cNvSpPr>
            <a:spLocks noGrp="1"/>
          </p:cNvSpPr>
          <p:nvPr>
            <p:ph type="title"/>
          </p:nvPr>
        </p:nvSpPr>
        <p:spPr/>
        <p:txBody>
          <a:bodyPr/>
          <a:lstStyle/>
          <a:p>
            <a:r>
              <a:rPr lang="fr-FR" dirty="0">
                <a:cs typeface="Calibri Light"/>
              </a:rPr>
              <a:t>L'obstination en marche</a:t>
            </a:r>
            <a:endParaRPr lang="fr-FR" dirty="0"/>
          </a:p>
        </p:txBody>
      </p:sp>
      <p:sp>
        <p:nvSpPr>
          <p:cNvPr id="3" name="Espace réservé du contenu 2">
            <a:extLst>
              <a:ext uri="{FF2B5EF4-FFF2-40B4-BE49-F238E27FC236}">
                <a16:creationId xmlns:a16="http://schemas.microsoft.com/office/drawing/2014/main" id="{565640C5-2BBC-D748-B569-C937077EAB59}"/>
              </a:ext>
            </a:extLst>
          </p:cNvPr>
          <p:cNvSpPr>
            <a:spLocks noGrp="1"/>
          </p:cNvSpPr>
          <p:nvPr>
            <p:ph idx="1"/>
          </p:nvPr>
        </p:nvSpPr>
        <p:spPr/>
        <p:txBody>
          <a:bodyPr vert="horz" lIns="91440" tIns="45720" rIns="91440" bIns="45720" rtlCol="0" anchor="t">
            <a:normAutofit fontScale="62500" lnSpcReduction="20000"/>
          </a:bodyPr>
          <a:lstStyle/>
          <a:p>
            <a:pPr marL="457200" indent="-457200"/>
            <a:r>
              <a:rPr lang="en-US" dirty="0">
                <a:ea typeface="+mn-lt"/>
                <a:cs typeface="+mn-lt"/>
              </a:rPr>
              <a:t>« </a:t>
            </a:r>
            <a:r>
              <a:rPr lang="en-US" dirty="0" err="1">
                <a:ea typeface="+mn-lt"/>
                <a:cs typeface="+mn-lt"/>
              </a:rPr>
              <a:t>Mettre</a:t>
            </a:r>
            <a:r>
              <a:rPr lang="en-US" dirty="0">
                <a:ea typeface="+mn-lt"/>
                <a:cs typeface="+mn-lt"/>
              </a:rPr>
              <a:t> fin à </a:t>
            </a:r>
            <a:r>
              <a:rPr lang="en-US" dirty="0" err="1">
                <a:ea typeface="+mn-lt"/>
                <a:cs typeface="+mn-lt"/>
              </a:rPr>
              <a:t>l’impunité</a:t>
            </a:r>
            <a:r>
              <a:rPr lang="en-US" dirty="0">
                <a:ea typeface="+mn-lt"/>
                <a:cs typeface="+mn-lt"/>
              </a:rPr>
              <a:t> » sur le Web : sept </a:t>
            </a:r>
            <a:r>
              <a:rPr lang="en-US" dirty="0" err="1">
                <a:ea typeface="+mn-lt"/>
                <a:cs typeface="+mn-lt"/>
              </a:rPr>
              <a:t>ministres</a:t>
            </a:r>
            <a:r>
              <a:rPr lang="en-US" dirty="0">
                <a:ea typeface="+mn-lt"/>
                <a:cs typeface="+mn-lt"/>
              </a:rPr>
              <a:t> </a:t>
            </a:r>
            <a:r>
              <a:rPr lang="en-US" dirty="0" err="1">
                <a:ea typeface="+mn-lt"/>
                <a:cs typeface="+mn-lt"/>
              </a:rPr>
              <a:t>s’engagent</a:t>
            </a:r>
            <a:r>
              <a:rPr lang="en-US" dirty="0">
                <a:ea typeface="+mn-lt"/>
                <a:cs typeface="+mn-lt"/>
              </a:rPr>
              <a:t> à </a:t>
            </a:r>
            <a:r>
              <a:rPr lang="en-US" dirty="0" err="1">
                <a:ea typeface="+mn-lt"/>
                <a:cs typeface="+mn-lt"/>
              </a:rPr>
              <a:t>lutter</a:t>
            </a:r>
            <a:r>
              <a:rPr lang="en-US" dirty="0">
                <a:ea typeface="+mn-lt"/>
                <a:cs typeface="+mn-lt"/>
              </a:rPr>
              <a:t> </a:t>
            </a:r>
            <a:r>
              <a:rPr lang="en-US" dirty="0" err="1">
                <a:ea typeface="+mn-lt"/>
                <a:cs typeface="+mn-lt"/>
              </a:rPr>
              <a:t>contre</a:t>
            </a:r>
            <a:r>
              <a:rPr lang="en-US" dirty="0">
                <a:ea typeface="+mn-lt"/>
                <a:cs typeface="+mn-lt"/>
              </a:rPr>
              <a:t> la </a:t>
            </a:r>
            <a:r>
              <a:rPr lang="en-US" dirty="0" err="1">
                <a:ea typeface="+mn-lt"/>
                <a:cs typeface="+mn-lt"/>
              </a:rPr>
              <a:t>haine</a:t>
            </a:r>
            <a:r>
              <a:rPr lang="en-US" dirty="0">
                <a:ea typeface="+mn-lt"/>
                <a:cs typeface="+mn-lt"/>
              </a:rPr>
              <a:t> en </a:t>
            </a:r>
            <a:r>
              <a:rPr lang="en-US" dirty="0" err="1">
                <a:ea typeface="+mn-lt"/>
                <a:cs typeface="+mn-lt"/>
              </a:rPr>
              <a:t>ligne</a:t>
            </a:r>
            <a:r>
              <a:rPr lang="en-US" dirty="0">
                <a:ea typeface="+mn-lt"/>
                <a:cs typeface="+mn-lt"/>
              </a:rPr>
              <a:t>, Le Monde, 18 </a:t>
            </a:r>
            <a:r>
              <a:rPr lang="en-US" dirty="0" err="1">
                <a:ea typeface="+mn-lt"/>
                <a:cs typeface="+mn-lt"/>
              </a:rPr>
              <a:t>juin</a:t>
            </a:r>
            <a:r>
              <a:rPr lang="en-US" dirty="0">
                <a:ea typeface="+mn-lt"/>
                <a:cs typeface="+mn-lt"/>
              </a:rPr>
              <a:t> 2019</a:t>
            </a:r>
            <a:endParaRPr lang="fr-FR" dirty="0">
              <a:ea typeface="+mn-lt"/>
              <a:cs typeface="+mn-lt"/>
            </a:endParaRPr>
          </a:p>
          <a:p>
            <a:pPr marL="457200" indent="-457200"/>
            <a:r>
              <a:rPr lang="fr-FR" dirty="0">
                <a:ea typeface="+mn-lt"/>
                <a:cs typeface="+mn-lt"/>
              </a:rPr>
              <a:t>22 novembre 2019 : la Commission rend un avis cinglant sur la loi Avia</a:t>
            </a:r>
            <a:endParaRPr lang="fr-FR" dirty="0">
              <a:cs typeface="Calibri"/>
            </a:endParaRPr>
          </a:p>
          <a:p>
            <a:pPr lvl="1"/>
            <a:r>
              <a:rPr lang="fr-FR" dirty="0">
                <a:cs typeface="Calibri"/>
              </a:rPr>
              <a:t>Les mesures restreignent de manière disproportionnée la libre prestation de services</a:t>
            </a:r>
          </a:p>
          <a:p>
            <a:pPr lvl="1"/>
            <a:r>
              <a:rPr lang="fr-FR" dirty="0">
                <a:cs typeface="Calibri"/>
              </a:rPr>
              <a:t>La portée du but poursuivi, la dignité humaine, sur l'identification des contenus visés reste imprécise. </a:t>
            </a:r>
          </a:p>
          <a:p>
            <a:pPr lvl="1"/>
            <a:r>
              <a:rPr lang="fr-FR" dirty="0">
                <a:cs typeface="Calibri"/>
              </a:rPr>
              <a:t>Les mesures ne sont pas ciblées. Porte sur toutes les plateformes en ligne.</a:t>
            </a:r>
          </a:p>
          <a:p>
            <a:pPr lvl="1"/>
            <a:r>
              <a:rPr lang="fr-FR" dirty="0">
                <a:cs typeface="Calibri"/>
              </a:rPr>
              <a:t>Les conditions de notification ne sont pas assez précises.</a:t>
            </a:r>
            <a:endParaRPr lang="fr-FR" dirty="0"/>
          </a:p>
          <a:p>
            <a:pPr lvl="1"/>
            <a:r>
              <a:rPr lang="fr-FR" dirty="0">
                <a:cs typeface="Calibri"/>
              </a:rPr>
              <a:t>Risque de suppression excessive des contenus (compte tenu du délai imparti et du montant de la sanction)</a:t>
            </a:r>
            <a:endParaRPr lang="fr-FR" dirty="0"/>
          </a:p>
          <a:p>
            <a:pPr lvl="1"/>
            <a:r>
              <a:rPr lang="fr-FR" dirty="0"/>
              <a:t>Pas de garantie contre la surveillance généralisée</a:t>
            </a:r>
            <a:endParaRPr lang="fr-FR" dirty="0">
              <a:cs typeface="Calibri"/>
            </a:endParaRPr>
          </a:p>
          <a:p>
            <a:pPr lvl="1"/>
            <a:r>
              <a:rPr lang="fr-FR" dirty="0">
                <a:cs typeface="Calibri"/>
              </a:rPr>
              <a:t>Recommandation de ne pas avancer au niveau national avant le Digital Services </a:t>
            </a:r>
            <a:r>
              <a:rPr lang="fr-FR" dirty="0" err="1">
                <a:cs typeface="Calibri" panose="020F0502020204030204"/>
              </a:rPr>
              <a:t>Act</a:t>
            </a:r>
            <a:endParaRPr lang="fr-FR" dirty="0">
              <a:cs typeface="Calibri" panose="020F0502020204030204"/>
            </a:endParaRPr>
          </a:p>
          <a:p>
            <a:pPr lvl="1"/>
            <a:r>
              <a:rPr lang="fr-FR" dirty="0">
                <a:cs typeface="Calibri" panose="020F0502020204030204"/>
              </a:rPr>
              <a:t>Réaction de la France: on ne bouge pas.</a:t>
            </a:r>
          </a:p>
        </p:txBody>
      </p:sp>
    </p:spTree>
    <p:extLst>
      <p:ext uri="{BB962C8B-B14F-4D97-AF65-F5344CB8AC3E}">
        <p14:creationId xmlns:p14="http://schemas.microsoft.com/office/powerpoint/2010/main" val="2139109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a:t>Auto-régulation par les plateformes</a:t>
            </a:r>
          </a:p>
        </p:txBody>
      </p:sp>
      <p:sp>
        <p:nvSpPr>
          <p:cNvPr id="2" name="Espace réservé du texte 1"/>
          <p:cNvSpPr>
            <a:spLocks noGrp="1"/>
          </p:cNvSpPr>
          <p:nvPr>
            <p:ph type="body" idx="1"/>
          </p:nvPr>
        </p:nvSpPr>
        <p:spPr/>
        <p:txBody>
          <a:bodyPr/>
          <a:lstStyle/>
          <a:p>
            <a:r>
              <a:rPr lang="fr-FR"/>
              <a:t>Pourquoi ça ne marche pas</a:t>
            </a:r>
          </a:p>
          <a:p>
            <a:endParaRPr lang="fr-FR"/>
          </a:p>
        </p:txBody>
      </p:sp>
    </p:spTree>
    <p:extLst>
      <p:ext uri="{BB962C8B-B14F-4D97-AF65-F5344CB8AC3E}">
        <p14:creationId xmlns:p14="http://schemas.microsoft.com/office/powerpoint/2010/main" val="326992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r>
              <a:rPr lang="fr-FR" dirty="0"/>
              <a:t>Vices et vertus</a:t>
            </a:r>
          </a:p>
        </p:txBody>
      </p:sp>
      <p:sp>
        <p:nvSpPr>
          <p:cNvPr id="4" name="Espace réservé du texte 3"/>
          <p:cNvSpPr>
            <a:spLocks noGrp="1"/>
          </p:cNvSpPr>
          <p:nvPr>
            <p:ph type="body" idx="1"/>
          </p:nvPr>
        </p:nvSpPr>
        <p:spPr/>
        <p:txBody>
          <a:bodyPr/>
          <a:lstStyle/>
          <a:p>
            <a:r>
              <a:rPr lang="fr-FR" b="1" dirty="0">
                <a:solidFill>
                  <a:prstClr val="black"/>
                </a:solidFill>
                <a:latin typeface="Calibri Light" panose="020F0302020204030204" pitchFamily="34" charset="0"/>
                <a:cs typeface="Calibri Light" panose="020F0302020204030204" pitchFamily="34" charset="0"/>
              </a:rPr>
              <a:t>Contribuent-ils à définir et à répandre le bien ou le mal </a:t>
            </a:r>
            <a:r>
              <a:rPr lang="fr-FR" dirty="0">
                <a:solidFill>
                  <a:prstClr val="black"/>
                </a:solidFill>
                <a:latin typeface="Calibri Light" panose="020F0302020204030204" pitchFamily="34" charset="0"/>
                <a:cs typeface="Calibri Light" panose="020F0302020204030204" pitchFamily="34" charset="0"/>
              </a:rPr>
              <a:t>? Sont-ils mère de vertu ou suppôts de Satan ? </a:t>
            </a:r>
            <a:endParaRPr lang="en-US" dirty="0"/>
          </a:p>
          <a:p>
            <a:endParaRPr lang="fr-FR"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94686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Auto-modération par les grandes plateformes</a:t>
            </a:r>
          </a:p>
        </p:txBody>
      </p:sp>
      <p:sp>
        <p:nvSpPr>
          <p:cNvPr id="5" name="Espace réservé du contenu 4"/>
          <p:cNvSpPr>
            <a:spLocks noGrp="1"/>
          </p:cNvSpPr>
          <p:nvPr>
            <p:ph idx="1"/>
          </p:nvPr>
        </p:nvSpPr>
        <p:spPr/>
        <p:txBody>
          <a:bodyPr>
            <a:normAutofit fontScale="85000" lnSpcReduction="20000"/>
          </a:bodyPr>
          <a:lstStyle/>
          <a:p>
            <a:r>
              <a:rPr lang="fr-FR" dirty="0"/>
              <a:t>Par exemple, Facebook</a:t>
            </a:r>
          </a:p>
          <a:p>
            <a:pPr lvl="1"/>
            <a:r>
              <a:rPr lang="fr-FR" dirty="0"/>
              <a:t>Plus de 15 000 « modérateurs » [chiffre qui augmente sans cesse à vérifier], des humains qui retirent les contenus</a:t>
            </a:r>
          </a:p>
          <a:p>
            <a:pPr lvl="1"/>
            <a:r>
              <a:rPr lang="fr-FR" dirty="0"/>
              <a:t>La détection algorithmique de contenus qui contreviennent aux CGU de FB ou sont illicites selon les lois du pays : pédopornographie, terrorisme, message de haine, copyright</a:t>
            </a:r>
            <a:r>
              <a:rPr lang="mr-IN" dirty="0"/>
              <a:t>…</a:t>
            </a:r>
            <a:endParaRPr lang="fr-FR" dirty="0"/>
          </a:p>
          <a:p>
            <a:pPr lvl="1"/>
            <a:r>
              <a:rPr lang="fr-FR" dirty="0"/>
              <a:t>Un mécanisme d’escalade pour les contenus « gris »</a:t>
            </a:r>
          </a:p>
          <a:p>
            <a:pPr lvl="2"/>
            <a:r>
              <a:rPr lang="fr-FR" dirty="0"/>
              <a:t>Blocage de pages, de groupes</a:t>
            </a:r>
          </a:p>
          <a:p>
            <a:pPr lvl="1"/>
            <a:r>
              <a:rPr lang="fr-FR" dirty="0"/>
              <a:t>Des mécanismes de notification et d’appel</a:t>
            </a:r>
          </a:p>
          <a:p>
            <a:r>
              <a:rPr lang="fr-FR" dirty="0"/>
              <a:t>Très critiqué dans la presse</a:t>
            </a:r>
          </a:p>
          <a:p>
            <a:r>
              <a:rPr lang="fr-FR" dirty="0"/>
              <a:t>Les autres grandes plateformes ne font pas mieux</a:t>
            </a:r>
          </a:p>
        </p:txBody>
      </p:sp>
    </p:spTree>
    <p:extLst>
      <p:ext uri="{BB962C8B-B14F-4D97-AF65-F5344CB8AC3E}">
        <p14:creationId xmlns:p14="http://schemas.microsoft.com/office/powerpoint/2010/main" val="229626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Pourquoi ça  ne marche pas</a:t>
            </a:r>
          </a:p>
        </p:txBody>
      </p:sp>
      <p:sp>
        <p:nvSpPr>
          <p:cNvPr id="3" name="Espace réservé du contenu 2"/>
          <p:cNvSpPr>
            <a:spLocks noGrp="1"/>
          </p:cNvSpPr>
          <p:nvPr>
            <p:ph idx="1"/>
          </p:nvPr>
        </p:nvSpPr>
        <p:spPr/>
        <p:txBody>
          <a:bodyPr>
            <a:normAutofit fontScale="92500" lnSpcReduction="10000"/>
          </a:bodyPr>
          <a:lstStyle/>
          <a:p>
            <a:r>
              <a:rPr lang="fr-FR" dirty="0"/>
              <a:t>Pour un contenu dans la zone grise, ils peuvent être critiqués</a:t>
            </a:r>
          </a:p>
          <a:p>
            <a:pPr lvl="1"/>
            <a:r>
              <a:rPr lang="fr-FR" dirty="0"/>
              <a:t>S’ils retirent : ils limitent le droit d’expression</a:t>
            </a:r>
          </a:p>
          <a:p>
            <a:pPr lvl="1"/>
            <a:r>
              <a:rPr lang="fr-FR" dirty="0"/>
              <a:t>S’ils ne retirent pas : ils laissent se développer les fakenews, messages de haine</a:t>
            </a:r>
            <a:r>
              <a:rPr lang="is-IS" dirty="0"/>
              <a:t>…</a:t>
            </a:r>
          </a:p>
          <a:p>
            <a:pPr lvl="1"/>
            <a:endParaRPr lang="is-IS" dirty="0"/>
          </a:p>
          <a:p>
            <a:r>
              <a:rPr lang="is-IS" dirty="0"/>
              <a:t>Sujet central : ces réseaux sociaux participent à la définition de notre société, à nos transformations en tant qu’êtres humains</a:t>
            </a:r>
          </a:p>
          <a:p>
            <a:pPr lvl="1"/>
            <a:r>
              <a:rPr lang="fr-FR" dirty="0"/>
              <a:t>Q</a:t>
            </a:r>
            <a:r>
              <a:rPr lang="is-IS" dirty="0"/>
              <a:t>uel est leut légitimité pour faire cela ?</a:t>
            </a:r>
            <a:endParaRPr lang="fr-FR" dirty="0"/>
          </a:p>
          <a:p>
            <a:endParaRPr lang="fr-FR" dirty="0"/>
          </a:p>
        </p:txBody>
      </p:sp>
    </p:spTree>
    <p:extLst>
      <p:ext uri="{BB962C8B-B14F-4D97-AF65-F5344CB8AC3E}">
        <p14:creationId xmlns:p14="http://schemas.microsoft.com/office/powerpoint/2010/main" val="345680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Une image contenant couteau&#10;&#10;Description générée automatiquement">
            <a:extLst>
              <a:ext uri="{FF2B5EF4-FFF2-40B4-BE49-F238E27FC236}">
                <a16:creationId xmlns:a16="http://schemas.microsoft.com/office/drawing/2014/main" id="{713BAA61-6799-5C41-ADCC-0471503AF7DE}"/>
              </a:ext>
            </a:extLst>
          </p:cNvPr>
          <p:cNvPicPr>
            <a:picLocks noChangeAspect="1"/>
          </p:cNvPicPr>
          <p:nvPr/>
        </p:nvPicPr>
        <p:blipFill>
          <a:blip r:embed="rId2"/>
          <a:stretch>
            <a:fillRect/>
          </a:stretch>
        </p:blipFill>
        <p:spPr>
          <a:xfrm>
            <a:off x="-1" y="1530764"/>
            <a:ext cx="4331032" cy="1818312"/>
          </a:xfrm>
          <a:prstGeom prst="rect">
            <a:avLst/>
          </a:prstGeom>
        </p:spPr>
      </p:pic>
      <p:sp>
        <p:nvSpPr>
          <p:cNvPr id="2" name="Titre 1">
            <a:extLst>
              <a:ext uri="{FF2B5EF4-FFF2-40B4-BE49-F238E27FC236}">
                <a16:creationId xmlns:a16="http://schemas.microsoft.com/office/drawing/2014/main" id="{0FA03C68-BB3B-0645-AB0B-F3FFB0671101}"/>
              </a:ext>
            </a:extLst>
          </p:cNvPr>
          <p:cNvSpPr>
            <a:spLocks noGrp="1"/>
          </p:cNvSpPr>
          <p:nvPr>
            <p:ph type="title"/>
          </p:nvPr>
        </p:nvSpPr>
        <p:spPr/>
        <p:txBody>
          <a:bodyPr/>
          <a:lstStyle/>
          <a:p>
            <a:r>
              <a:rPr lang="fr-FR" dirty="0"/>
              <a:t>La santé mentale des modérateurs</a:t>
            </a:r>
          </a:p>
        </p:txBody>
      </p:sp>
      <p:grpSp>
        <p:nvGrpSpPr>
          <p:cNvPr id="8" name="Groupe 7">
            <a:extLst>
              <a:ext uri="{FF2B5EF4-FFF2-40B4-BE49-F238E27FC236}">
                <a16:creationId xmlns:a16="http://schemas.microsoft.com/office/drawing/2014/main" id="{60917830-BCA8-CE4A-8D68-421B3C94BFF6}"/>
              </a:ext>
            </a:extLst>
          </p:cNvPr>
          <p:cNvGrpSpPr/>
          <p:nvPr/>
        </p:nvGrpSpPr>
        <p:grpSpPr>
          <a:xfrm>
            <a:off x="4697730" y="5101222"/>
            <a:ext cx="4286251" cy="1548181"/>
            <a:chOff x="5849256" y="4895481"/>
            <a:chExt cx="5715001" cy="1548181"/>
          </a:xfrm>
        </p:grpSpPr>
        <p:pic>
          <p:nvPicPr>
            <p:cNvPr id="5" name="Image 4">
              <a:extLst>
                <a:ext uri="{FF2B5EF4-FFF2-40B4-BE49-F238E27FC236}">
                  <a16:creationId xmlns:a16="http://schemas.microsoft.com/office/drawing/2014/main" id="{419E68AD-5769-F945-A038-BCEF0CCCDAE1}"/>
                </a:ext>
              </a:extLst>
            </p:cNvPr>
            <p:cNvPicPr>
              <a:picLocks noChangeAspect="1"/>
            </p:cNvPicPr>
            <p:nvPr/>
          </p:nvPicPr>
          <p:blipFill>
            <a:blip r:embed="rId3"/>
            <a:stretch>
              <a:fillRect/>
            </a:stretch>
          </p:blipFill>
          <p:spPr>
            <a:xfrm>
              <a:off x="5849256" y="4895481"/>
              <a:ext cx="5504543" cy="1281481"/>
            </a:xfrm>
            <a:prstGeom prst="rect">
              <a:avLst/>
            </a:prstGeom>
          </p:spPr>
        </p:pic>
        <p:pic>
          <p:nvPicPr>
            <p:cNvPr id="7" name="Image 6" descr="Une image contenant dessin, signe&#10;&#10;Description générée automatiquement">
              <a:extLst>
                <a:ext uri="{FF2B5EF4-FFF2-40B4-BE49-F238E27FC236}">
                  <a16:creationId xmlns:a16="http://schemas.microsoft.com/office/drawing/2014/main" id="{58CA9894-CBDD-C94B-9FC1-A5930D8F3D09}"/>
                </a:ext>
              </a:extLst>
            </p:cNvPr>
            <p:cNvPicPr>
              <a:picLocks noChangeAspect="1"/>
            </p:cNvPicPr>
            <p:nvPr/>
          </p:nvPicPr>
          <p:blipFill>
            <a:blip r:embed="rId4"/>
            <a:stretch>
              <a:fillRect/>
            </a:stretch>
          </p:blipFill>
          <p:spPr>
            <a:xfrm>
              <a:off x="9481457" y="5910262"/>
              <a:ext cx="2082800" cy="533400"/>
            </a:xfrm>
            <a:prstGeom prst="rect">
              <a:avLst/>
            </a:prstGeom>
          </p:spPr>
        </p:pic>
      </p:grpSp>
      <p:pic>
        <p:nvPicPr>
          <p:cNvPr id="17" name="Image 16">
            <a:extLst>
              <a:ext uri="{FF2B5EF4-FFF2-40B4-BE49-F238E27FC236}">
                <a16:creationId xmlns:a16="http://schemas.microsoft.com/office/drawing/2014/main" id="{F3AED48C-BE80-AE42-827B-FFC90F93EEE1}"/>
              </a:ext>
            </a:extLst>
          </p:cNvPr>
          <p:cNvPicPr>
            <a:picLocks noChangeAspect="1"/>
          </p:cNvPicPr>
          <p:nvPr/>
        </p:nvPicPr>
        <p:blipFill>
          <a:blip r:embed="rId5"/>
          <a:stretch>
            <a:fillRect/>
          </a:stretch>
        </p:blipFill>
        <p:spPr>
          <a:xfrm>
            <a:off x="3167879" y="2902115"/>
            <a:ext cx="1571625" cy="3175000"/>
          </a:xfrm>
          <a:prstGeom prst="rect">
            <a:avLst/>
          </a:prstGeom>
        </p:spPr>
      </p:pic>
      <p:pic>
        <p:nvPicPr>
          <p:cNvPr id="10" name="Image 9" descr="Une image contenant table, couteau&#10;&#10;Description générée automatiquement">
            <a:extLst>
              <a:ext uri="{FF2B5EF4-FFF2-40B4-BE49-F238E27FC236}">
                <a16:creationId xmlns:a16="http://schemas.microsoft.com/office/drawing/2014/main" id="{F5782E96-4CD4-6443-9A44-091A6B27C531}"/>
              </a:ext>
            </a:extLst>
          </p:cNvPr>
          <p:cNvPicPr>
            <a:picLocks noChangeAspect="1"/>
          </p:cNvPicPr>
          <p:nvPr/>
        </p:nvPicPr>
        <p:blipFill>
          <a:blip r:embed="rId6"/>
          <a:stretch>
            <a:fillRect/>
          </a:stretch>
        </p:blipFill>
        <p:spPr>
          <a:xfrm>
            <a:off x="0" y="5039688"/>
            <a:ext cx="3401378" cy="1818313"/>
          </a:xfrm>
          <a:prstGeom prst="rect">
            <a:avLst/>
          </a:prstGeom>
        </p:spPr>
      </p:pic>
      <p:grpSp>
        <p:nvGrpSpPr>
          <p:cNvPr id="15" name="Groupe 14">
            <a:extLst>
              <a:ext uri="{FF2B5EF4-FFF2-40B4-BE49-F238E27FC236}">
                <a16:creationId xmlns:a16="http://schemas.microsoft.com/office/drawing/2014/main" id="{389C65B8-BD0F-E348-90B9-FE48CD9974DC}"/>
              </a:ext>
            </a:extLst>
          </p:cNvPr>
          <p:cNvGrpSpPr/>
          <p:nvPr/>
        </p:nvGrpSpPr>
        <p:grpSpPr>
          <a:xfrm>
            <a:off x="4531042" y="2559666"/>
            <a:ext cx="3984308" cy="2032631"/>
            <a:chOff x="6666230" y="1962519"/>
            <a:chExt cx="5312410" cy="2032631"/>
          </a:xfrm>
        </p:grpSpPr>
        <p:pic>
          <p:nvPicPr>
            <p:cNvPr id="12" name="Image 11" descr="Une image contenant intérieur, couteau, table&#10;&#10;Description générée automatiquement">
              <a:extLst>
                <a:ext uri="{FF2B5EF4-FFF2-40B4-BE49-F238E27FC236}">
                  <a16:creationId xmlns:a16="http://schemas.microsoft.com/office/drawing/2014/main" id="{1E3E09FE-02B3-B443-8453-F9D1387EBB72}"/>
                </a:ext>
              </a:extLst>
            </p:cNvPr>
            <p:cNvPicPr>
              <a:picLocks noChangeAspect="1"/>
            </p:cNvPicPr>
            <p:nvPr/>
          </p:nvPicPr>
          <p:blipFill>
            <a:blip r:embed="rId7"/>
            <a:stretch>
              <a:fillRect/>
            </a:stretch>
          </p:blipFill>
          <p:spPr>
            <a:xfrm>
              <a:off x="6666230" y="1962519"/>
              <a:ext cx="5312410" cy="1604687"/>
            </a:xfrm>
            <a:prstGeom prst="rect">
              <a:avLst/>
            </a:prstGeom>
          </p:spPr>
        </p:pic>
        <p:pic>
          <p:nvPicPr>
            <p:cNvPr id="14" name="Graphique 13">
              <a:extLst>
                <a:ext uri="{FF2B5EF4-FFF2-40B4-BE49-F238E27FC236}">
                  <a16:creationId xmlns:a16="http://schemas.microsoft.com/office/drawing/2014/main" id="{2FC25B7D-2DCC-544B-8052-464D34B477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19970" y="3405962"/>
              <a:ext cx="1808480" cy="589188"/>
            </a:xfrm>
            <a:prstGeom prst="rect">
              <a:avLst/>
            </a:prstGeom>
          </p:spPr>
        </p:pic>
      </p:grpSp>
      <p:pic>
        <p:nvPicPr>
          <p:cNvPr id="21" name="Image 20" descr="Une image contenant photo, noir, assis, pomme&#10;&#10;Description générée automatiquement">
            <a:extLst>
              <a:ext uri="{FF2B5EF4-FFF2-40B4-BE49-F238E27FC236}">
                <a16:creationId xmlns:a16="http://schemas.microsoft.com/office/drawing/2014/main" id="{8C24CE5C-A40F-724A-987B-0F3AA0584BE3}"/>
              </a:ext>
            </a:extLst>
          </p:cNvPr>
          <p:cNvPicPr>
            <a:picLocks noChangeAspect="1"/>
          </p:cNvPicPr>
          <p:nvPr/>
        </p:nvPicPr>
        <p:blipFill>
          <a:blip r:embed="rId10"/>
          <a:stretch>
            <a:fillRect/>
          </a:stretch>
        </p:blipFill>
        <p:spPr>
          <a:xfrm>
            <a:off x="595176" y="3134690"/>
            <a:ext cx="2484120" cy="1768146"/>
          </a:xfrm>
          <a:prstGeom prst="rect">
            <a:avLst/>
          </a:prstGeom>
        </p:spPr>
      </p:pic>
    </p:spTree>
    <p:extLst>
      <p:ext uri="{BB962C8B-B14F-4D97-AF65-F5344CB8AC3E}">
        <p14:creationId xmlns:p14="http://schemas.microsoft.com/office/powerpoint/2010/main" val="3844591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755A6-128E-8B4C-8996-EDAEEDFD8675}"/>
              </a:ext>
            </a:extLst>
          </p:cNvPr>
          <p:cNvSpPr>
            <a:spLocks noGrp="1"/>
          </p:cNvSpPr>
          <p:nvPr>
            <p:ph type="title"/>
          </p:nvPr>
        </p:nvSpPr>
        <p:spPr/>
        <p:txBody>
          <a:bodyPr/>
          <a:lstStyle/>
          <a:p>
            <a:r>
              <a:rPr lang="fr-FR" dirty="0"/>
              <a:t>Modération par la communauté</a:t>
            </a:r>
          </a:p>
        </p:txBody>
      </p:sp>
      <p:sp>
        <p:nvSpPr>
          <p:cNvPr id="3" name="Espace réservé du contenu 2">
            <a:extLst>
              <a:ext uri="{FF2B5EF4-FFF2-40B4-BE49-F238E27FC236}">
                <a16:creationId xmlns:a16="http://schemas.microsoft.com/office/drawing/2014/main" id="{EF629522-5C06-5D43-B8CC-192C791BFAF9}"/>
              </a:ext>
            </a:extLst>
          </p:cNvPr>
          <p:cNvSpPr>
            <a:spLocks noGrp="1"/>
          </p:cNvSpPr>
          <p:nvPr>
            <p:ph idx="1"/>
          </p:nvPr>
        </p:nvSpPr>
        <p:spPr/>
        <p:txBody>
          <a:bodyPr>
            <a:normAutofit lnSpcReduction="10000"/>
          </a:bodyPr>
          <a:lstStyle/>
          <a:p>
            <a:r>
              <a:rPr lang="fr-FR" dirty="0"/>
              <a:t>Octobre 2019 : création de </a:t>
            </a:r>
            <a:r>
              <a:rPr lang="fr-FR" b="1" dirty="0" err="1"/>
              <a:t>WT:Social</a:t>
            </a:r>
            <a:r>
              <a:rPr lang="fr-FR" b="1" dirty="0"/>
              <a:t> </a:t>
            </a:r>
            <a:r>
              <a:rPr lang="fr-FR" dirty="0"/>
              <a:t>par Jimmy Wales</a:t>
            </a:r>
          </a:p>
          <a:p>
            <a:r>
              <a:rPr lang="fr-FR" dirty="0"/>
              <a:t>Spin-off de </a:t>
            </a:r>
            <a:r>
              <a:rPr lang="fr-FR" dirty="0" err="1"/>
              <a:t>WikiTribune</a:t>
            </a:r>
            <a:r>
              <a:rPr lang="fr-FR" dirty="0"/>
              <a:t> (organisation à but lucratif, embauche des journalistes)</a:t>
            </a:r>
          </a:p>
          <a:p>
            <a:r>
              <a:rPr lang="fr-FR" dirty="0"/>
              <a:t>150 000 utilisateurs + liste d’attente ou paiement pour l’instant</a:t>
            </a:r>
          </a:p>
          <a:p>
            <a:r>
              <a:rPr lang="fr-FR" dirty="0"/>
              <a:t>Pas de publicité et pas d’exploitation de données personnelles</a:t>
            </a:r>
          </a:p>
          <a:p>
            <a:r>
              <a:rPr lang="fr-FR" dirty="0"/>
              <a:t>Donc pas d’économie de l’attention</a:t>
            </a:r>
          </a:p>
          <a:p>
            <a:r>
              <a:rPr lang="fr-FR" dirty="0"/>
              <a:t>Ordre d’affichage </a:t>
            </a:r>
            <a:r>
              <a:rPr lang="fr-FR" dirty="0" err="1"/>
              <a:t>anté</a:t>
            </a:r>
            <a:r>
              <a:rPr lang="fr-FR" dirty="0"/>
              <a:t>-chronologique</a:t>
            </a:r>
          </a:p>
          <a:p>
            <a:r>
              <a:rPr lang="fr-FR" dirty="0"/>
              <a:t>Création d’articles et de </a:t>
            </a:r>
            <a:r>
              <a:rPr lang="fr-FR" dirty="0" err="1"/>
              <a:t>sub</a:t>
            </a:r>
            <a:r>
              <a:rPr lang="fr-FR" dirty="0"/>
              <a:t>-wikis</a:t>
            </a:r>
          </a:p>
          <a:p>
            <a:r>
              <a:rPr lang="fr-FR" b="1" dirty="0"/>
              <a:t>Modération par la communauté</a:t>
            </a:r>
          </a:p>
        </p:txBody>
      </p:sp>
      <p:pic>
        <p:nvPicPr>
          <p:cNvPr id="4" name="Image 3">
            <a:extLst>
              <a:ext uri="{FF2B5EF4-FFF2-40B4-BE49-F238E27FC236}">
                <a16:creationId xmlns:a16="http://schemas.microsoft.com/office/drawing/2014/main" id="{B842179E-5CBE-2349-B8C3-78348022BA18}"/>
              </a:ext>
            </a:extLst>
          </p:cNvPr>
          <p:cNvPicPr>
            <a:picLocks noChangeAspect="1"/>
          </p:cNvPicPr>
          <p:nvPr/>
        </p:nvPicPr>
        <p:blipFill>
          <a:blip r:embed="rId2"/>
          <a:stretch>
            <a:fillRect/>
          </a:stretch>
        </p:blipFill>
        <p:spPr>
          <a:xfrm>
            <a:off x="6416476" y="523080"/>
            <a:ext cx="2436332" cy="1009651"/>
          </a:xfrm>
          <a:prstGeom prst="rect">
            <a:avLst/>
          </a:prstGeom>
        </p:spPr>
      </p:pic>
    </p:spTree>
    <p:extLst>
      <p:ext uri="{BB962C8B-B14F-4D97-AF65-F5344CB8AC3E}">
        <p14:creationId xmlns:p14="http://schemas.microsoft.com/office/powerpoint/2010/main" val="3740568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vert, assis, signe, table&#10;&#10;Description générée automatiquement">
            <a:extLst>
              <a:ext uri="{FF2B5EF4-FFF2-40B4-BE49-F238E27FC236}">
                <a16:creationId xmlns:a16="http://schemas.microsoft.com/office/drawing/2014/main" id="{56A94EC5-3572-1741-8006-40382DBB7F39}"/>
              </a:ext>
            </a:extLst>
          </p:cNvPr>
          <p:cNvPicPr>
            <a:picLocks noChangeAspect="1"/>
          </p:cNvPicPr>
          <p:nvPr/>
        </p:nvPicPr>
        <p:blipFill>
          <a:blip r:embed="rId2"/>
          <a:stretch>
            <a:fillRect/>
          </a:stretch>
        </p:blipFill>
        <p:spPr>
          <a:xfrm>
            <a:off x="2477309" y="759051"/>
            <a:ext cx="4189383" cy="4440746"/>
          </a:xfrm>
          <a:prstGeom prst="rect">
            <a:avLst/>
          </a:prstGeom>
        </p:spPr>
      </p:pic>
      <p:pic>
        <p:nvPicPr>
          <p:cNvPr id="5" name="Image 4">
            <a:extLst>
              <a:ext uri="{FF2B5EF4-FFF2-40B4-BE49-F238E27FC236}">
                <a16:creationId xmlns:a16="http://schemas.microsoft.com/office/drawing/2014/main" id="{B8C25D4F-E887-904E-8FFB-CC4B9899F34F}"/>
              </a:ext>
            </a:extLst>
          </p:cNvPr>
          <p:cNvPicPr>
            <a:picLocks noChangeAspect="1"/>
          </p:cNvPicPr>
          <p:nvPr/>
        </p:nvPicPr>
        <p:blipFill>
          <a:blip r:embed="rId3"/>
          <a:stretch>
            <a:fillRect/>
          </a:stretch>
        </p:blipFill>
        <p:spPr>
          <a:xfrm>
            <a:off x="2105025" y="5654449"/>
            <a:ext cx="4933950" cy="444500"/>
          </a:xfrm>
          <a:prstGeom prst="rect">
            <a:avLst/>
          </a:prstGeom>
        </p:spPr>
      </p:pic>
    </p:spTree>
    <p:extLst>
      <p:ext uri="{BB962C8B-B14F-4D97-AF65-F5344CB8AC3E}">
        <p14:creationId xmlns:p14="http://schemas.microsoft.com/office/powerpoint/2010/main" val="1072690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Remédier</a:t>
            </a:r>
          </a:p>
        </p:txBody>
      </p:sp>
    </p:spTree>
    <p:extLst>
      <p:ext uri="{BB962C8B-B14F-4D97-AF65-F5344CB8AC3E}">
        <p14:creationId xmlns:p14="http://schemas.microsoft.com/office/powerpoint/2010/main" val="1093940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AF8A7-6AA3-1341-9B65-FB747274C9B1}"/>
              </a:ext>
            </a:extLst>
          </p:cNvPr>
          <p:cNvSpPr>
            <a:spLocks noGrp="1"/>
          </p:cNvSpPr>
          <p:nvPr>
            <p:ph type="title"/>
          </p:nvPr>
        </p:nvSpPr>
        <p:spPr>
          <a:xfrm>
            <a:off x="486697" y="629267"/>
            <a:ext cx="7844035" cy="1676603"/>
          </a:xfrm>
        </p:spPr>
        <p:txBody>
          <a:bodyPr>
            <a:normAutofit/>
          </a:bodyPr>
          <a:lstStyle/>
          <a:p>
            <a:r>
              <a:rPr lang="fr-FR" dirty="0"/>
              <a:t>L’informatique peut-elle vaincre la haine ? </a:t>
            </a:r>
          </a:p>
        </p:txBody>
      </p:sp>
      <p:sp>
        <p:nvSpPr>
          <p:cNvPr id="3" name="Espace réservé du contenu 2">
            <a:extLst>
              <a:ext uri="{FF2B5EF4-FFF2-40B4-BE49-F238E27FC236}">
                <a16:creationId xmlns:a16="http://schemas.microsoft.com/office/drawing/2014/main" id="{BEF02C8B-AD3E-654B-AEA6-8D56E240D053}"/>
              </a:ext>
            </a:extLst>
          </p:cNvPr>
          <p:cNvSpPr>
            <a:spLocks noGrp="1"/>
          </p:cNvSpPr>
          <p:nvPr>
            <p:ph idx="1"/>
          </p:nvPr>
        </p:nvSpPr>
        <p:spPr>
          <a:xfrm>
            <a:off x="486697" y="2683241"/>
            <a:ext cx="5531198" cy="1676604"/>
          </a:xfrm>
        </p:spPr>
        <p:txBody>
          <a:bodyPr>
            <a:normAutofit fontScale="92500" lnSpcReduction="20000"/>
          </a:bodyPr>
          <a:lstStyle/>
          <a:p>
            <a:r>
              <a:rPr lang="fr-FR" dirty="0" err="1"/>
              <a:t>Sérendipité</a:t>
            </a:r>
            <a:r>
              <a:rPr lang="fr-FR" dirty="0"/>
              <a:t> dans les moteurs de recommandation</a:t>
            </a:r>
          </a:p>
          <a:p>
            <a:r>
              <a:rPr lang="fr-FR" dirty="0"/>
              <a:t>Interopérabilité et portabilité</a:t>
            </a:r>
          </a:p>
          <a:p>
            <a:r>
              <a:rPr lang="fr-FR" dirty="0"/>
              <a:t>Intelligence artificielle</a:t>
            </a:r>
          </a:p>
          <a:p>
            <a:r>
              <a:rPr lang="fr-FR" dirty="0"/>
              <a:t>Le risque : le </a:t>
            </a:r>
            <a:r>
              <a:rPr lang="fr-FR" dirty="0" err="1"/>
              <a:t>solutionnisme</a:t>
            </a:r>
            <a:endParaRPr lang="fr-FR" dirty="0"/>
          </a:p>
          <a:p>
            <a:endParaRPr lang="fr-FR" dirty="0"/>
          </a:p>
        </p:txBody>
      </p:sp>
      <p:pic>
        <p:nvPicPr>
          <p:cNvPr id="4" name="Image 3">
            <a:extLst>
              <a:ext uri="{FF2B5EF4-FFF2-40B4-BE49-F238E27FC236}">
                <a16:creationId xmlns:a16="http://schemas.microsoft.com/office/drawing/2014/main" id="{487F4264-7902-234E-BA8D-D69806A52580}"/>
              </a:ext>
            </a:extLst>
          </p:cNvPr>
          <p:cNvPicPr>
            <a:picLocks noChangeAspect="1"/>
          </p:cNvPicPr>
          <p:nvPr/>
        </p:nvPicPr>
        <p:blipFill rotWithShape="1">
          <a:blip r:embed="rId2"/>
          <a:srcRect l="4299" r="5292" b="2"/>
          <a:stretch/>
        </p:blipFill>
        <p:spPr>
          <a:xfrm>
            <a:off x="5860680" y="2596107"/>
            <a:ext cx="2872960" cy="3912050"/>
          </a:xfrm>
          <a:prstGeom prst="rect">
            <a:avLst/>
          </a:prstGeom>
          <a:effectLst/>
        </p:spPr>
      </p:pic>
      <p:sp>
        <p:nvSpPr>
          <p:cNvPr id="5" name="Rectangle 4">
            <a:extLst>
              <a:ext uri="{FF2B5EF4-FFF2-40B4-BE49-F238E27FC236}">
                <a16:creationId xmlns:a16="http://schemas.microsoft.com/office/drawing/2014/main" id="{79AA48F9-FAD7-BF4F-B8C3-C3C864C66EBE}"/>
              </a:ext>
            </a:extLst>
          </p:cNvPr>
          <p:cNvSpPr/>
          <p:nvPr/>
        </p:nvSpPr>
        <p:spPr>
          <a:xfrm>
            <a:off x="486697" y="4359845"/>
            <a:ext cx="4572000" cy="1200329"/>
          </a:xfrm>
          <a:prstGeom prst="rect">
            <a:avLst/>
          </a:prstGeom>
        </p:spPr>
        <p:txBody>
          <a:bodyPr>
            <a:spAutoFit/>
          </a:bodyPr>
          <a:lstStyle/>
          <a:p>
            <a:r>
              <a:rPr lang="fr-FR" dirty="0">
                <a:latin typeface="Calibri Light" panose="020F0302020204030204" pitchFamily="34" charset="0"/>
                <a:cs typeface="Calibri Light" panose="020F0302020204030204" pitchFamily="34" charset="0"/>
              </a:rPr>
              <a:t>“</a:t>
            </a:r>
            <a:r>
              <a:rPr lang="fr-FR" i="1" dirty="0">
                <a:latin typeface="Calibri Light" panose="020F0302020204030204" pitchFamily="34" charset="0"/>
                <a:cs typeface="Calibri Light" panose="020F0302020204030204" pitchFamily="34" charset="0"/>
              </a:rPr>
              <a:t>If </a:t>
            </a:r>
            <a:r>
              <a:rPr lang="fr-FR" i="1" dirty="0" err="1">
                <a:latin typeface="Calibri Light" panose="020F0302020204030204" pitchFamily="34" charset="0"/>
                <a:cs typeface="Calibri Light" panose="020F0302020204030204" pitchFamily="34" charset="0"/>
              </a:rPr>
              <a:t>you</a:t>
            </a:r>
            <a:r>
              <a:rPr lang="fr-FR" i="1" dirty="0">
                <a:latin typeface="Calibri Light" panose="020F0302020204030204" pitchFamily="34" charset="0"/>
                <a:cs typeface="Calibri Light" panose="020F0302020204030204" pitchFamily="34" charset="0"/>
              </a:rPr>
              <a:t> live in a world </a:t>
            </a:r>
            <a:r>
              <a:rPr lang="fr-FR" i="1" dirty="0" err="1">
                <a:latin typeface="Calibri Light" panose="020F0302020204030204" pitchFamily="34" charset="0"/>
                <a:cs typeface="Calibri Light" panose="020F0302020204030204" pitchFamily="34" charset="0"/>
              </a:rPr>
              <a:t>where</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your</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dream</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is</a:t>
            </a:r>
            <a:r>
              <a:rPr lang="fr-FR" i="1" dirty="0">
                <a:latin typeface="Calibri Light" panose="020F0302020204030204" pitchFamily="34" charset="0"/>
                <a:cs typeface="Calibri Light" panose="020F0302020204030204" pitchFamily="34" charset="0"/>
              </a:rPr>
              <a:t> to replace </a:t>
            </a:r>
            <a:r>
              <a:rPr lang="fr-FR" i="1" dirty="0" err="1">
                <a:latin typeface="Calibri Light" panose="020F0302020204030204" pitchFamily="34" charset="0"/>
                <a:cs typeface="Calibri Light" panose="020F0302020204030204" pitchFamily="34" charset="0"/>
              </a:rPr>
              <a:t>human</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beings</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with</a:t>
            </a:r>
            <a:r>
              <a:rPr lang="fr-FR" i="1" dirty="0">
                <a:latin typeface="Calibri Light" panose="020F0302020204030204" pitchFamily="34" charset="0"/>
                <a:cs typeface="Calibri Light" panose="020F0302020204030204" pitchFamily="34" charset="0"/>
              </a:rPr>
              <a:t> math, </a:t>
            </a:r>
            <a:r>
              <a:rPr lang="fr-FR" i="1" dirty="0" err="1">
                <a:latin typeface="Calibri Light" panose="020F0302020204030204" pitchFamily="34" charset="0"/>
                <a:cs typeface="Calibri Light" panose="020F0302020204030204" pitchFamily="34" charset="0"/>
              </a:rPr>
              <a:t>then</a:t>
            </a:r>
            <a:r>
              <a:rPr lang="fr-FR" i="1" dirty="0">
                <a:latin typeface="Calibri Light" panose="020F0302020204030204" pitchFamily="34" charset="0"/>
                <a:cs typeface="Calibri Light" panose="020F0302020204030204" pitchFamily="34" charset="0"/>
              </a:rPr>
              <a:t> of course </a:t>
            </a:r>
            <a:r>
              <a:rPr lang="fr-FR" i="1" dirty="0" err="1">
                <a:latin typeface="Calibri Light" panose="020F0302020204030204" pitchFamily="34" charset="0"/>
                <a:cs typeface="Calibri Light" panose="020F0302020204030204" pitchFamily="34" charset="0"/>
              </a:rPr>
              <a:t>you’re</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going</a:t>
            </a:r>
            <a:r>
              <a:rPr lang="fr-FR" i="1" dirty="0">
                <a:latin typeface="Calibri Light" panose="020F0302020204030204" pitchFamily="34" charset="0"/>
                <a:cs typeface="Calibri Light" panose="020F0302020204030204" pitchFamily="34" charset="0"/>
              </a:rPr>
              <a:t> to </a:t>
            </a:r>
            <a:r>
              <a:rPr lang="fr-FR" i="1" dirty="0" err="1">
                <a:latin typeface="Calibri Light" panose="020F0302020204030204" pitchFamily="34" charset="0"/>
                <a:cs typeface="Calibri Light" panose="020F0302020204030204" pitchFamily="34" charset="0"/>
              </a:rPr>
              <a:t>treat</a:t>
            </a:r>
            <a:r>
              <a:rPr lang="fr-FR" i="1" dirty="0">
                <a:latin typeface="Calibri Light" panose="020F0302020204030204" pitchFamily="34" charset="0"/>
                <a:cs typeface="Calibri Light" panose="020F0302020204030204" pitchFamily="34" charset="0"/>
              </a:rPr>
              <a:t> the </a:t>
            </a:r>
            <a:r>
              <a:rPr lang="fr-FR" i="1" dirty="0" err="1">
                <a:latin typeface="Calibri Light" panose="020F0302020204030204" pitchFamily="34" charset="0"/>
                <a:cs typeface="Calibri Light" panose="020F0302020204030204" pitchFamily="34" charset="0"/>
              </a:rPr>
              <a:t>human</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beings</a:t>
            </a:r>
            <a:r>
              <a:rPr lang="fr-FR" i="1" dirty="0">
                <a:latin typeface="Calibri Light" panose="020F0302020204030204" pitchFamily="34" charset="0"/>
                <a:cs typeface="Calibri Light" panose="020F0302020204030204" pitchFamily="34" charset="0"/>
              </a:rPr>
              <a:t> </a:t>
            </a:r>
            <a:r>
              <a:rPr lang="fr-FR" i="1" dirty="0" err="1">
                <a:latin typeface="Calibri Light" panose="020F0302020204030204" pitchFamily="34" charset="0"/>
                <a:cs typeface="Calibri Light" panose="020F0302020204030204" pitchFamily="34" charset="0"/>
              </a:rPr>
              <a:t>poorly</a:t>
            </a:r>
            <a:r>
              <a:rPr lang="fr-FR" dirty="0">
                <a:latin typeface="Calibri Light" panose="020F0302020204030204" pitchFamily="34" charset="0"/>
                <a:cs typeface="Calibri Light" panose="020F0302020204030204" pitchFamily="34" charset="0"/>
              </a:rPr>
              <a:t>.” (The Verge, 2 juillet 2019)</a:t>
            </a:r>
          </a:p>
        </p:txBody>
      </p:sp>
    </p:spTree>
    <p:extLst>
      <p:ext uri="{BB962C8B-B14F-4D97-AF65-F5344CB8AC3E}">
        <p14:creationId xmlns:p14="http://schemas.microsoft.com/office/powerpoint/2010/main" val="855879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D6D26-7898-FB44-95D3-177D99679D73}"/>
              </a:ext>
            </a:extLst>
          </p:cNvPr>
          <p:cNvSpPr>
            <a:spLocks noGrp="1"/>
          </p:cNvSpPr>
          <p:nvPr>
            <p:ph type="title"/>
          </p:nvPr>
        </p:nvSpPr>
        <p:spPr/>
        <p:txBody>
          <a:bodyPr/>
          <a:lstStyle/>
          <a:p>
            <a:r>
              <a:rPr lang="fr-FR" dirty="0"/>
              <a:t>Détection de contenus nocifs : texte</a:t>
            </a:r>
          </a:p>
        </p:txBody>
      </p:sp>
      <p:sp>
        <p:nvSpPr>
          <p:cNvPr id="3" name="Espace réservé du contenu 2">
            <a:extLst>
              <a:ext uri="{FF2B5EF4-FFF2-40B4-BE49-F238E27FC236}">
                <a16:creationId xmlns:a16="http://schemas.microsoft.com/office/drawing/2014/main" id="{A138EB14-EF1D-B044-A297-A839605982BC}"/>
              </a:ext>
            </a:extLst>
          </p:cNvPr>
          <p:cNvSpPr>
            <a:spLocks noGrp="1"/>
          </p:cNvSpPr>
          <p:nvPr>
            <p:ph idx="1"/>
          </p:nvPr>
        </p:nvSpPr>
        <p:spPr>
          <a:xfrm>
            <a:off x="426605" y="4180898"/>
            <a:ext cx="8238836" cy="2596429"/>
          </a:xfrm>
        </p:spPr>
        <p:txBody>
          <a:bodyPr vert="horz" lIns="91440" tIns="45720" rIns="91440" bIns="45720" rtlCol="0" anchor="t">
            <a:normAutofit fontScale="85000" lnSpcReduction="20000"/>
          </a:bodyPr>
          <a:lstStyle/>
          <a:p>
            <a:r>
              <a:rPr lang="fr-FR" dirty="0"/>
              <a:t>Détecter des mots clés </a:t>
            </a:r>
          </a:p>
          <a:p>
            <a:pPr lvl="1"/>
            <a:r>
              <a:rPr lang="fr-FR" dirty="0" err="1"/>
              <a:t>Salebot</a:t>
            </a:r>
            <a:r>
              <a:rPr lang="fr-FR" dirty="0"/>
              <a:t>: Bot de </a:t>
            </a:r>
            <a:r>
              <a:rPr lang="fr-FR" dirty="0" err="1"/>
              <a:t>Wikipedia</a:t>
            </a:r>
            <a:r>
              <a:rPr lang="fr-FR" dirty="0"/>
              <a:t> détectant des mots comme « pipi » et « caca » - crêtes à la sortie des collèges</a:t>
            </a:r>
          </a:p>
          <a:p>
            <a:pPr lvl="1"/>
            <a:r>
              <a:rPr lang="fr-FR" dirty="0"/>
              <a:t>1996 : Le site de la Maison Blanche bloqué par </a:t>
            </a:r>
            <a:r>
              <a:rPr lang="fr-FR" dirty="0" err="1"/>
              <a:t>SurfWatch</a:t>
            </a:r>
            <a:r>
              <a:rPr lang="fr-FR" dirty="0"/>
              <a:t> (</a:t>
            </a:r>
            <a:r>
              <a:rPr lang="fr-FR" dirty="0" err="1"/>
              <a:t>Netsurfer</a:t>
            </a:r>
            <a:r>
              <a:rPr lang="fr-FR" dirty="0"/>
              <a:t> Digest)</a:t>
            </a:r>
          </a:p>
          <a:p>
            <a:pPr lvl="2"/>
            <a:r>
              <a:rPr lang="fr-FR" dirty="0"/>
              <a:t>«Couples.html» est apparu dans l’URL</a:t>
            </a:r>
            <a:endParaRPr lang="fr-FR" dirty="0">
              <a:cs typeface="Calibri"/>
            </a:endParaRPr>
          </a:p>
          <a:p>
            <a:pPr lvl="2"/>
            <a:r>
              <a:rPr lang="fr-FR" dirty="0"/>
              <a:t>Les couples : les Clinton et Gores</a:t>
            </a:r>
          </a:p>
          <a:p>
            <a:r>
              <a:rPr lang="fr-FR" dirty="0"/>
              <a:t>Techniques de plus en plus sophistiquées (apprentissage automatique)</a:t>
            </a:r>
          </a:p>
          <a:p>
            <a:pPr lvl="1"/>
            <a:r>
              <a:rPr lang="fr-FR" dirty="0"/>
              <a:t>Pour les messages de haine : atteint le (très mauvais) niveau d’un modérateur humain</a:t>
            </a:r>
          </a:p>
          <a:p>
            <a:pPr lvl="1"/>
            <a:r>
              <a:rPr lang="fr-FR" dirty="0" err="1"/>
              <a:t>Fakenews</a:t>
            </a:r>
            <a:r>
              <a:rPr lang="fr-FR" dirty="0"/>
              <a:t> : encore plus compliqué</a:t>
            </a:r>
            <a:endParaRPr lang="fr-FR" dirty="0">
              <a:cs typeface="Calibri" panose="020F0502020204030204"/>
            </a:endParaRPr>
          </a:p>
          <a:p>
            <a:endParaRPr lang="fr-FR" dirty="0">
              <a:cs typeface="Calibri" panose="020F0502020204030204"/>
            </a:endParaRPr>
          </a:p>
        </p:txBody>
      </p:sp>
      <p:pic>
        <p:nvPicPr>
          <p:cNvPr id="4" name="Image 4" descr="Une image contenant capture d’écran&#10;&#10;Description générée avec un niveau de confiance très élevé">
            <a:extLst>
              <a:ext uri="{FF2B5EF4-FFF2-40B4-BE49-F238E27FC236}">
                <a16:creationId xmlns:a16="http://schemas.microsoft.com/office/drawing/2014/main" id="{E9991E9F-E721-4C15-93F8-DFE31CC26B94}"/>
              </a:ext>
            </a:extLst>
          </p:cNvPr>
          <p:cNvPicPr>
            <a:picLocks noChangeAspect="1"/>
          </p:cNvPicPr>
          <p:nvPr/>
        </p:nvPicPr>
        <p:blipFill>
          <a:blip r:embed="rId2"/>
          <a:stretch>
            <a:fillRect/>
          </a:stretch>
        </p:blipFill>
        <p:spPr>
          <a:xfrm>
            <a:off x="656936" y="1433797"/>
            <a:ext cx="6537036" cy="2566466"/>
          </a:xfrm>
          <a:prstGeom prst="rect">
            <a:avLst/>
          </a:prstGeom>
        </p:spPr>
      </p:pic>
    </p:spTree>
    <p:extLst>
      <p:ext uri="{BB962C8B-B14F-4D97-AF65-F5344CB8AC3E}">
        <p14:creationId xmlns:p14="http://schemas.microsoft.com/office/powerpoint/2010/main" val="550636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EF0BF3-0F7B-F94B-A737-956A3AE523D0}"/>
              </a:ext>
            </a:extLst>
          </p:cNvPr>
          <p:cNvSpPr>
            <a:spLocks noGrp="1"/>
          </p:cNvSpPr>
          <p:nvPr>
            <p:ph type="title"/>
          </p:nvPr>
        </p:nvSpPr>
        <p:spPr/>
        <p:txBody>
          <a:bodyPr/>
          <a:lstStyle/>
          <a:p>
            <a:r>
              <a:rPr lang="fr-FR" dirty="0"/>
              <a:t>Pourquoi ce n’est pas simple</a:t>
            </a:r>
          </a:p>
        </p:txBody>
      </p:sp>
      <p:sp>
        <p:nvSpPr>
          <p:cNvPr id="3" name="Espace réservé du contenu 2">
            <a:extLst>
              <a:ext uri="{FF2B5EF4-FFF2-40B4-BE49-F238E27FC236}">
                <a16:creationId xmlns:a16="http://schemas.microsoft.com/office/drawing/2014/main" id="{C836B2A7-D3B1-C445-B384-8C6658F05CCC}"/>
              </a:ext>
            </a:extLst>
          </p:cNvPr>
          <p:cNvSpPr>
            <a:spLocks noGrp="1"/>
          </p:cNvSpPr>
          <p:nvPr>
            <p:ph idx="1"/>
          </p:nvPr>
        </p:nvSpPr>
        <p:spPr/>
        <p:txBody>
          <a:bodyPr/>
          <a:lstStyle/>
          <a:p>
            <a:r>
              <a:rPr lang="fr-FR" dirty="0"/>
              <a:t>Ambiguïté des langues humaines</a:t>
            </a:r>
          </a:p>
          <a:p>
            <a:r>
              <a:rPr lang="fr-FR" dirty="0"/>
              <a:t>Utilisation de jargon, d’argot, de codes (IMHO)</a:t>
            </a:r>
          </a:p>
          <a:p>
            <a:r>
              <a:rPr lang="fr-FR" dirty="0"/>
              <a:t>Utilisation de langage codé</a:t>
            </a:r>
          </a:p>
          <a:p>
            <a:pPr lvl="1"/>
            <a:r>
              <a:rPr lang="fr-FR" dirty="0"/>
              <a:t>Par exemple, islamiste pour musulman, ou sioniste pour juif</a:t>
            </a:r>
          </a:p>
          <a:p>
            <a:r>
              <a:rPr lang="fr-FR" dirty="0"/>
              <a:t>Figures de style, humour…</a:t>
            </a:r>
          </a:p>
          <a:p>
            <a:r>
              <a:rPr lang="fr-FR" dirty="0"/>
              <a:t>Absence de contexte</a:t>
            </a:r>
          </a:p>
          <a:p>
            <a:pPr lvl="1"/>
            <a:r>
              <a:rPr lang="fr-FR" dirty="0"/>
              <a:t>Qui a écrit ? A qui ? Que c’est-il passé avant ? … </a:t>
            </a:r>
          </a:p>
          <a:p>
            <a:pPr marL="0" indent="0">
              <a:buNone/>
            </a:pPr>
            <a:r>
              <a:rPr lang="fr-FR" dirty="0"/>
              <a:t>Exemple : le harcèlement est mieux détecté en étudiant le graphe des messages qu’en regardant le contenu d’un seul message</a:t>
            </a:r>
          </a:p>
        </p:txBody>
      </p:sp>
    </p:spTree>
    <p:extLst>
      <p:ext uri="{BB962C8B-B14F-4D97-AF65-F5344CB8AC3E}">
        <p14:creationId xmlns:p14="http://schemas.microsoft.com/office/powerpoint/2010/main" val="813584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574E40-11C5-394B-B8FD-824EE74A1BB2}"/>
              </a:ext>
            </a:extLst>
          </p:cNvPr>
          <p:cNvSpPr>
            <a:spLocks noGrp="1"/>
          </p:cNvSpPr>
          <p:nvPr>
            <p:ph idx="1"/>
          </p:nvPr>
        </p:nvSpPr>
        <p:spPr>
          <a:xfrm>
            <a:off x="628650" y="566426"/>
            <a:ext cx="7886700" cy="4351338"/>
          </a:xfrm>
        </p:spPr>
        <p:txBody>
          <a:bodyPr>
            <a:normAutofit/>
          </a:bodyPr>
          <a:lstStyle/>
          <a:p>
            <a:pPr marL="0" indent="0">
              <a:buNone/>
            </a:pPr>
            <a:r>
              <a:rPr lang="fr-FR" dirty="0"/>
              <a:t>Plus que par le contenu des messages individuels, le </a:t>
            </a:r>
            <a:r>
              <a:rPr lang="fr-FR" dirty="0" err="1"/>
              <a:t>cyberharcèlement</a:t>
            </a:r>
            <a:r>
              <a:rPr lang="fr-FR" dirty="0"/>
              <a:t> peut être détecté par le « graphe des messages ».</a:t>
            </a:r>
          </a:p>
          <a:p>
            <a:pPr marL="0" indent="0">
              <a:buNone/>
            </a:pPr>
            <a:endParaRPr lang="fr-FR" dirty="0"/>
          </a:p>
          <a:p>
            <a:pPr marL="0" indent="0">
              <a:buNone/>
            </a:pPr>
            <a:endParaRPr lang="fr-FR" dirty="0"/>
          </a:p>
          <a:p>
            <a:endParaRPr lang="fr-FR" dirty="0"/>
          </a:p>
          <a:p>
            <a:pPr lvl="1"/>
            <a:endParaRPr lang="fr-FR" dirty="0"/>
          </a:p>
        </p:txBody>
      </p:sp>
      <p:pic>
        <p:nvPicPr>
          <p:cNvPr id="4" name="Image 3">
            <a:extLst>
              <a:ext uri="{FF2B5EF4-FFF2-40B4-BE49-F238E27FC236}">
                <a16:creationId xmlns:a16="http://schemas.microsoft.com/office/drawing/2014/main" id="{EA2B5791-7553-5943-84F7-C593246E7028}"/>
              </a:ext>
            </a:extLst>
          </p:cNvPr>
          <p:cNvPicPr>
            <a:picLocks noChangeAspect="1"/>
          </p:cNvPicPr>
          <p:nvPr/>
        </p:nvPicPr>
        <p:blipFill>
          <a:blip r:embed="rId2"/>
          <a:stretch>
            <a:fillRect/>
          </a:stretch>
        </p:blipFill>
        <p:spPr>
          <a:xfrm>
            <a:off x="1981592" y="1790662"/>
            <a:ext cx="5180816" cy="3870007"/>
          </a:xfrm>
          <a:prstGeom prst="rect">
            <a:avLst/>
          </a:prstGeom>
        </p:spPr>
      </p:pic>
      <p:sp>
        <p:nvSpPr>
          <p:cNvPr id="7" name="Rectangle 6">
            <a:extLst>
              <a:ext uri="{FF2B5EF4-FFF2-40B4-BE49-F238E27FC236}">
                <a16:creationId xmlns:a16="http://schemas.microsoft.com/office/drawing/2014/main" id="{D1C21969-7E86-844F-924C-1C41C24191D3}"/>
              </a:ext>
            </a:extLst>
          </p:cNvPr>
          <p:cNvSpPr/>
          <p:nvPr/>
        </p:nvSpPr>
        <p:spPr>
          <a:xfrm>
            <a:off x="1526936" y="5660668"/>
            <a:ext cx="8987294" cy="369332"/>
          </a:xfrm>
          <a:prstGeom prst="rect">
            <a:avLst/>
          </a:prstGeom>
        </p:spPr>
        <p:txBody>
          <a:bodyPr wrap="none">
            <a:spAutoFit/>
          </a:bodyPr>
          <a:lstStyle/>
          <a:p>
            <a:r>
              <a:rPr lang="fr-FR" dirty="0">
                <a:solidFill>
                  <a:srgbClr val="231F20"/>
                </a:solidFill>
                <a:latin typeface="glegooregular"/>
              </a:rPr>
              <a:t>Martin </a:t>
            </a:r>
            <a:r>
              <a:rPr lang="fr-FR" dirty="0" err="1">
                <a:solidFill>
                  <a:srgbClr val="231F20"/>
                </a:solidFill>
                <a:latin typeface="glegooregular"/>
              </a:rPr>
              <a:t>Koppe</a:t>
            </a:r>
            <a:r>
              <a:rPr lang="fr-FR" dirty="0">
                <a:solidFill>
                  <a:srgbClr val="231F20"/>
                </a:solidFill>
                <a:latin typeface="glegooregular"/>
              </a:rPr>
              <a:t>, L’IA traque le harcèlement en ligne, Le journal du CNRS, 4 janvier 2019</a:t>
            </a:r>
            <a:endParaRPr lang="fr-FR" b="0" i="0" u="none" strike="noStrike" dirty="0">
              <a:solidFill>
                <a:srgbClr val="231F20"/>
              </a:solidFill>
              <a:effectLst/>
              <a:latin typeface="glegooregular"/>
            </a:endParaRPr>
          </a:p>
        </p:txBody>
      </p:sp>
    </p:spTree>
    <p:extLst>
      <p:ext uri="{BB962C8B-B14F-4D97-AF65-F5344CB8AC3E}">
        <p14:creationId xmlns:p14="http://schemas.microsoft.com/office/powerpoint/2010/main" val="195751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Organisation</a:t>
            </a:r>
          </a:p>
        </p:txBody>
      </p:sp>
      <p:sp>
        <p:nvSpPr>
          <p:cNvPr id="3" name="Espace réservé du contenu 2"/>
          <p:cNvSpPr>
            <a:spLocks noGrp="1"/>
          </p:cNvSpPr>
          <p:nvPr>
            <p:ph idx="1"/>
          </p:nvPr>
        </p:nvSpPr>
        <p:spPr/>
        <p:txBody>
          <a:bodyPr>
            <a:normAutofit fontScale="62500" lnSpcReduction="20000"/>
          </a:bodyPr>
          <a:lstStyle/>
          <a:p>
            <a:pPr marL="0" indent="0">
              <a:buNone/>
            </a:pPr>
            <a:r>
              <a:rPr lang="fr-FR" dirty="0"/>
              <a:t>La déclinaison des sentiments</a:t>
            </a:r>
          </a:p>
          <a:p>
            <a:pPr marL="514350" indent="-514350">
              <a:buFont typeface="+mj-lt"/>
              <a:buAutoNum type="arabicPeriod"/>
            </a:pPr>
            <a:r>
              <a:rPr lang="fr-FR" dirty="0"/>
              <a:t>L’amitié et l’amour	</a:t>
            </a:r>
          </a:p>
          <a:p>
            <a:pPr marL="514350" indent="-514350">
              <a:buFont typeface="+mj-lt"/>
              <a:buAutoNum type="arabicPeriod"/>
            </a:pPr>
            <a:r>
              <a:rPr lang="fr-FR" dirty="0"/>
              <a:t>L’humour	</a:t>
            </a:r>
          </a:p>
          <a:p>
            <a:pPr marL="514350" indent="-514350">
              <a:buFont typeface="+mj-lt"/>
              <a:buAutoNum type="arabicPeriod"/>
            </a:pPr>
            <a:r>
              <a:rPr lang="fr-FR" dirty="0"/>
              <a:t>La liberté des petites boites	</a:t>
            </a:r>
          </a:p>
          <a:p>
            <a:pPr marL="514350" indent="-514350">
              <a:buFont typeface="+mj-lt"/>
              <a:buAutoNum type="arabicPeriod"/>
            </a:pPr>
            <a:r>
              <a:rPr lang="fr-FR" dirty="0"/>
              <a:t>La confusion des sentiments</a:t>
            </a:r>
          </a:p>
          <a:p>
            <a:pPr marL="514350" indent="-514350">
              <a:buFont typeface="+mj-lt"/>
              <a:buAutoNum type="arabicPeriod"/>
            </a:pPr>
            <a:r>
              <a:rPr lang="fr-FR" dirty="0"/>
              <a:t>Haine et cyberviolence</a:t>
            </a:r>
          </a:p>
          <a:p>
            <a:pPr marL="0" indent="0">
              <a:buNone/>
            </a:pPr>
            <a:r>
              <a:rPr lang="fr-FR" dirty="0"/>
              <a:t>L’information</a:t>
            </a:r>
          </a:p>
          <a:p>
            <a:pPr marL="514350" indent="-514350">
              <a:buFont typeface="+mj-lt"/>
              <a:buAutoNum type="arabicPeriod"/>
            </a:pPr>
            <a:r>
              <a:rPr lang="fr-FR" dirty="0"/>
              <a:t>L’accès à l’information	</a:t>
            </a:r>
          </a:p>
          <a:p>
            <a:pPr marL="514350" indent="-514350">
              <a:buFont typeface="+mj-lt"/>
              <a:buAutoNum type="arabicPeriod"/>
            </a:pPr>
            <a:r>
              <a:rPr lang="fr-FR" dirty="0"/>
              <a:t>La désinformation	</a:t>
            </a:r>
          </a:p>
          <a:p>
            <a:pPr marL="514350" indent="-514350">
              <a:buFont typeface="+mj-lt"/>
              <a:buAutoNum type="arabicPeriod"/>
            </a:pPr>
            <a:r>
              <a:rPr lang="fr-FR" dirty="0"/>
              <a:t>Le bulle informationnelle	</a:t>
            </a:r>
          </a:p>
          <a:p>
            <a:pPr marL="0" indent="0">
              <a:buNone/>
            </a:pPr>
            <a:r>
              <a:rPr lang="fr-FR" dirty="0"/>
              <a:t>La société	</a:t>
            </a:r>
          </a:p>
          <a:p>
            <a:pPr marL="514350" indent="-514350">
              <a:buFont typeface="+mj-lt"/>
              <a:buAutoNum type="arabicPeriod"/>
            </a:pPr>
            <a:r>
              <a:rPr lang="fr-FR" dirty="0"/>
              <a:t>La voix de ceux qu’on n’entendait pas	</a:t>
            </a:r>
          </a:p>
          <a:p>
            <a:pPr marL="514350" indent="-514350">
              <a:buFont typeface="+mj-lt"/>
              <a:buAutoNum type="arabicPeriod"/>
            </a:pPr>
            <a:r>
              <a:rPr lang="fr-FR" dirty="0"/>
              <a:t>La constitution de communautés d’intérêt	</a:t>
            </a:r>
          </a:p>
          <a:p>
            <a:pPr marL="514350" indent="-514350">
              <a:buFont typeface="+mj-lt"/>
              <a:buAutoNum type="arabicPeriod"/>
            </a:pPr>
            <a:r>
              <a:rPr lang="fr-FR" dirty="0"/>
              <a:t>Un instrument de surveillance	</a:t>
            </a:r>
          </a:p>
        </p:txBody>
      </p:sp>
    </p:spTree>
    <p:extLst>
      <p:ext uri="{BB962C8B-B14F-4D97-AF65-F5344CB8AC3E}">
        <p14:creationId xmlns:p14="http://schemas.microsoft.com/office/powerpoint/2010/main" val="3632070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FA5BF6-7494-4D48-923D-F1F9622B97AD}"/>
              </a:ext>
            </a:extLst>
          </p:cNvPr>
          <p:cNvSpPr>
            <a:spLocks noGrp="1"/>
          </p:cNvSpPr>
          <p:nvPr>
            <p:ph type="title"/>
          </p:nvPr>
        </p:nvSpPr>
        <p:spPr/>
        <p:txBody>
          <a:bodyPr/>
          <a:lstStyle/>
          <a:p>
            <a:r>
              <a:rPr lang="fr-FR" dirty="0"/>
              <a:t>Détection de contenus nocifs: image et vidéo</a:t>
            </a:r>
          </a:p>
        </p:txBody>
      </p:sp>
      <p:sp>
        <p:nvSpPr>
          <p:cNvPr id="3" name="Espace réservé du contenu 2">
            <a:extLst>
              <a:ext uri="{FF2B5EF4-FFF2-40B4-BE49-F238E27FC236}">
                <a16:creationId xmlns:a16="http://schemas.microsoft.com/office/drawing/2014/main" id="{FA55E2FC-CAC9-714C-94D5-82AC59EA416D}"/>
              </a:ext>
            </a:extLst>
          </p:cNvPr>
          <p:cNvSpPr>
            <a:spLocks noGrp="1"/>
          </p:cNvSpPr>
          <p:nvPr>
            <p:ph idx="1"/>
          </p:nvPr>
        </p:nvSpPr>
        <p:spPr/>
        <p:txBody>
          <a:bodyPr>
            <a:normAutofit/>
          </a:bodyPr>
          <a:lstStyle/>
          <a:p>
            <a:r>
              <a:rPr lang="fr-FR" dirty="0"/>
              <a:t>On arrive relativement bien à détecter</a:t>
            </a:r>
          </a:p>
          <a:p>
            <a:pPr lvl="1"/>
            <a:r>
              <a:rPr lang="fr-FR" dirty="0"/>
              <a:t>Contenus terroristes</a:t>
            </a:r>
          </a:p>
          <a:p>
            <a:pPr lvl="1"/>
            <a:r>
              <a:rPr lang="fr-FR" dirty="0"/>
              <a:t>Contenus pédopornographiques</a:t>
            </a:r>
          </a:p>
          <a:p>
            <a:r>
              <a:rPr lang="fr-FR" dirty="0"/>
              <a:t>Ce n’est pas simple sur du texte, c’est encore plus compliqué pour une image ou une vidéo</a:t>
            </a:r>
          </a:p>
          <a:p>
            <a:endParaRPr lang="fr-FR" dirty="0"/>
          </a:p>
          <a:p>
            <a:r>
              <a:rPr lang="fr-FR" dirty="0"/>
              <a:t>Pourtant, par exemple, pour les messages de violence (problème complexe), ils semblent que les algorithmes des grandes plateformes soient déjà moins mauvais que les humains </a:t>
            </a:r>
          </a:p>
          <a:p>
            <a:pPr lvl="1"/>
            <a:r>
              <a:rPr lang="fr-FR" dirty="0"/>
              <a:t>source confidentielle : ils sont très réticents à communiquer là-dessus</a:t>
            </a:r>
          </a:p>
        </p:txBody>
      </p:sp>
    </p:spTree>
    <p:extLst>
      <p:ext uri="{BB962C8B-B14F-4D97-AF65-F5344CB8AC3E}">
        <p14:creationId xmlns:p14="http://schemas.microsoft.com/office/powerpoint/2010/main" val="1113306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C6282-9C8E-1445-8D88-76B95CFE2E2C}"/>
              </a:ext>
            </a:extLst>
          </p:cNvPr>
          <p:cNvSpPr>
            <a:spLocks noGrp="1"/>
          </p:cNvSpPr>
          <p:nvPr>
            <p:ph type="title"/>
          </p:nvPr>
        </p:nvSpPr>
        <p:spPr/>
        <p:txBody>
          <a:bodyPr/>
          <a:lstStyle/>
          <a:p>
            <a:r>
              <a:rPr lang="fr-FR" dirty="0"/>
              <a:t>Un problème pour tous les contenus : </a:t>
            </a:r>
            <a:br>
              <a:rPr lang="fr-FR" dirty="0"/>
            </a:br>
            <a:r>
              <a:rPr lang="fr-FR" dirty="0"/>
              <a:t>la viralité</a:t>
            </a:r>
          </a:p>
        </p:txBody>
      </p:sp>
      <p:sp>
        <p:nvSpPr>
          <p:cNvPr id="3" name="Espace réservé du contenu 2">
            <a:extLst>
              <a:ext uri="{FF2B5EF4-FFF2-40B4-BE49-F238E27FC236}">
                <a16:creationId xmlns:a16="http://schemas.microsoft.com/office/drawing/2014/main" id="{995014CE-0B42-1642-A7AB-5DE9710E94D7}"/>
              </a:ext>
            </a:extLst>
          </p:cNvPr>
          <p:cNvSpPr>
            <a:spLocks noGrp="1"/>
          </p:cNvSpPr>
          <p:nvPr>
            <p:ph idx="1"/>
          </p:nvPr>
        </p:nvSpPr>
        <p:spPr/>
        <p:txBody>
          <a:bodyPr vert="horz" lIns="91440" tIns="45720" rIns="91440" bIns="45720" rtlCol="0" anchor="t">
            <a:normAutofit fontScale="92500"/>
          </a:bodyPr>
          <a:lstStyle/>
          <a:p>
            <a:r>
              <a:rPr lang="fr-FR" dirty="0"/>
              <a:t>Attentats d'extrême-droite de Christchurch en 2019 contre deux mosquées en Nouvelle-Zélande – 51 morts</a:t>
            </a:r>
          </a:p>
          <a:p>
            <a:r>
              <a:rPr lang="fr-FR" dirty="0"/>
              <a:t>Diffusion d’une vidéo des attaques en direct sur les réseaux sociaux</a:t>
            </a:r>
          </a:p>
          <a:p>
            <a:r>
              <a:rPr lang="fr-FR" dirty="0"/>
              <a:t>Mouvement « Hello Brother » sur les réseaux sociaux pour aider les victimes de l'attentat : derniers mots d’une victime, Daoud Nabi, au terroriste</a:t>
            </a:r>
          </a:p>
          <a:p>
            <a:r>
              <a:rPr lang="fr-FR" dirty="0"/>
              <a:t>La vidéo est reprise sur de nombreux sites, conduit à la fermeture de forums </a:t>
            </a:r>
            <a:r>
              <a:rPr lang="fr-FR" dirty="0" err="1"/>
              <a:t>Reddit</a:t>
            </a:r>
          </a:p>
          <a:p>
            <a:r>
              <a:rPr lang="fr-FR" dirty="0"/>
              <a:t>Conduit à l’Appel de Christchurch signé par des chefs d’État et dirigeants d’entreprises pour agir contre le terrorisme et l’extrémisme violent en ligne</a:t>
            </a:r>
          </a:p>
          <a:p>
            <a:endParaRPr lang="fr-FR" dirty="0"/>
          </a:p>
        </p:txBody>
      </p:sp>
    </p:spTree>
    <p:extLst>
      <p:ext uri="{BB962C8B-B14F-4D97-AF65-F5344CB8AC3E}">
        <p14:creationId xmlns:p14="http://schemas.microsoft.com/office/powerpoint/2010/main" val="1498456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BBE707-9E46-3F4A-A0EC-B81AAB2A60F2}"/>
              </a:ext>
            </a:extLst>
          </p:cNvPr>
          <p:cNvSpPr>
            <a:spLocks noGrp="1"/>
          </p:cNvSpPr>
          <p:nvPr>
            <p:ph type="title"/>
          </p:nvPr>
        </p:nvSpPr>
        <p:spPr/>
        <p:txBody>
          <a:bodyPr/>
          <a:lstStyle/>
          <a:p>
            <a:r>
              <a:rPr lang="fr-FR" dirty="0"/>
              <a:t>Violation de copyright : texte</a:t>
            </a:r>
          </a:p>
        </p:txBody>
      </p:sp>
      <p:sp>
        <p:nvSpPr>
          <p:cNvPr id="3" name="Espace réservé du contenu 2">
            <a:extLst>
              <a:ext uri="{FF2B5EF4-FFF2-40B4-BE49-F238E27FC236}">
                <a16:creationId xmlns:a16="http://schemas.microsoft.com/office/drawing/2014/main" id="{1EB46CC1-385F-4F43-9DE3-CBE63669DB18}"/>
              </a:ext>
            </a:extLst>
          </p:cNvPr>
          <p:cNvSpPr>
            <a:spLocks noGrp="1"/>
          </p:cNvSpPr>
          <p:nvPr>
            <p:ph idx="1"/>
          </p:nvPr>
        </p:nvSpPr>
        <p:spPr/>
        <p:txBody>
          <a:bodyPr/>
          <a:lstStyle/>
          <a:p>
            <a:r>
              <a:rPr lang="fr-FR" dirty="0"/>
              <a:t>Tellement simple pour le texte qu’on peut vous donner un algorithme</a:t>
            </a:r>
          </a:p>
          <a:p>
            <a:r>
              <a:rPr lang="fr-FR" dirty="0"/>
              <a:t>Hash : fonction qui transforme un texte une suite de caractères en un entier</a:t>
            </a:r>
          </a:p>
          <a:p>
            <a:r>
              <a:rPr lang="fr-FR" dirty="0"/>
              <a:t>On enregistre les </a:t>
            </a:r>
            <a:r>
              <a:rPr lang="fr-FR" i="1" dirty="0"/>
              <a:t>hash</a:t>
            </a:r>
            <a:r>
              <a:rPr lang="fr-FR" dirty="0"/>
              <a:t> de « bouts » des textes à surveiller</a:t>
            </a:r>
          </a:p>
          <a:p>
            <a:pPr lvl="1"/>
            <a:r>
              <a:rPr lang="fr-FR" dirty="0"/>
              <a:t>Imaginez comme des traces du texte</a:t>
            </a:r>
          </a:p>
          <a:p>
            <a:r>
              <a:rPr lang="fr-FR" dirty="0"/>
              <a:t>Quand on a un nouveau texte</a:t>
            </a:r>
          </a:p>
          <a:p>
            <a:pPr lvl="1"/>
            <a:r>
              <a:rPr lang="fr-FR" dirty="0"/>
              <a:t>On prend des bouts de ce texte, on regarde si on connait déjà leur hash</a:t>
            </a:r>
          </a:p>
          <a:p>
            <a:r>
              <a:rPr lang="fr-FR" dirty="0"/>
              <a:t>Si oui, probable que c’est un des textes à surveiller</a:t>
            </a:r>
          </a:p>
          <a:p>
            <a:r>
              <a:rPr lang="fr-FR" dirty="0"/>
              <a:t>On vérifie</a:t>
            </a:r>
          </a:p>
        </p:txBody>
      </p:sp>
    </p:spTree>
    <p:extLst>
      <p:ext uri="{BB962C8B-B14F-4D97-AF65-F5344CB8AC3E}">
        <p14:creationId xmlns:p14="http://schemas.microsoft.com/office/powerpoint/2010/main" val="1374681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F18CC-37DD-AA40-9990-4382BD95B533}"/>
              </a:ext>
            </a:extLst>
          </p:cNvPr>
          <p:cNvSpPr>
            <a:spLocks noGrp="1"/>
          </p:cNvSpPr>
          <p:nvPr>
            <p:ph type="title"/>
          </p:nvPr>
        </p:nvSpPr>
        <p:spPr/>
        <p:txBody>
          <a:bodyPr/>
          <a:lstStyle/>
          <a:p>
            <a:r>
              <a:rPr lang="fr-FR" dirty="0"/>
              <a:t>Violation de copyright: images, vidéos… </a:t>
            </a:r>
          </a:p>
        </p:txBody>
      </p:sp>
      <p:sp>
        <p:nvSpPr>
          <p:cNvPr id="3" name="Espace réservé du contenu 2">
            <a:extLst>
              <a:ext uri="{FF2B5EF4-FFF2-40B4-BE49-F238E27FC236}">
                <a16:creationId xmlns:a16="http://schemas.microsoft.com/office/drawing/2014/main" id="{6AA8FBF9-D03D-EC42-B38D-07315C77842B}"/>
              </a:ext>
            </a:extLst>
          </p:cNvPr>
          <p:cNvSpPr>
            <a:spLocks noGrp="1"/>
          </p:cNvSpPr>
          <p:nvPr>
            <p:ph idx="1"/>
          </p:nvPr>
        </p:nvSpPr>
        <p:spPr>
          <a:xfrm>
            <a:off x="628650" y="1825625"/>
            <a:ext cx="6033655" cy="4351338"/>
          </a:xfrm>
        </p:spPr>
        <p:txBody>
          <a:bodyPr vert="horz" lIns="91440" tIns="45720" rIns="91440" bIns="45720" rtlCol="0" anchor="t">
            <a:normAutofit/>
          </a:bodyPr>
          <a:lstStyle/>
          <a:p>
            <a:r>
              <a:rPr lang="fr-FR" dirty="0"/>
              <a:t>Plus compliqué</a:t>
            </a:r>
          </a:p>
          <a:p>
            <a:r>
              <a:rPr lang="fr-FR" dirty="0"/>
              <a:t>La comparaison de deux images coûte cher</a:t>
            </a:r>
          </a:p>
          <a:p>
            <a:r>
              <a:rPr lang="fr-FR" dirty="0">
                <a:cs typeface="Calibri"/>
              </a:rPr>
              <a:t>On peut aussi utiliser la </a:t>
            </a:r>
            <a:r>
              <a:rPr lang="fr-FR" dirty="0" err="1">
                <a:cs typeface="Calibri"/>
              </a:rPr>
              <a:t>hashage</a:t>
            </a:r>
            <a:r>
              <a:rPr lang="fr-FR" dirty="0">
                <a:cs typeface="Calibri"/>
              </a:rPr>
              <a:t> mais</a:t>
            </a:r>
          </a:p>
          <a:p>
            <a:pPr lvl="1"/>
            <a:r>
              <a:rPr lang="fr-FR" dirty="0">
                <a:cs typeface="Calibri"/>
              </a:rPr>
              <a:t>les traces disparaissent quand on touche à l’image, par exemple on change sa résolution</a:t>
            </a:r>
          </a:p>
          <a:p>
            <a:r>
              <a:rPr lang="fr-FR" dirty="0"/>
              <a:t>Tatouage numérique (</a:t>
            </a:r>
            <a:r>
              <a:rPr lang="fr-FR" dirty="0" err="1"/>
              <a:t>watermarking</a:t>
            </a:r>
            <a:r>
              <a:rPr lang="fr-FR" dirty="0"/>
              <a:t>)</a:t>
            </a:r>
          </a:p>
          <a:p>
            <a:pPr lvl="1"/>
            <a:r>
              <a:rPr lang="fr-FR" dirty="0"/>
              <a:t>On inclut dans l’image une signature visible (agence de photo) ou invisible – permettant de prouver que l’image est copiée.</a:t>
            </a:r>
            <a:endParaRPr lang="fr-FR" dirty="0">
              <a:cs typeface="Calibri"/>
            </a:endParaRPr>
          </a:p>
          <a:p>
            <a:pPr lvl="1"/>
            <a:r>
              <a:rPr lang="fr-FR" dirty="0"/>
              <a:t>Disparait si l’image est triturée par exemple compressée</a:t>
            </a:r>
          </a:p>
          <a:p>
            <a:pPr lvl="1"/>
            <a:endParaRPr lang="fr-FR" dirty="0"/>
          </a:p>
          <a:p>
            <a:endParaRPr lang="fr-FR" dirty="0"/>
          </a:p>
        </p:txBody>
      </p:sp>
      <p:pic>
        <p:nvPicPr>
          <p:cNvPr id="1026" name="Picture 2">
            <a:extLst>
              <a:ext uri="{FF2B5EF4-FFF2-40B4-BE49-F238E27FC236}">
                <a16:creationId xmlns:a16="http://schemas.microsoft.com/office/drawing/2014/main" id="{C30CF3CF-80C8-184F-B9A0-E15FF1421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591" y="1824362"/>
            <a:ext cx="2095500" cy="3721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59988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CD918B-A4A2-AD4B-A88A-8C57F446D99A}"/>
              </a:ext>
            </a:extLst>
          </p:cNvPr>
          <p:cNvSpPr>
            <a:spLocks noGrp="1"/>
          </p:cNvSpPr>
          <p:nvPr>
            <p:ph type="title"/>
          </p:nvPr>
        </p:nvSpPr>
        <p:spPr/>
        <p:txBody>
          <a:bodyPr/>
          <a:lstStyle/>
          <a:p>
            <a:r>
              <a:rPr lang="fr-FR" dirty="0"/>
              <a:t>Réguler par les états</a:t>
            </a:r>
          </a:p>
        </p:txBody>
      </p:sp>
      <p:sp>
        <p:nvSpPr>
          <p:cNvPr id="5" name="Espace réservé du texte 4">
            <a:extLst>
              <a:ext uri="{FF2B5EF4-FFF2-40B4-BE49-F238E27FC236}">
                <a16:creationId xmlns:a16="http://schemas.microsoft.com/office/drawing/2014/main" id="{EAFE24E3-52FC-0B44-91A1-F6274A2D103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99936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Régulation directe par les États</a:t>
            </a:r>
          </a:p>
        </p:txBody>
      </p:sp>
      <p:sp>
        <p:nvSpPr>
          <p:cNvPr id="5" name="Espace réservé du texte 4"/>
          <p:cNvSpPr>
            <a:spLocks noGrp="1"/>
          </p:cNvSpPr>
          <p:nvPr>
            <p:ph type="body" idx="1"/>
          </p:nvPr>
        </p:nvSpPr>
        <p:spPr/>
        <p:txBody>
          <a:bodyPr/>
          <a:lstStyle/>
          <a:p>
            <a:r>
              <a:rPr lang="fr-FR" dirty="0"/>
              <a:t>Pays  démocratiques </a:t>
            </a:r>
            <a:endParaRPr lang="en-US" dirty="0"/>
          </a:p>
        </p:txBody>
      </p:sp>
      <p:sp>
        <p:nvSpPr>
          <p:cNvPr id="3" name="Espace réservé du contenu 2"/>
          <p:cNvSpPr>
            <a:spLocks noGrp="1"/>
          </p:cNvSpPr>
          <p:nvPr>
            <p:ph sz="half" idx="2"/>
          </p:nvPr>
        </p:nvSpPr>
        <p:spPr/>
        <p:txBody>
          <a:bodyPr>
            <a:normAutofit/>
          </a:bodyPr>
          <a:lstStyle/>
          <a:p>
            <a:r>
              <a:rPr lang="fr-FR" dirty="0"/>
              <a:t>Les États n’ont pas les compétences et les moyens techniques de le faire</a:t>
            </a:r>
          </a:p>
          <a:p>
            <a:r>
              <a:rPr lang="fr-FR" dirty="0"/>
              <a:t>Le faire serait une limitation de la démocratie</a:t>
            </a:r>
          </a:p>
          <a:p>
            <a:endParaRPr lang="fr-FR" dirty="0"/>
          </a:p>
        </p:txBody>
      </p:sp>
      <p:sp>
        <p:nvSpPr>
          <p:cNvPr id="6" name="Espace réservé du texte 5"/>
          <p:cNvSpPr>
            <a:spLocks noGrp="1"/>
          </p:cNvSpPr>
          <p:nvPr>
            <p:ph type="body" sz="quarter" idx="3"/>
          </p:nvPr>
        </p:nvSpPr>
        <p:spPr/>
        <p:txBody>
          <a:bodyPr>
            <a:normAutofit/>
          </a:bodyPr>
          <a:lstStyle/>
          <a:p>
            <a:r>
              <a:rPr lang="fr-FR" dirty="0"/>
              <a:t>Dans les autres pays </a:t>
            </a:r>
          </a:p>
        </p:txBody>
      </p:sp>
      <p:sp>
        <p:nvSpPr>
          <p:cNvPr id="4" name="Espace réservé du contenu 3"/>
          <p:cNvSpPr>
            <a:spLocks noGrp="1"/>
          </p:cNvSpPr>
          <p:nvPr>
            <p:ph sz="quarter" idx="4"/>
          </p:nvPr>
        </p:nvSpPr>
        <p:spPr>
          <a:xfrm>
            <a:off x="4629150" y="2505075"/>
            <a:ext cx="3887391" cy="3930657"/>
          </a:xfrm>
        </p:spPr>
        <p:txBody>
          <a:bodyPr>
            <a:normAutofit fontScale="85000" lnSpcReduction="10000"/>
          </a:bodyPr>
          <a:lstStyle/>
          <a:p>
            <a:r>
              <a:rPr lang="fr-FR" dirty="0"/>
              <a:t>But : contrôler l’opinion publique</a:t>
            </a:r>
          </a:p>
          <a:p>
            <a:r>
              <a:rPr lang="fr-FR" dirty="0"/>
              <a:t>Réseaux sociaux nationaux sous contrôle de l’État</a:t>
            </a:r>
          </a:p>
          <a:p>
            <a:pPr lvl="1"/>
            <a:r>
              <a:rPr lang="fr-FR" dirty="0"/>
              <a:t>Chine : </a:t>
            </a:r>
            <a:r>
              <a:rPr lang="fr-FR" dirty="0" err="1"/>
              <a:t>Wechat</a:t>
            </a:r>
            <a:r>
              <a:rPr lang="fr-FR" dirty="0"/>
              <a:t>, </a:t>
            </a:r>
            <a:r>
              <a:rPr lang="fr-FR" dirty="0" err="1"/>
              <a:t>Weibo</a:t>
            </a:r>
            <a:r>
              <a:rPr lang="mr-IN" dirty="0"/>
              <a:t>…</a:t>
            </a:r>
            <a:endParaRPr lang="fr-FR" dirty="0"/>
          </a:p>
          <a:p>
            <a:pPr lvl="1"/>
            <a:r>
              <a:rPr lang="fr-FR" dirty="0"/>
              <a:t>Russie : Vkontakte, </a:t>
            </a:r>
            <a:r>
              <a:rPr lang="fr-FR" dirty="0" err="1"/>
              <a:t>Odnoklassniki</a:t>
            </a:r>
            <a:r>
              <a:rPr lang="fr-FR" dirty="0"/>
              <a:t> (Copains d’avant Russe)</a:t>
            </a:r>
            <a:r>
              <a:rPr lang="mr-IN" dirty="0"/>
              <a:t>…</a:t>
            </a:r>
            <a:endParaRPr lang="fr-FR" dirty="0"/>
          </a:p>
          <a:p>
            <a:r>
              <a:rPr lang="fr-FR" dirty="0"/>
              <a:t>Pressions fortes sur les plateformes</a:t>
            </a:r>
          </a:p>
          <a:p>
            <a:pPr lvl="1"/>
            <a:r>
              <a:rPr lang="fr-FR" dirty="0"/>
              <a:t>Aussi sur les moteurs de recherche, </a:t>
            </a:r>
            <a:r>
              <a:rPr lang="fr-FR" dirty="0" err="1"/>
              <a:t>e.g</a:t>
            </a:r>
            <a:r>
              <a:rPr lang="fr-FR" dirty="0"/>
              <a:t>., Chinois </a:t>
            </a:r>
            <a:r>
              <a:rPr lang="fr-FR" dirty="0" err="1"/>
              <a:t>Baidu</a:t>
            </a:r>
            <a:endParaRPr lang="fr-FR" dirty="0"/>
          </a:p>
          <a:p>
            <a:r>
              <a:rPr lang="fr-FR" dirty="0"/>
              <a:t>Idée de développer des « Internet souverains »</a:t>
            </a:r>
          </a:p>
          <a:p>
            <a:endParaRPr lang="fr-FR" dirty="0"/>
          </a:p>
          <a:p>
            <a:endParaRPr lang="en-US" dirty="0"/>
          </a:p>
        </p:txBody>
      </p:sp>
    </p:spTree>
    <p:extLst>
      <p:ext uri="{BB962C8B-B14F-4D97-AF65-F5344CB8AC3E}">
        <p14:creationId xmlns:p14="http://schemas.microsoft.com/office/powerpoint/2010/main" val="1570292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La co-régulation et </a:t>
            </a:r>
            <a:br>
              <a:rPr lang="fr-FR" dirty="0"/>
            </a:br>
            <a:r>
              <a:rPr lang="fr-FR" dirty="0"/>
              <a:t>la mission FB</a:t>
            </a:r>
          </a:p>
        </p:txBody>
      </p:sp>
      <p:sp>
        <p:nvSpPr>
          <p:cNvPr id="10" name="Espace réservé du texte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40544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F3ECA-BD23-B141-AE29-09196C7D588F}"/>
              </a:ext>
            </a:extLst>
          </p:cNvPr>
          <p:cNvSpPr>
            <a:spLocks noGrp="1"/>
          </p:cNvSpPr>
          <p:nvPr>
            <p:ph type="title"/>
          </p:nvPr>
        </p:nvSpPr>
        <p:spPr/>
        <p:txBody>
          <a:bodyPr>
            <a:normAutofit fontScale="90000"/>
          </a:bodyPr>
          <a:lstStyle/>
          <a:p>
            <a:r>
              <a:rPr lang="fr-FR" sz="3600" dirty="0"/>
              <a:t>Création en France d’un observatoire de la haine en ligne</a:t>
            </a:r>
          </a:p>
        </p:txBody>
      </p:sp>
      <p:sp>
        <p:nvSpPr>
          <p:cNvPr id="3" name="Espace réservé du contenu 2">
            <a:extLst>
              <a:ext uri="{FF2B5EF4-FFF2-40B4-BE49-F238E27FC236}">
                <a16:creationId xmlns:a16="http://schemas.microsoft.com/office/drawing/2014/main" id="{A09787CC-F602-5F4B-821B-8B97C1C52F59}"/>
              </a:ext>
            </a:extLst>
          </p:cNvPr>
          <p:cNvSpPr>
            <a:spLocks noGrp="1"/>
          </p:cNvSpPr>
          <p:nvPr>
            <p:ph idx="1"/>
          </p:nvPr>
        </p:nvSpPr>
        <p:spPr/>
        <p:txBody>
          <a:bodyPr>
            <a:normAutofit/>
          </a:bodyPr>
          <a:lstStyle/>
          <a:p>
            <a:pPr marL="0" indent="0">
              <a:buNone/>
            </a:pPr>
            <a:r>
              <a:rPr lang="fr-FR" dirty="0"/>
              <a:t>Article 7 de la proposition de loi </a:t>
            </a:r>
            <a:r>
              <a:rPr lang="fr-FR" dirty="0" err="1"/>
              <a:t>Avia</a:t>
            </a:r>
            <a:r>
              <a:rPr lang="fr-FR" dirty="0"/>
              <a:t> visant à lutter contre les contenus haineux sur internet : </a:t>
            </a:r>
          </a:p>
          <a:p>
            <a:pPr marL="0" indent="0">
              <a:buNone/>
            </a:pPr>
            <a:r>
              <a:rPr lang="fr-FR" dirty="0"/>
              <a:t>«  </a:t>
            </a:r>
            <a:r>
              <a:rPr lang="fr-FR" i="1" dirty="0">
                <a:latin typeface="+mj-lt"/>
              </a:rPr>
              <a:t>Un observatoire de la haine en ligne assure le suivi et l’analyse de l’évolution des contenus [haineux et al.], en lien avec les opérateurs, associations et chercheurs concernés, en prenant en compte la diversité des publics concernés, notamment les mineurs</a:t>
            </a:r>
            <a:r>
              <a:rPr lang="fr-FR" dirty="0"/>
              <a:t>. »</a:t>
            </a:r>
          </a:p>
        </p:txBody>
      </p:sp>
      <p:pic>
        <p:nvPicPr>
          <p:cNvPr id="2049" name="Picture 1" descr="page14image2182651552">
            <a:extLst>
              <a:ext uri="{FF2B5EF4-FFF2-40B4-BE49-F238E27FC236}">
                <a16:creationId xmlns:a16="http://schemas.microsoft.com/office/drawing/2014/main" id="{394ADF2C-DFC9-314F-8AF6-FFA7C249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67075" cy="1778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9" descr="page14image2182651552">
            <a:extLst>
              <a:ext uri="{FF2B5EF4-FFF2-40B4-BE49-F238E27FC236}">
                <a16:creationId xmlns:a16="http://schemas.microsoft.com/office/drawing/2014/main" id="{7A8AD6BB-CC49-0343-A67E-7EABA857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67075" cy="177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83943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Mission FB : contexte</a:t>
            </a:r>
          </a:p>
        </p:txBody>
      </p:sp>
      <p:sp>
        <p:nvSpPr>
          <p:cNvPr id="3" name="Espace réservé du contenu 2"/>
          <p:cNvSpPr>
            <a:spLocks noGrp="1"/>
          </p:cNvSpPr>
          <p:nvPr>
            <p:ph idx="1"/>
          </p:nvPr>
        </p:nvSpPr>
        <p:spPr/>
        <p:txBody>
          <a:bodyPr>
            <a:normAutofit fontScale="85000" lnSpcReduction="20000"/>
          </a:bodyPr>
          <a:lstStyle/>
          <a:p>
            <a:r>
              <a:rPr lang="fr-FR" dirty="0"/>
              <a:t>Rencontre entre E. Macron et M. Zuckerberg</a:t>
            </a:r>
          </a:p>
          <a:p>
            <a:r>
              <a:rPr lang="fr-FR" dirty="0"/>
              <a:t>Constat qu’il fallait agir</a:t>
            </a:r>
          </a:p>
          <a:p>
            <a:r>
              <a:rPr lang="fr-FR" dirty="0"/>
              <a:t>Décision commune d’explorer la co-régulation</a:t>
            </a:r>
          </a:p>
          <a:p>
            <a:r>
              <a:rPr lang="fr-FR" dirty="0"/>
              <a:t>Accord de MZ d’ouvrir FB à une mission gouvernementale française début 2019</a:t>
            </a:r>
          </a:p>
          <a:p>
            <a:endParaRPr lang="fr-FR" dirty="0"/>
          </a:p>
          <a:p>
            <a:r>
              <a:rPr lang="fr-FR" dirty="0"/>
              <a:t>Mise en place de la mission : 8 membres</a:t>
            </a:r>
          </a:p>
          <a:p>
            <a:pPr lvl="1"/>
            <a:r>
              <a:rPr lang="fr-FR" dirty="0"/>
              <a:t>Ministère de la justice, intérieur, culture, secrétariat d’État au numérique, DILCRAH, gendarmerie, Arcep – magistrats et  informaticiens</a:t>
            </a:r>
          </a:p>
          <a:p>
            <a:r>
              <a:rPr lang="fr-FR" dirty="0"/>
              <a:t>Nombreuses rencontres avec FB et production du rapport en mai 2019</a:t>
            </a:r>
          </a:p>
        </p:txBody>
      </p:sp>
    </p:spTree>
    <p:extLst>
      <p:ext uri="{BB962C8B-B14F-4D97-AF65-F5344CB8AC3E}">
        <p14:creationId xmlns:p14="http://schemas.microsoft.com/office/powerpoint/2010/main" val="17760585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Sur la réalisation de la Mission FB</a:t>
            </a:r>
          </a:p>
        </p:txBody>
      </p:sp>
      <p:sp>
        <p:nvSpPr>
          <p:cNvPr id="3" name="Espace réservé du contenu 2"/>
          <p:cNvSpPr>
            <a:spLocks noGrp="1"/>
          </p:cNvSpPr>
          <p:nvPr>
            <p:ph idx="1"/>
          </p:nvPr>
        </p:nvSpPr>
        <p:spPr/>
        <p:txBody>
          <a:bodyPr>
            <a:normAutofit fontScale="85000" lnSpcReduction="20000"/>
          </a:bodyPr>
          <a:lstStyle/>
          <a:p>
            <a:r>
              <a:rPr lang="fr-FR" dirty="0"/>
              <a:t>Focus sur FB et les discours de haine en France mais souhait de garder en tête une applicabilité plus large</a:t>
            </a:r>
          </a:p>
          <a:p>
            <a:pPr lvl="1"/>
            <a:r>
              <a:rPr lang="fr-FR" dirty="0"/>
              <a:t>Discours de haine ➼ d’autres sujets, </a:t>
            </a:r>
            <a:r>
              <a:rPr lang="fr-FR" i="1" dirty="0"/>
              <a:t>fakenews</a:t>
            </a:r>
            <a:r>
              <a:rPr lang="fr-FR" dirty="0"/>
              <a:t>, copyright</a:t>
            </a:r>
            <a:r>
              <a:rPr lang="is-IS" dirty="0"/>
              <a:t>…</a:t>
            </a:r>
          </a:p>
          <a:p>
            <a:pPr lvl="1"/>
            <a:r>
              <a:rPr lang="is-IS" dirty="0"/>
              <a:t>France </a:t>
            </a:r>
            <a:r>
              <a:rPr lang="fr-FR" dirty="0"/>
              <a:t>➼ Europe</a:t>
            </a:r>
          </a:p>
          <a:p>
            <a:pPr lvl="1"/>
            <a:r>
              <a:rPr lang="fr-FR" dirty="0"/>
              <a:t>FB ➼ les autres plateformes</a:t>
            </a:r>
          </a:p>
          <a:p>
            <a:pPr marL="457200" lvl="1" indent="0">
              <a:buNone/>
            </a:pPr>
            <a:endParaRPr lang="fr-FR" dirty="0"/>
          </a:p>
          <a:p>
            <a:r>
              <a:rPr lang="fr-FR" dirty="0"/>
              <a:t>Vrai souci de FB d’ « ouvrir ses portes » et de donner accès à l’information (évidemment pas mal de </a:t>
            </a:r>
            <a:r>
              <a:rPr lang="fr-FR" i="1" dirty="0"/>
              <a:t>story </a:t>
            </a:r>
            <a:r>
              <a:rPr lang="fr-FR" i="1" dirty="0" err="1"/>
              <a:t>telling</a:t>
            </a:r>
            <a:r>
              <a:rPr lang="fr-FR" dirty="0"/>
              <a:t>) </a:t>
            </a:r>
          </a:p>
          <a:p>
            <a:r>
              <a:rPr lang="fr-FR" dirty="0"/>
              <a:t>Investissement fort de FB sur le sujet – pas juste du </a:t>
            </a:r>
            <a:r>
              <a:rPr lang="fr-FR" i="1" dirty="0" err="1"/>
              <a:t>lip</a:t>
            </a:r>
            <a:r>
              <a:rPr lang="fr-FR" i="1" dirty="0"/>
              <a:t> service</a:t>
            </a:r>
          </a:p>
          <a:p>
            <a:r>
              <a:rPr lang="fr-FR" dirty="0"/>
              <a:t>Pourtant les critiques s’accumulent</a:t>
            </a:r>
          </a:p>
          <a:p>
            <a:endParaRPr lang="fr-FR" i="1" dirty="0"/>
          </a:p>
          <a:p>
            <a:endParaRPr lang="fr-FR" dirty="0"/>
          </a:p>
        </p:txBody>
      </p:sp>
    </p:spTree>
    <p:extLst>
      <p:ext uri="{BB962C8B-B14F-4D97-AF65-F5344CB8AC3E}">
        <p14:creationId xmlns:p14="http://schemas.microsoft.com/office/powerpoint/2010/main" val="108773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514350" indent="-514350"/>
            <a:r>
              <a:rPr lang="fr-FR"/>
              <a:t>Sentiments : L’amitié et l’amour	</a:t>
            </a:r>
          </a:p>
        </p:txBody>
      </p:sp>
      <p:sp>
        <p:nvSpPr>
          <p:cNvPr id="3" name="Espace réservé du contenu 2"/>
          <p:cNvSpPr>
            <a:spLocks noGrp="1"/>
          </p:cNvSpPr>
          <p:nvPr>
            <p:ph idx="1"/>
          </p:nvPr>
        </p:nvSpPr>
        <p:spPr/>
        <p:txBody>
          <a:bodyPr/>
          <a:lstStyle/>
          <a:p>
            <a:r>
              <a:rPr lang="fr-FR" dirty="0"/>
              <a:t>Permettent des liens entre amoureux</a:t>
            </a:r>
          </a:p>
          <a:p>
            <a:r>
              <a:rPr lang="fr-FR" dirty="0"/>
              <a:t>Longue tradition de sites de rencontres</a:t>
            </a:r>
          </a:p>
          <a:p>
            <a:r>
              <a:rPr lang="fr-FR" dirty="0"/>
              <a:t>Modifient notre conception de l’amitié</a:t>
            </a:r>
          </a:p>
        </p:txBody>
      </p:sp>
      <p:pic>
        <p:nvPicPr>
          <p:cNvPr id="4" name="Picture 2" descr="Coeur Avec Les Doig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506" y="5015726"/>
            <a:ext cx="3607494" cy="18666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87637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Régulateur national</a:t>
            </a:r>
          </a:p>
        </p:txBody>
      </p:sp>
      <p:sp>
        <p:nvSpPr>
          <p:cNvPr id="3" name="Espace réservé du contenu 2"/>
          <p:cNvSpPr>
            <a:spLocks noGrp="1"/>
          </p:cNvSpPr>
          <p:nvPr>
            <p:ph idx="1"/>
          </p:nvPr>
        </p:nvSpPr>
        <p:spPr/>
        <p:txBody>
          <a:bodyPr>
            <a:normAutofit fontScale="77500" lnSpcReduction="20000"/>
          </a:bodyPr>
          <a:lstStyle/>
          <a:p>
            <a:r>
              <a:rPr lang="fr-FR" dirty="0"/>
              <a:t>C’est au niveau national que les dégâts sont ressentis et peuvent être évalués</a:t>
            </a:r>
          </a:p>
          <a:p>
            <a:pPr lvl="1"/>
            <a:r>
              <a:rPr lang="fr-FR" dirty="0"/>
              <a:t>Pays de destination contrairement à la directive e-commerce</a:t>
            </a:r>
          </a:p>
          <a:p>
            <a:r>
              <a:rPr lang="fr-FR" dirty="0"/>
              <a:t>La plateforme et le régulateur définissent les objectifs</a:t>
            </a:r>
          </a:p>
          <a:p>
            <a:r>
              <a:rPr lang="fr-FR" dirty="0"/>
              <a:t>Le régulateur a tous les moyens d’évaluer les résultats de la plateforme</a:t>
            </a:r>
          </a:p>
          <a:p>
            <a:pPr lvl="1"/>
            <a:r>
              <a:rPr lang="fr-FR" dirty="0"/>
              <a:t>Transparence totale de la plateforme pour le régulateur</a:t>
            </a:r>
          </a:p>
          <a:p>
            <a:r>
              <a:rPr lang="fr-FR" dirty="0"/>
              <a:t>Le régulateur peut infliger des amendes lourdes si la plateforme ne se donne pas les moyens de respecter les objectifs</a:t>
            </a:r>
          </a:p>
          <a:p>
            <a:r>
              <a:rPr lang="fr-FR" dirty="0"/>
              <a:t>Le régulateur s’intéresse aux résultats globaux et pas aux contenus individuels</a:t>
            </a:r>
          </a:p>
          <a:p>
            <a:r>
              <a:rPr lang="fr-FR" dirty="0"/>
              <a:t>Agilité : il peut focaliser par exemple aussi sur la viralité</a:t>
            </a:r>
          </a:p>
          <a:p>
            <a:endParaRPr lang="fr-FR" dirty="0"/>
          </a:p>
        </p:txBody>
      </p:sp>
    </p:spTree>
    <p:extLst>
      <p:ext uri="{BB962C8B-B14F-4D97-AF65-F5344CB8AC3E}">
        <p14:creationId xmlns:p14="http://schemas.microsoft.com/office/powerpoint/2010/main" val="3262614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Portée de la régulation</a:t>
            </a:r>
          </a:p>
        </p:txBody>
      </p:sp>
      <p:sp>
        <p:nvSpPr>
          <p:cNvPr id="3" name="Espace réservé du contenu 2"/>
          <p:cNvSpPr>
            <a:spLocks noGrp="1"/>
          </p:cNvSpPr>
          <p:nvPr>
            <p:ph idx="1"/>
          </p:nvPr>
        </p:nvSpPr>
        <p:spPr/>
        <p:txBody>
          <a:bodyPr>
            <a:normAutofit fontScale="85000" lnSpcReduction="20000"/>
          </a:bodyPr>
          <a:lstStyle/>
          <a:p>
            <a:r>
              <a:rPr lang="fr-FR" dirty="0"/>
              <a:t>3 niveaux</a:t>
            </a:r>
          </a:p>
          <a:p>
            <a:endParaRPr lang="fr-FR" dirty="0"/>
          </a:p>
          <a:p>
            <a:r>
              <a:rPr lang="fr-FR" dirty="0"/>
              <a:t>Au dessus d’un certain nombre d’utilisateurs : modéré</a:t>
            </a:r>
          </a:p>
          <a:p>
            <a:pPr lvl="1"/>
            <a:r>
              <a:rPr lang="fr-FR" dirty="0"/>
              <a:t>Les plateformes qui posent des problèmes systémiques comme FB, Twitter, Youtube</a:t>
            </a:r>
          </a:p>
          <a:p>
            <a:r>
              <a:rPr lang="fr-FR" dirty="0"/>
              <a:t>En dessous d’un certain seuil : pas modérée</a:t>
            </a:r>
          </a:p>
          <a:p>
            <a:pPr lvl="1"/>
            <a:r>
              <a:rPr lang="fr-FR" dirty="0"/>
              <a:t>Ce n’est pas </a:t>
            </a:r>
            <a:r>
              <a:rPr lang="fr-FR" i="1" dirty="0"/>
              <a:t>open bar </a:t>
            </a:r>
            <a:r>
              <a:rPr lang="fr-FR" dirty="0"/>
              <a:t>: sous le coup de la justice</a:t>
            </a:r>
          </a:p>
          <a:p>
            <a:r>
              <a:rPr lang="fr-FR" dirty="0"/>
              <a:t>Entre les deux : a priori pas modérée</a:t>
            </a:r>
          </a:p>
          <a:p>
            <a:pPr lvl="1"/>
            <a:r>
              <a:rPr lang="fr-FR" dirty="0"/>
              <a:t>Mais s’il cumule les comportements nocifs : promu » chez les grands</a:t>
            </a:r>
          </a:p>
          <a:p>
            <a:pPr lvl="1"/>
            <a:r>
              <a:rPr lang="fr-FR" dirty="0"/>
              <a:t>La plateforme a alors toutes les obligations des réseaux sociaux systémiques </a:t>
            </a:r>
          </a:p>
        </p:txBody>
      </p:sp>
    </p:spTree>
    <p:extLst>
      <p:ext uri="{BB962C8B-B14F-4D97-AF65-F5344CB8AC3E}">
        <p14:creationId xmlns:p14="http://schemas.microsoft.com/office/powerpoint/2010/main" val="1814743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Au-delà</a:t>
            </a:r>
          </a:p>
        </p:txBody>
      </p:sp>
      <p:sp>
        <p:nvSpPr>
          <p:cNvPr id="4" name="Espace réservé du texte 3"/>
          <p:cNvSpPr>
            <a:spLocks noGrp="1"/>
          </p:cNvSpPr>
          <p:nvPr>
            <p:ph type="body" idx="1"/>
          </p:nvPr>
        </p:nvSpPr>
        <p:spPr/>
        <p:txBody>
          <a:bodyPr/>
          <a:lstStyle/>
          <a:p>
            <a:r>
              <a:rPr lang="fr-FR"/>
              <a:t>La société civile</a:t>
            </a:r>
          </a:p>
        </p:txBody>
      </p:sp>
      <p:sp>
        <p:nvSpPr>
          <p:cNvPr id="5" name="Espace réservé du contenu 4"/>
          <p:cNvSpPr>
            <a:spLocks noGrp="1"/>
          </p:cNvSpPr>
          <p:nvPr>
            <p:ph sz="half" idx="2"/>
          </p:nvPr>
        </p:nvSpPr>
        <p:spPr>
          <a:xfrm>
            <a:off x="629842" y="2505075"/>
            <a:ext cx="3868340" cy="4004631"/>
          </a:xfrm>
        </p:spPr>
        <p:txBody>
          <a:bodyPr>
            <a:normAutofit fontScale="92500" lnSpcReduction="10000"/>
          </a:bodyPr>
          <a:lstStyle/>
          <a:p>
            <a:r>
              <a:rPr lang="fr-FR" dirty="0"/>
              <a:t>Est effectivement impliquée dans le processus</a:t>
            </a:r>
          </a:p>
          <a:p>
            <a:r>
              <a:rPr lang="fr-FR" dirty="0"/>
              <a:t>La justice</a:t>
            </a:r>
          </a:p>
          <a:p>
            <a:r>
              <a:rPr lang="fr-FR" dirty="0"/>
              <a:t>Les associations</a:t>
            </a:r>
          </a:p>
          <a:p>
            <a:r>
              <a:rPr lang="fr-FR" dirty="0"/>
              <a:t>Le monde académique</a:t>
            </a:r>
          </a:p>
          <a:p>
            <a:r>
              <a:rPr lang="fr-FR" dirty="0"/>
              <a:t>Participent</a:t>
            </a:r>
          </a:p>
          <a:p>
            <a:pPr lvl="1"/>
            <a:r>
              <a:rPr lang="fr-FR" dirty="0"/>
              <a:t>À la définition des objectifs</a:t>
            </a:r>
          </a:p>
          <a:p>
            <a:pPr lvl="1"/>
            <a:r>
              <a:rPr lang="fr-FR" dirty="0"/>
              <a:t>À l’évaluation</a:t>
            </a:r>
          </a:p>
          <a:p>
            <a:pPr lvl="1"/>
            <a:r>
              <a:rPr lang="fr-FR" dirty="0"/>
              <a:t>Au suivi des appels</a:t>
            </a:r>
          </a:p>
          <a:p>
            <a:pPr lvl="1"/>
            <a:r>
              <a:rPr lang="fr-FR" dirty="0"/>
              <a:t>À la construction de bases de données d’apprentissage</a:t>
            </a:r>
          </a:p>
        </p:txBody>
      </p:sp>
      <p:sp>
        <p:nvSpPr>
          <p:cNvPr id="6" name="Espace réservé du texte 5"/>
          <p:cNvSpPr>
            <a:spLocks noGrp="1"/>
          </p:cNvSpPr>
          <p:nvPr>
            <p:ph type="body" sz="quarter" idx="3"/>
          </p:nvPr>
        </p:nvSpPr>
        <p:spPr/>
        <p:txBody>
          <a:bodyPr/>
          <a:lstStyle/>
          <a:p>
            <a:r>
              <a:rPr lang="fr-FR"/>
              <a:t>Le niveau Européen</a:t>
            </a:r>
          </a:p>
        </p:txBody>
      </p:sp>
      <p:sp>
        <p:nvSpPr>
          <p:cNvPr id="7" name="Espace réservé du contenu 6"/>
          <p:cNvSpPr>
            <a:spLocks noGrp="1"/>
          </p:cNvSpPr>
          <p:nvPr>
            <p:ph sz="quarter" idx="4"/>
          </p:nvPr>
        </p:nvSpPr>
        <p:spPr>
          <a:xfrm>
            <a:off x="4629150" y="2505075"/>
            <a:ext cx="3887391" cy="4140250"/>
          </a:xfrm>
        </p:spPr>
        <p:txBody>
          <a:bodyPr>
            <a:normAutofit fontScale="92500" lnSpcReduction="10000"/>
          </a:bodyPr>
          <a:lstStyle/>
          <a:p>
            <a:r>
              <a:rPr lang="fr-FR" dirty="0"/>
              <a:t>Les régulateurs nationaux se coordonnent au sein d’un régulateur Européen</a:t>
            </a:r>
          </a:p>
          <a:p>
            <a:r>
              <a:rPr lang="fr-FR" dirty="0"/>
              <a:t>Les règles sont conçues au niveau Européen</a:t>
            </a:r>
          </a:p>
          <a:p>
            <a:r>
              <a:rPr lang="fr-FR" dirty="0"/>
              <a:t>Pourquoi ?</a:t>
            </a:r>
          </a:p>
          <a:p>
            <a:pPr lvl="1"/>
            <a:r>
              <a:rPr lang="fr-FR" dirty="0"/>
              <a:t>Bonne granularité pour discuter avec des plateformes gigantesques</a:t>
            </a:r>
          </a:p>
          <a:p>
            <a:pPr lvl="1"/>
            <a:r>
              <a:rPr lang="fr-FR" dirty="0"/>
              <a:t>Evite le patchwork législatif</a:t>
            </a:r>
          </a:p>
          <a:p>
            <a:pPr lvl="1"/>
            <a:r>
              <a:rPr lang="fr-FR" dirty="0"/>
              <a:t>Evite les sur-réactions des États – </a:t>
            </a:r>
            <a:r>
              <a:rPr lang="fr-FR" i="1" dirty="0"/>
              <a:t>check and balance</a:t>
            </a:r>
          </a:p>
        </p:txBody>
      </p:sp>
    </p:spTree>
    <p:extLst>
      <p:ext uri="{BB962C8B-B14F-4D97-AF65-F5344CB8AC3E}">
        <p14:creationId xmlns:p14="http://schemas.microsoft.com/office/powerpoint/2010/main" val="3171274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CA77-0E61-8D46-B575-97B6EABC7F7D}"/>
              </a:ext>
            </a:extLst>
          </p:cNvPr>
          <p:cNvSpPr>
            <a:spLocks noGrp="1"/>
          </p:cNvSpPr>
          <p:nvPr>
            <p:ph type="title"/>
          </p:nvPr>
        </p:nvSpPr>
        <p:spPr/>
        <p:txBody>
          <a:bodyPr>
            <a:normAutofit fontScale="90000"/>
          </a:bodyPr>
          <a:lstStyle/>
          <a:p>
            <a:r>
              <a:rPr lang="fr-FR" dirty="0"/>
              <a:t>Résumé : conclusions de la mission Facebook</a:t>
            </a:r>
          </a:p>
        </p:txBody>
      </p:sp>
      <p:sp>
        <p:nvSpPr>
          <p:cNvPr id="3" name="Espace réservé du contenu 2">
            <a:extLst>
              <a:ext uri="{FF2B5EF4-FFF2-40B4-BE49-F238E27FC236}">
                <a16:creationId xmlns:a16="http://schemas.microsoft.com/office/drawing/2014/main" id="{CEBAB15E-CA2B-E543-B7EE-1DF1BB5E4556}"/>
              </a:ext>
            </a:extLst>
          </p:cNvPr>
          <p:cNvSpPr>
            <a:spLocks noGrp="1"/>
          </p:cNvSpPr>
          <p:nvPr>
            <p:ph idx="1"/>
          </p:nvPr>
        </p:nvSpPr>
        <p:spPr>
          <a:xfrm>
            <a:off x="628650" y="1524000"/>
            <a:ext cx="7886700" cy="5167086"/>
          </a:xfrm>
        </p:spPr>
        <p:txBody>
          <a:bodyPr>
            <a:noAutofit/>
          </a:bodyPr>
          <a:lstStyle/>
          <a:p>
            <a:r>
              <a:rPr lang="fr-FR" sz="2000" dirty="0">
                <a:latin typeface="Calibri Light" panose="020F0302020204030204" pitchFamily="34" charset="0"/>
                <a:cs typeface="Calibri Light" panose="020F0302020204030204" pitchFamily="34" charset="0"/>
              </a:rPr>
              <a:t>Premier pilier : Une politique publique de régulation garante des libertés individuelles et de la liberté d’entreprendre des plateformes. </a:t>
            </a:r>
          </a:p>
          <a:p>
            <a:r>
              <a:rPr lang="fr-FR" sz="2000" dirty="0">
                <a:latin typeface="Calibri Light" panose="020F0302020204030204" pitchFamily="34" charset="0"/>
                <a:cs typeface="Calibri Light" panose="020F0302020204030204" pitchFamily="34" charset="0"/>
              </a:rPr>
              <a:t>Deuxième pilier : Une régulation prescriptive et ciblée sur la responsabilisation des réseaux sociaux mise en œuvre par une autorité administrative indépendante, reposant sur trois obligations incombant aux plateformes : </a:t>
            </a:r>
          </a:p>
          <a:p>
            <a:pPr lvl="1"/>
            <a:r>
              <a:rPr lang="fr-FR" sz="1800" dirty="0">
                <a:latin typeface="Calibri Light" panose="020F0302020204030204" pitchFamily="34" charset="0"/>
                <a:cs typeface="Calibri Light" panose="020F0302020204030204" pitchFamily="34" charset="0"/>
              </a:rPr>
              <a:t>transparence de la fonction d’ordonnancement des contenus ; </a:t>
            </a:r>
          </a:p>
          <a:p>
            <a:pPr lvl="1"/>
            <a:r>
              <a:rPr lang="fr-FR" sz="1800" dirty="0">
                <a:latin typeface="Calibri Light" panose="020F0302020204030204" pitchFamily="34" charset="0"/>
                <a:cs typeface="Calibri Light" panose="020F0302020204030204" pitchFamily="34" charset="0"/>
              </a:rPr>
              <a:t>transparence de la fonction de mise en œuvre des CGU et de modération </a:t>
            </a:r>
          </a:p>
          <a:p>
            <a:pPr lvl="1"/>
            <a:r>
              <a:rPr lang="fr-FR" sz="1800" dirty="0">
                <a:latin typeface="Calibri Light" panose="020F0302020204030204" pitchFamily="34" charset="0"/>
                <a:cs typeface="Calibri Light" panose="020F0302020204030204" pitchFamily="34" charset="0"/>
              </a:rPr>
              <a:t>des contenus ; </a:t>
            </a:r>
          </a:p>
          <a:p>
            <a:pPr lvl="1"/>
            <a:r>
              <a:rPr lang="fr-FR" sz="1800" dirty="0">
                <a:latin typeface="Calibri Light" panose="020F0302020204030204" pitchFamily="34" charset="0"/>
                <a:cs typeface="Calibri Light" panose="020F0302020204030204" pitchFamily="34" charset="0"/>
              </a:rPr>
              <a:t>un devoir de diligence vis-à-vis de ses utilisateurs. </a:t>
            </a:r>
          </a:p>
          <a:p>
            <a:r>
              <a:rPr lang="fr-FR" sz="2000" dirty="0">
                <a:latin typeface="Calibri Light" panose="020F0302020204030204" pitchFamily="34" charset="0"/>
                <a:cs typeface="Calibri Light" panose="020F0302020204030204" pitchFamily="34" charset="0"/>
              </a:rPr>
              <a:t>Troisième pilier : Un dialogue politique informé entre les acteurs, le gouvernement, le législateur, le régulateur et la société civile. </a:t>
            </a:r>
          </a:p>
          <a:p>
            <a:r>
              <a:rPr lang="fr-FR" sz="2000" dirty="0">
                <a:latin typeface="Calibri Light" panose="020F0302020204030204" pitchFamily="34" charset="0"/>
                <a:cs typeface="Calibri Light" panose="020F0302020204030204" pitchFamily="34" charset="0"/>
              </a:rPr>
              <a:t>Quatrième pilier : Une autorité administrative indépendante partenaire des autres branches de l’Etat et ouverte sur la société civile. </a:t>
            </a:r>
          </a:p>
          <a:p>
            <a:r>
              <a:rPr lang="fr-FR" sz="2000" dirty="0">
                <a:latin typeface="Calibri Light" panose="020F0302020204030204" pitchFamily="34" charset="0"/>
                <a:cs typeface="Calibri Light" panose="020F0302020204030204" pitchFamily="34" charset="0"/>
              </a:rPr>
              <a:t>Cinquième pilier : Une ambition européenne pour renforcer la capacité des Etats membres à agir face à des plateformes globales, et réduire le risque politique lié à la mise en œuvre dans chaque Etat membre. </a:t>
            </a:r>
          </a:p>
        </p:txBody>
      </p:sp>
    </p:spTree>
    <p:extLst>
      <p:ext uri="{BB962C8B-B14F-4D97-AF65-F5344CB8AC3E}">
        <p14:creationId xmlns:p14="http://schemas.microsoft.com/office/powerpoint/2010/main" val="3360989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E67E29-F9D3-9741-8ACF-A5CDB64F0912}"/>
              </a:ext>
            </a:extLst>
          </p:cNvPr>
          <p:cNvSpPr>
            <a:spLocks noGrp="1"/>
          </p:cNvSpPr>
          <p:nvPr>
            <p:ph type="title"/>
          </p:nvPr>
        </p:nvSpPr>
        <p:spPr/>
        <p:txBody>
          <a:bodyPr/>
          <a:lstStyle/>
          <a:p>
            <a:r>
              <a:rPr lang="fr-FR" dirty="0"/>
              <a:t>Partager les données</a:t>
            </a:r>
          </a:p>
        </p:txBody>
      </p:sp>
    </p:spTree>
    <p:extLst>
      <p:ext uri="{BB962C8B-B14F-4D97-AF65-F5344CB8AC3E}">
        <p14:creationId xmlns:p14="http://schemas.microsoft.com/office/powerpoint/2010/main" val="2132404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CA77-0E61-8D46-B575-97B6EABC7F7D}"/>
              </a:ext>
            </a:extLst>
          </p:cNvPr>
          <p:cNvSpPr>
            <a:spLocks noGrp="1"/>
          </p:cNvSpPr>
          <p:nvPr>
            <p:ph type="title"/>
          </p:nvPr>
        </p:nvSpPr>
        <p:spPr/>
        <p:txBody>
          <a:bodyPr>
            <a:normAutofit fontScale="90000"/>
          </a:bodyPr>
          <a:lstStyle/>
          <a:p>
            <a:r>
              <a:rPr lang="fr-FR" dirty="0"/>
              <a:t>Le partage des données par Facebook</a:t>
            </a:r>
          </a:p>
        </p:txBody>
      </p:sp>
      <p:sp>
        <p:nvSpPr>
          <p:cNvPr id="3" name="Espace réservé du contenu 2">
            <a:extLst>
              <a:ext uri="{FF2B5EF4-FFF2-40B4-BE49-F238E27FC236}">
                <a16:creationId xmlns:a16="http://schemas.microsoft.com/office/drawing/2014/main" id="{CEBAB15E-CA2B-E543-B7EE-1DF1BB5E4556}"/>
              </a:ext>
            </a:extLst>
          </p:cNvPr>
          <p:cNvSpPr>
            <a:spLocks noGrp="1"/>
          </p:cNvSpPr>
          <p:nvPr>
            <p:ph idx="1"/>
          </p:nvPr>
        </p:nvSpPr>
        <p:spPr/>
        <p:txBody>
          <a:bodyPr>
            <a:normAutofit fontScale="70000" lnSpcReduction="20000"/>
          </a:bodyPr>
          <a:lstStyle/>
          <a:p>
            <a:r>
              <a:rPr lang="fr-FR" dirty="0"/>
              <a:t>Annonce en 2018 par M. Zuckerberg du partage de données à des fins de recherche et dans la perspective des élections de 2020</a:t>
            </a:r>
          </a:p>
          <a:p>
            <a:r>
              <a:rPr lang="fr-FR" dirty="0"/>
              <a:t>Avril 2018: mise en place d’un partenariat entre Facebook et Social Science One, un consortium créé pour déterminer quelles données pouvaient être partagées avec le monde de la recherche.</a:t>
            </a:r>
          </a:p>
          <a:p>
            <a:r>
              <a:rPr lang="fr-FR" dirty="0"/>
              <a:t>L’équilibre entre partage et protection des données personnelles: la </a:t>
            </a:r>
            <a:r>
              <a:rPr lang="fr-FR" i="1" dirty="0" err="1"/>
              <a:t>differential</a:t>
            </a:r>
            <a:r>
              <a:rPr lang="fr-FR" i="1" dirty="0"/>
              <a:t> </a:t>
            </a:r>
            <a:r>
              <a:rPr lang="fr-FR" i="1" dirty="0" err="1"/>
              <a:t>privacy</a:t>
            </a:r>
            <a:r>
              <a:rPr lang="fr-FR" i="1" dirty="0"/>
              <a:t> </a:t>
            </a:r>
            <a:r>
              <a:rPr lang="fr-FR" dirty="0"/>
              <a:t>comme solution?</a:t>
            </a:r>
          </a:p>
          <a:p>
            <a:r>
              <a:rPr lang="fr-FR" dirty="0"/>
              <a:t>Pour l’instant, pas forcément très fructueux. Philip Howard, </a:t>
            </a:r>
            <a:r>
              <a:rPr lang="fr-FR" dirty="0" err="1"/>
              <a:t>director</a:t>
            </a:r>
            <a:r>
              <a:rPr lang="fr-FR" dirty="0"/>
              <a:t> of the Oxford Internet Institute: “</a:t>
            </a:r>
            <a:r>
              <a:rPr lang="fr-FR" i="1" dirty="0"/>
              <a:t>It </a:t>
            </a:r>
            <a:r>
              <a:rPr lang="fr-FR" i="1" dirty="0" err="1"/>
              <a:t>takes</a:t>
            </a:r>
            <a:r>
              <a:rPr lang="fr-FR" i="1" dirty="0"/>
              <a:t> </a:t>
            </a:r>
            <a:r>
              <a:rPr lang="fr-FR" i="1" dirty="0" err="1"/>
              <a:t>so</a:t>
            </a:r>
            <a:r>
              <a:rPr lang="fr-FR" i="1" dirty="0"/>
              <a:t> </a:t>
            </a:r>
            <a:r>
              <a:rPr lang="fr-FR" i="1" dirty="0" err="1"/>
              <a:t>frustratingly</a:t>
            </a:r>
            <a:r>
              <a:rPr lang="fr-FR" i="1" dirty="0"/>
              <a:t> long to </a:t>
            </a:r>
            <a:r>
              <a:rPr lang="fr-FR" i="1" dirty="0" err="1"/>
              <a:t>get</a:t>
            </a:r>
            <a:r>
              <a:rPr lang="fr-FR" i="1" dirty="0"/>
              <a:t> data sets </a:t>
            </a:r>
            <a:r>
              <a:rPr lang="fr-FR" i="1" dirty="0" err="1"/>
              <a:t>that</a:t>
            </a:r>
            <a:r>
              <a:rPr lang="fr-FR" i="1" dirty="0"/>
              <a:t> </a:t>
            </a:r>
            <a:r>
              <a:rPr lang="fr-FR" i="1" dirty="0" err="1"/>
              <a:t>it’s</a:t>
            </a:r>
            <a:r>
              <a:rPr lang="fr-FR" i="1" dirty="0"/>
              <a:t> </a:t>
            </a:r>
            <a:r>
              <a:rPr lang="fr-FR" i="1" dirty="0" err="1"/>
              <a:t>easier</a:t>
            </a:r>
            <a:r>
              <a:rPr lang="fr-FR" i="1" dirty="0"/>
              <a:t> for us to </a:t>
            </a:r>
            <a:r>
              <a:rPr lang="fr-FR" i="1" dirty="0" err="1"/>
              <a:t>build</a:t>
            </a:r>
            <a:r>
              <a:rPr lang="fr-FR" i="1" dirty="0"/>
              <a:t> </a:t>
            </a:r>
            <a:r>
              <a:rPr lang="fr-FR" i="1" dirty="0" err="1"/>
              <a:t>our</a:t>
            </a:r>
            <a:r>
              <a:rPr lang="fr-FR" i="1" dirty="0"/>
              <a:t> </a:t>
            </a:r>
            <a:r>
              <a:rPr lang="fr-FR" i="1" dirty="0" err="1"/>
              <a:t>own</a:t>
            </a:r>
            <a:r>
              <a:rPr lang="fr-FR" i="1" dirty="0"/>
              <a:t> </a:t>
            </a:r>
            <a:r>
              <a:rPr lang="fr-FR" i="1" dirty="0" err="1"/>
              <a:t>tools</a:t>
            </a:r>
            <a:r>
              <a:rPr lang="fr-FR" i="1" dirty="0"/>
              <a:t> and push the science </a:t>
            </a:r>
            <a:r>
              <a:rPr lang="fr-FR" i="1" dirty="0" err="1"/>
              <a:t>forward</a:t>
            </a:r>
            <a:r>
              <a:rPr lang="fr-FR" i="1" dirty="0"/>
              <a:t> on </a:t>
            </a:r>
            <a:r>
              <a:rPr lang="fr-FR" i="1" dirty="0" err="1"/>
              <a:t>our</a:t>
            </a:r>
            <a:r>
              <a:rPr lang="fr-FR" i="1" dirty="0"/>
              <a:t> </a:t>
            </a:r>
            <a:r>
              <a:rPr lang="fr-FR" i="1" dirty="0" err="1"/>
              <a:t>own</a:t>
            </a:r>
            <a:r>
              <a:rPr lang="fr-FR" dirty="0"/>
              <a:t>”. (</a:t>
            </a:r>
            <a:r>
              <a:rPr lang="fr-FR" dirty="0" err="1"/>
              <a:t>NYTimes</a:t>
            </a:r>
            <a:r>
              <a:rPr lang="fr-FR" dirty="0"/>
              <a:t>, 29 septembre 2019)</a:t>
            </a:r>
          </a:p>
          <a:p>
            <a:endParaRPr lang="fr-FR" dirty="0"/>
          </a:p>
        </p:txBody>
      </p:sp>
    </p:spTree>
    <p:extLst>
      <p:ext uri="{BB962C8B-B14F-4D97-AF65-F5344CB8AC3E}">
        <p14:creationId xmlns:p14="http://schemas.microsoft.com/office/powerpoint/2010/main" val="10431958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CA77-0E61-8D46-B575-97B6EABC7F7D}"/>
              </a:ext>
            </a:extLst>
          </p:cNvPr>
          <p:cNvSpPr>
            <a:spLocks noGrp="1"/>
          </p:cNvSpPr>
          <p:nvPr>
            <p:ph type="title"/>
          </p:nvPr>
        </p:nvSpPr>
        <p:spPr/>
        <p:txBody>
          <a:bodyPr>
            <a:normAutofit fontScale="90000"/>
          </a:bodyPr>
          <a:lstStyle/>
          <a:p>
            <a:r>
              <a:rPr lang="fr-FR" dirty="0"/>
              <a:t>Dans l’attente de mises en partage efficaces</a:t>
            </a:r>
          </a:p>
        </p:txBody>
      </p:sp>
      <p:sp>
        <p:nvSpPr>
          <p:cNvPr id="3" name="Espace réservé du contenu 2">
            <a:extLst>
              <a:ext uri="{FF2B5EF4-FFF2-40B4-BE49-F238E27FC236}">
                <a16:creationId xmlns:a16="http://schemas.microsoft.com/office/drawing/2014/main" id="{CEBAB15E-CA2B-E543-B7EE-1DF1BB5E4556}"/>
              </a:ext>
            </a:extLst>
          </p:cNvPr>
          <p:cNvSpPr>
            <a:spLocks noGrp="1"/>
          </p:cNvSpPr>
          <p:nvPr>
            <p:ph idx="1"/>
          </p:nvPr>
        </p:nvSpPr>
        <p:spPr/>
        <p:txBody>
          <a:bodyPr>
            <a:normAutofit fontScale="92500" lnSpcReduction="20000"/>
          </a:bodyPr>
          <a:lstStyle/>
          <a:p>
            <a:r>
              <a:rPr lang="fr-FR" dirty="0"/>
              <a:t>Des partenariats sont conclus :</a:t>
            </a:r>
          </a:p>
          <a:p>
            <a:pPr marL="622300" indent="-214313"/>
            <a:r>
              <a:rPr lang="fr-FR" dirty="0"/>
              <a:t>Data Transfer Project: Apple, Facebook, Google, Twitter &amp; Microsoft</a:t>
            </a:r>
          </a:p>
          <a:p>
            <a:pPr marL="622300" indent="-214313"/>
            <a:r>
              <a:rPr lang="fr-FR" dirty="0"/>
              <a:t>Facebook &amp; </a:t>
            </a:r>
            <a:r>
              <a:rPr lang="fr-FR" dirty="0" err="1"/>
              <a:t>Moonshot</a:t>
            </a:r>
            <a:r>
              <a:rPr lang="fr-FR" dirty="0"/>
              <a:t> : annonce en septembre 2019 pour mesurer les efforts fournis par Facebook pour pour combattre la haine et l’extrémisme</a:t>
            </a:r>
          </a:p>
          <a:p>
            <a:pPr marL="225425" indent="-225425"/>
            <a:r>
              <a:rPr lang="fr-FR" dirty="0"/>
              <a:t>Des organismes traitent les données accessibles </a:t>
            </a:r>
          </a:p>
          <a:p>
            <a:pPr marL="682625" lvl="1" indent="-225425"/>
            <a:r>
              <a:rPr lang="fr-FR" dirty="0"/>
              <a:t>Le Conseil supérieur de l’audiovisuel (étude 2019)</a:t>
            </a:r>
          </a:p>
          <a:p>
            <a:pPr marL="682625" lvl="1" indent="-225425"/>
            <a:r>
              <a:rPr lang="fr-FR" dirty="0"/>
              <a:t>Guillaume </a:t>
            </a:r>
            <a:r>
              <a:rPr lang="fr-FR" dirty="0" err="1"/>
              <a:t>Chaslot</a:t>
            </a:r>
            <a:r>
              <a:rPr lang="fr-FR" dirty="0"/>
              <a:t>, The Guardian &amp; </a:t>
            </a:r>
            <a:r>
              <a:rPr lang="fr-FR" dirty="0" err="1"/>
              <a:t>Graphika</a:t>
            </a:r>
            <a:endParaRPr lang="fr-FR" dirty="0"/>
          </a:p>
        </p:txBody>
      </p:sp>
    </p:spTree>
    <p:extLst>
      <p:ext uri="{BB962C8B-B14F-4D97-AF65-F5344CB8AC3E}">
        <p14:creationId xmlns:p14="http://schemas.microsoft.com/office/powerpoint/2010/main" val="3717088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signe, écran, rue, ordinateur&#10;&#10;Description générée automatiquement">
            <a:extLst>
              <a:ext uri="{FF2B5EF4-FFF2-40B4-BE49-F238E27FC236}">
                <a16:creationId xmlns:a16="http://schemas.microsoft.com/office/drawing/2014/main" id="{4F548E1E-20B4-634D-88B9-1B78FDC042AA}"/>
              </a:ext>
            </a:extLst>
          </p:cNvPr>
          <p:cNvPicPr>
            <a:picLocks noChangeAspect="1"/>
          </p:cNvPicPr>
          <p:nvPr/>
        </p:nvPicPr>
        <p:blipFill rotWithShape="1">
          <a:blip r:embed="rId2"/>
          <a:srcRect t="990" b="5260"/>
          <a:stretch/>
        </p:blipFill>
        <p:spPr>
          <a:xfrm>
            <a:off x="15" y="10"/>
            <a:ext cx="9143985" cy="6857990"/>
          </a:xfrm>
          <a:prstGeom prst="rect">
            <a:avLst/>
          </a:prstGeom>
        </p:spPr>
      </p:pic>
    </p:spTree>
    <p:extLst>
      <p:ext uri="{BB962C8B-B14F-4D97-AF65-F5344CB8AC3E}">
        <p14:creationId xmlns:p14="http://schemas.microsoft.com/office/powerpoint/2010/main" val="20029013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CA77-0E61-8D46-B575-97B6EABC7F7D}"/>
              </a:ext>
            </a:extLst>
          </p:cNvPr>
          <p:cNvSpPr>
            <a:spLocks noGrp="1"/>
          </p:cNvSpPr>
          <p:nvPr>
            <p:ph type="title"/>
          </p:nvPr>
        </p:nvSpPr>
        <p:spPr/>
        <p:txBody>
          <a:bodyPr>
            <a:normAutofit fontScale="90000"/>
          </a:bodyPr>
          <a:lstStyle/>
          <a:p>
            <a:r>
              <a:rPr lang="fr-FR" dirty="0"/>
              <a:t>Pensons les données d’intérêt général</a:t>
            </a:r>
          </a:p>
        </p:txBody>
      </p:sp>
      <p:sp>
        <p:nvSpPr>
          <p:cNvPr id="3" name="Espace réservé du contenu 2">
            <a:extLst>
              <a:ext uri="{FF2B5EF4-FFF2-40B4-BE49-F238E27FC236}">
                <a16:creationId xmlns:a16="http://schemas.microsoft.com/office/drawing/2014/main" id="{CEBAB15E-CA2B-E543-B7EE-1DF1BB5E4556}"/>
              </a:ext>
            </a:extLst>
          </p:cNvPr>
          <p:cNvSpPr>
            <a:spLocks noGrp="1"/>
          </p:cNvSpPr>
          <p:nvPr>
            <p:ph idx="1"/>
          </p:nvPr>
        </p:nvSpPr>
        <p:spPr/>
        <p:txBody>
          <a:bodyPr>
            <a:normAutofit fontScale="85000" lnSpcReduction="20000"/>
          </a:bodyPr>
          <a:lstStyle/>
          <a:p>
            <a:r>
              <a:rPr lang="fr-FR" dirty="0"/>
              <a:t>Réflexion générale en France et en Europe</a:t>
            </a:r>
          </a:p>
          <a:p>
            <a:pPr lvl="1"/>
            <a:r>
              <a:rPr lang="fr-FR" dirty="0"/>
              <a:t>Missions et écrits de Laurent </a:t>
            </a:r>
            <a:r>
              <a:rPr lang="fr-FR" dirty="0" err="1"/>
              <a:t>Cytermann</a:t>
            </a:r>
            <a:endParaRPr lang="fr-FR" dirty="0"/>
          </a:p>
          <a:p>
            <a:pPr lvl="1"/>
            <a:r>
              <a:rPr lang="fr-FR" dirty="0"/>
              <a:t>Pan dédié des Etats généraux des nouvelles régulations du numérique</a:t>
            </a:r>
          </a:p>
          <a:p>
            <a:pPr lvl="1"/>
            <a:r>
              <a:rPr lang="fr-FR" dirty="0"/>
              <a:t>Groupe de travail au niveau européen sur le partage des données </a:t>
            </a:r>
            <a:r>
              <a:rPr lang="fr-FR" i="1" dirty="0"/>
              <a:t>Business-to-</a:t>
            </a:r>
            <a:r>
              <a:rPr lang="fr-FR" i="1" dirty="0" err="1"/>
              <a:t>Governments</a:t>
            </a:r>
            <a:r>
              <a:rPr lang="fr-FR" i="1" dirty="0"/>
              <a:t> (B2G)</a:t>
            </a:r>
            <a:endParaRPr lang="fr-FR" dirty="0"/>
          </a:p>
          <a:p>
            <a:r>
              <a:rPr lang="fr-FR" dirty="0"/>
              <a:t>Entre approche sectorielle ou générale</a:t>
            </a:r>
          </a:p>
          <a:p>
            <a:r>
              <a:rPr lang="fr-FR" dirty="0"/>
              <a:t>Approche générale pour les données publiques (la loi Lemaire)</a:t>
            </a:r>
          </a:p>
          <a:p>
            <a:r>
              <a:rPr lang="fr-FR" dirty="0"/>
              <a:t>Approche sectorielle pour les données venant du privé? </a:t>
            </a:r>
          </a:p>
          <a:p>
            <a:r>
              <a:rPr lang="fr-FR" dirty="0"/>
              <a:t>Ex. de la loi d’orientation des mobilités</a:t>
            </a:r>
          </a:p>
        </p:txBody>
      </p:sp>
    </p:spTree>
    <p:extLst>
      <p:ext uri="{BB962C8B-B14F-4D97-AF65-F5344CB8AC3E}">
        <p14:creationId xmlns:p14="http://schemas.microsoft.com/office/powerpoint/2010/main" val="3079751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7CA77-0E61-8D46-B575-97B6EABC7F7D}"/>
              </a:ext>
            </a:extLst>
          </p:cNvPr>
          <p:cNvSpPr>
            <a:spLocks noGrp="1"/>
          </p:cNvSpPr>
          <p:nvPr>
            <p:ph type="title"/>
          </p:nvPr>
        </p:nvSpPr>
        <p:spPr/>
        <p:txBody>
          <a:bodyPr>
            <a:normAutofit fontScale="90000"/>
          </a:bodyPr>
          <a:lstStyle/>
          <a:p>
            <a:r>
              <a:rPr lang="fr-FR" dirty="0"/>
              <a:t>Réflexion sur le rôle d’une autorité dans la mise en partage des données</a:t>
            </a:r>
          </a:p>
        </p:txBody>
      </p:sp>
      <p:sp>
        <p:nvSpPr>
          <p:cNvPr id="3" name="Espace réservé du contenu 2">
            <a:extLst>
              <a:ext uri="{FF2B5EF4-FFF2-40B4-BE49-F238E27FC236}">
                <a16:creationId xmlns:a16="http://schemas.microsoft.com/office/drawing/2014/main" id="{CEBAB15E-CA2B-E543-B7EE-1DF1BB5E4556}"/>
              </a:ext>
            </a:extLst>
          </p:cNvPr>
          <p:cNvSpPr>
            <a:spLocks noGrp="1"/>
          </p:cNvSpPr>
          <p:nvPr>
            <p:ph idx="1"/>
          </p:nvPr>
        </p:nvSpPr>
        <p:spPr/>
        <p:txBody>
          <a:bodyPr>
            <a:normAutofit fontScale="85000" lnSpcReduction="20000"/>
          </a:bodyPr>
          <a:lstStyle/>
          <a:p>
            <a:pPr marL="225425" indent="-225425"/>
            <a:r>
              <a:rPr lang="fr-FR" dirty="0"/>
              <a:t>Recevoir les commandes du pouvoir politique</a:t>
            </a:r>
          </a:p>
          <a:p>
            <a:pPr marL="225425" indent="-225425"/>
            <a:r>
              <a:rPr lang="fr-FR" dirty="0"/>
              <a:t>Protéger les données personnelles</a:t>
            </a:r>
          </a:p>
          <a:p>
            <a:pPr marL="225425" indent="-225425"/>
            <a:r>
              <a:rPr lang="fr-FR" dirty="0"/>
              <a:t>Sécuriser leur stockage et leur mise en partage</a:t>
            </a:r>
          </a:p>
          <a:p>
            <a:pPr marL="225425" indent="-225425"/>
            <a:r>
              <a:rPr lang="fr-FR" dirty="0"/>
              <a:t>Normaliser les formats de données </a:t>
            </a:r>
          </a:p>
          <a:p>
            <a:pPr marL="225425" indent="-225425"/>
            <a:r>
              <a:rPr lang="fr-FR" dirty="0"/>
              <a:t>Assurer la neutralité des API</a:t>
            </a:r>
          </a:p>
          <a:p>
            <a:pPr marL="225425" indent="-225425"/>
            <a:r>
              <a:rPr lang="fr-FR" dirty="0"/>
              <a:t>Accueillir lors de réunions multilatérales l’ensemble des parties prenantes pour trouver des solutions générales et ad hoc</a:t>
            </a:r>
          </a:p>
          <a:p>
            <a:pPr marL="225425" indent="-225425"/>
            <a:r>
              <a:rPr lang="fr-FR" dirty="0"/>
              <a:t>Régler les différends en un temps limité</a:t>
            </a:r>
          </a:p>
          <a:p>
            <a:pPr marL="225425" indent="-225425"/>
            <a:r>
              <a:rPr lang="fr-FR" dirty="0"/>
              <a:t>Superviser la mise en place des processus chez les acteurs</a:t>
            </a:r>
          </a:p>
        </p:txBody>
      </p:sp>
    </p:spTree>
    <p:extLst>
      <p:ext uri="{BB962C8B-B14F-4D97-AF65-F5344CB8AC3E}">
        <p14:creationId xmlns:p14="http://schemas.microsoft.com/office/powerpoint/2010/main" val="411622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891D6-E423-EE40-9F45-D4290C47DEE0}"/>
              </a:ext>
            </a:extLst>
          </p:cNvPr>
          <p:cNvSpPr>
            <a:spLocks noGrp="1"/>
          </p:cNvSpPr>
          <p:nvPr>
            <p:ph type="title"/>
          </p:nvPr>
        </p:nvSpPr>
        <p:spPr>
          <a:xfrm>
            <a:off x="457200" y="464661"/>
            <a:ext cx="8229600" cy="1143000"/>
          </a:xfrm>
        </p:spPr>
        <p:txBody>
          <a:bodyPr/>
          <a:lstStyle/>
          <a:p>
            <a:r>
              <a:rPr lang="fr-FR"/>
              <a:t>Sentiments : L’humour	</a:t>
            </a:r>
            <a:endParaRPr lang="fr-FR" dirty="0"/>
          </a:p>
        </p:txBody>
      </p:sp>
      <p:sp>
        <p:nvSpPr>
          <p:cNvPr id="3" name="Espace réservé du contenu 2">
            <a:extLst>
              <a:ext uri="{FF2B5EF4-FFF2-40B4-BE49-F238E27FC236}">
                <a16:creationId xmlns:a16="http://schemas.microsoft.com/office/drawing/2014/main" id="{879646B9-9B24-514C-B759-14BC58B17594}"/>
              </a:ext>
            </a:extLst>
          </p:cNvPr>
          <p:cNvSpPr>
            <a:spLocks noGrp="1"/>
          </p:cNvSpPr>
          <p:nvPr>
            <p:ph idx="1"/>
          </p:nvPr>
        </p:nvSpPr>
        <p:spPr>
          <a:xfrm>
            <a:off x="628650" y="1607661"/>
            <a:ext cx="7886700" cy="4987449"/>
          </a:xfrm>
        </p:spPr>
        <p:txBody>
          <a:bodyPr>
            <a:normAutofit/>
          </a:bodyPr>
          <a:lstStyle/>
          <a:p>
            <a:pPr marL="0" indent="0">
              <a:lnSpc>
                <a:spcPct val="110000"/>
              </a:lnSpc>
              <a:buNone/>
            </a:pPr>
            <a:r>
              <a:rPr lang="fr-FR" dirty="0">
                <a:latin typeface="Calibri Light" panose="020F0302020204030204" pitchFamily="34" charset="0"/>
                <a:cs typeface="Calibri Light" panose="020F0302020204030204" pitchFamily="34" charset="0"/>
              </a:rPr>
              <a:t>De nouvelles formes d’humour</a:t>
            </a:r>
          </a:p>
          <a:p>
            <a:pPr marL="0" indent="0">
              <a:lnSpc>
                <a:spcPct val="110000"/>
              </a:lnSpc>
              <a:buNone/>
            </a:pPr>
            <a:r>
              <a:rPr lang="fr-FR" dirty="0">
                <a:latin typeface="Calibri Light" panose="020F0302020204030204" pitchFamily="34" charset="0"/>
                <a:cs typeface="Calibri Light" panose="020F0302020204030204" pitchFamily="34" charset="0"/>
              </a:rPr>
              <a:t>Difficile à maitriser du fait de la distance entre le locuteur et l’auditeur</a:t>
            </a:r>
          </a:p>
          <a:p>
            <a:pPr marL="0" indent="0">
              <a:lnSpc>
                <a:spcPct val="110000"/>
              </a:lnSpc>
              <a:buNone/>
            </a:pPr>
            <a:r>
              <a:rPr lang="fr-FR" dirty="0">
                <a:latin typeface="Calibri Light" panose="020F0302020204030204" pitchFamily="34" charset="0"/>
                <a:cs typeface="Calibri Light" panose="020F0302020204030204" pitchFamily="34" charset="0"/>
              </a:rPr>
              <a:t>Smiley </a:t>
            </a:r>
            <a:endParaRPr lang="fr-FR" sz="2800" dirty="0">
              <a:latin typeface="Calibri Light" panose="020F0302020204030204" pitchFamily="34" charset="0"/>
              <a:cs typeface="Calibri Light" panose="020F0302020204030204" pitchFamily="34" charset="0"/>
            </a:endParaRPr>
          </a:p>
        </p:txBody>
      </p:sp>
      <p:pic>
        <p:nvPicPr>
          <p:cNvPr id="2050" name="Picture 2" descr="Résultat de recherche d'images pour &quot;emoji pleur de rire&quot;"/>
          <p:cNvPicPr>
            <a:picLocks noChangeAspect="1" noChangeArrowheads="1"/>
          </p:cNvPicPr>
          <p:nvPr/>
        </p:nvPicPr>
        <p:blipFill rotWithShape="1">
          <a:blip r:embed="rId2">
            <a:extLst>
              <a:ext uri="{28A0092B-C50C-407E-A947-70E740481C1C}">
                <a14:useLocalDpi xmlns:a14="http://schemas.microsoft.com/office/drawing/2010/main" val="0"/>
              </a:ext>
            </a:extLst>
          </a:blip>
          <a:srcRect l="22933" r="21565"/>
          <a:stretch/>
        </p:blipFill>
        <p:spPr bwMode="auto">
          <a:xfrm>
            <a:off x="7321099" y="4583529"/>
            <a:ext cx="1686585" cy="2274471"/>
          </a:xfrm>
          <a:prstGeom prst="rect">
            <a:avLst/>
          </a:prstGeom>
          <a:noFill/>
          <a:extLst>
            <a:ext uri="{909E8E84-426E-40dd-AFC4-6F175D3DCCD1}">
              <a14:hiddenFill xmlns="" xmlns:a14="http://schemas.microsoft.com/office/drawing/2010/main">
                <a:solidFill>
                  <a:srgbClr val="FFFFFF"/>
                </a:solidFill>
              </a14:hiddenFill>
            </a:ext>
          </a:extLst>
        </p:spPr>
      </p:pic>
      <p:pic>
        <p:nvPicPr>
          <p:cNvPr id="2061" name="Picture 13" descr="https://s2.qwant.com/thumbr/256x200/e/e/5646d67fa3b48be9f8ba9c03418b74dc13ad8193776ef8e3ed203dec4a2b86/laughing-emoticon-vector-294749.jpg?u=https%3A%2F%2Fcdn5.vectorstock.com%2Fi%2F1000x1000%2F47%2F49%2Flaughing-emoticon-vector-294749.jpg&amp;q=0&amp;b=1&amp;p=0&amp;a=0&amp;b_id=OIP.Y-hnrWt1FU3v64rNzFrwxQHaF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1478" y="1"/>
            <a:ext cx="790022" cy="822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63" name="Picture 15" descr="https://s1.qwant.com/thumbr/188x200/1/8/a287b1247796ab33e30fa4eddaa8ae7ad719d973d4f60cd6e7cc7f16afcc7a/rolling-on-the-floor-laughing-with-tears-emoticon-vector-23657769.jpg?u=https%3A%2F%2Fcdn5.vectorstock.com%2Fi%2F1000x1000%2F77%2F69%2Frolling-on-the-floor-laughing-with-tears-emoticon-vector-23657769.jpg&amp;q=0&amp;b=1&amp;p=0&amp;a=0&amp;b_id=OIP.tye3sViEIN1pGjmbiMPJwAHaH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717" y="47505"/>
            <a:ext cx="531382" cy="753733"/>
          </a:xfrm>
          <a:prstGeom prst="rect">
            <a:avLst/>
          </a:prstGeom>
          <a:noFill/>
          <a:extLst>
            <a:ext uri="{909E8E84-426E-40dd-AFC4-6F175D3DCCD1}">
              <a14:hiddenFill xmlns="" xmlns:a14="http://schemas.microsoft.com/office/drawing/2010/main">
                <a:solidFill>
                  <a:srgbClr val="FFFFFF"/>
                </a:solidFill>
              </a14:hiddenFill>
            </a:ext>
          </a:extLst>
        </p:spPr>
      </p:pic>
      <p:pic>
        <p:nvPicPr>
          <p:cNvPr id="2066" name="Picture 18" descr="https://s1.qwant.com/thumbr/236x200/2/8/315c6abecc012f705144f06921713daec5b911e7957134a7684057ab5f642f/free-vector-laughing-and-pointing-emoticon_133428_Laughing_and_pointing_emoticon.jpg?u=http%3A%2F%2F4vector.com%2Fi%2Ffree-vector-laughing-and-pointing-emoticon_133428_Laughing_and_pointing_emoticon.jpg&amp;q=0&amp;b=1&amp;p=0&amp;a=0&amp;b_id=OIP.SF4zj7EkYS-vPEX5xiN_MAHaG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18" y="1"/>
            <a:ext cx="728301" cy="822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67" name="Picture 19" descr="https://s2.qwant.com/thumbr/204x200/7/e/ead1e179f4944044604294d9f1840e77fa8e42a31ef7e894d5237295125aff/depositphotos_8080674-Laughing-out-loud-emoticon.png?u=http%3A%2F%2F1.bp.blogspot.com%2F-1cbfAjx4jL4%2FUOAXrwP9kZI%2FAAAAAAAAB5A%2FTBg7KtmgqYI%2Fs1600%2Fdepositphotos_8080674-Laughing-out-loud-emoticon.png&amp;q=0&amp;b=1&amp;p=0&amp;a=0&amp;b_id=OIP.9ukQgC3ENoOMjhydbkAuyAHaH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5627" y="1"/>
            <a:ext cx="576606" cy="753733"/>
          </a:xfrm>
          <a:prstGeom prst="rect">
            <a:avLst/>
          </a:prstGeom>
          <a:noFill/>
          <a:extLst>
            <a:ext uri="{909E8E84-426E-40dd-AFC4-6F175D3DCCD1}">
              <a14:hiddenFill xmlns="" xmlns:a14="http://schemas.microsoft.com/office/drawing/2010/main">
                <a:solidFill>
                  <a:srgbClr val="FFFFFF"/>
                </a:solidFill>
              </a14:hiddenFill>
            </a:ext>
          </a:extLst>
        </p:spPr>
      </p:pic>
      <p:pic>
        <p:nvPicPr>
          <p:cNvPr id="2068" name="Picture 20" descr="https://s1.qwant.com/thumbr/266x200/9/6/55933171641d5f7a0d4a6ba8f847514fb3d7c9c68fd89e5480f5d85928a633/hqdefault.jpg?u=https%3A%2F%2Fi.ytimg.com%2Fvi%2Fn5jRJOL0RLs%2Fhqdefault.jpg&amp;q=0&amp;b=1&amp;p=0&amp;a=0&amp;b_id=OIP.7WMSV3Wxx3bxBg50Pgcu0AHaFj">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3858" y="50897"/>
            <a:ext cx="701080" cy="702837"/>
          </a:xfrm>
          <a:prstGeom prst="rect">
            <a:avLst/>
          </a:prstGeom>
          <a:noFill/>
          <a:extLst>
            <a:ext uri="{909E8E84-426E-40dd-AFC4-6F175D3DCCD1}">
              <a14:hiddenFill xmlns="" xmlns:a14="http://schemas.microsoft.com/office/drawing/2010/main">
                <a:solidFill>
                  <a:srgbClr val="FFFFFF"/>
                </a:solidFill>
              </a14:hiddenFill>
            </a:ext>
          </a:extLst>
        </p:spPr>
      </p:pic>
      <p:pic>
        <p:nvPicPr>
          <p:cNvPr id="2060" name="Picture 12" descr="https://s1.qwant.com/thumbr/256x200/8/7/7f008f859f2c1405d7e332b91b52a3917b3fdcb179c6a12cfaafab338c823d/laughing-with-tears-and-pointing-emoticon-vector-12862186.jpg?u=https%3A%2F%2Fcdn2.vectorstock.com%2Fi%2F1000x1000%2F21%2F86%2Flaughing-with-tears-and-pointing-emoticon-vector-12862186.jpg&amp;q=0&amp;b=1&amp;p=0&amp;a=0&amp;b_id=OIP.LW__e0JsD5r4S4jnXt92vQHaFx">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4317" y="1"/>
            <a:ext cx="790022" cy="822939"/>
          </a:xfrm>
          <a:prstGeom prst="rect">
            <a:avLst/>
          </a:prstGeom>
          <a:noFill/>
          <a:extLst>
            <a:ext uri="{909E8E84-426E-40dd-AFC4-6F175D3DCCD1}">
              <a14:hiddenFill xmlns="" xmlns:a14="http://schemas.microsoft.com/office/drawing/2010/main">
                <a:solidFill>
                  <a:srgbClr val="FFFFFF"/>
                </a:solidFill>
              </a14:hiddenFill>
            </a:ext>
          </a:extLst>
        </p:spPr>
      </p:pic>
      <p:pic>
        <p:nvPicPr>
          <p:cNvPr id="2074" name="Picture 26" descr="https://s2.qwant.com/thumbr/197x200/d/c/057326344ed06f6194041127f99ea39a7e65f0e03be6cfab1b3f200c9145ba/emoji-laughing-tears.jpg?u=http%3A%2F%2Fi.infopls.com%2Fimages%2Femoji-laughing-tears.jpg&amp;q=0&amp;b=1&amp;p=0&amp;a=0&amp;b_id=OIP.kw8jfhjW15Gz_WdYd2xgMwHaHf">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5345" y="-43907"/>
            <a:ext cx="672818" cy="9107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507178" y="736271"/>
            <a:ext cx="4907478" cy="110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843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1FF981-01A7-4B47-9C78-A29A12E6C07B}"/>
              </a:ext>
            </a:extLst>
          </p:cNvPr>
          <p:cNvSpPr>
            <a:spLocks noGrp="1"/>
          </p:cNvSpPr>
          <p:nvPr>
            <p:ph type="title"/>
          </p:nvPr>
        </p:nvSpPr>
        <p:spPr>
          <a:xfrm>
            <a:off x="628650" y="365126"/>
            <a:ext cx="7886700" cy="1325563"/>
          </a:xfrm>
        </p:spPr>
        <p:txBody>
          <a:bodyPr>
            <a:normAutofit fontScale="90000"/>
          </a:bodyPr>
          <a:lstStyle/>
          <a:p>
            <a:r>
              <a:rPr lang="fr-FR" dirty="0"/>
              <a:t>In the end, </a:t>
            </a:r>
            <a:r>
              <a:rPr lang="fr-FR" dirty="0" err="1"/>
              <a:t>it</a:t>
            </a:r>
            <a:r>
              <a:rPr lang="fr-FR" dirty="0"/>
              <a:t> all </a:t>
            </a:r>
            <a:r>
              <a:rPr lang="fr-FR" dirty="0" err="1"/>
              <a:t>comes</a:t>
            </a:r>
            <a:r>
              <a:rPr lang="fr-FR" dirty="0"/>
              <a:t> down to…data</a:t>
            </a:r>
          </a:p>
        </p:txBody>
      </p:sp>
      <p:graphicFrame>
        <p:nvGraphicFramePr>
          <p:cNvPr id="5" name="Diagramme 4">
            <a:extLst>
              <a:ext uri="{FF2B5EF4-FFF2-40B4-BE49-F238E27FC236}">
                <a16:creationId xmlns:a16="http://schemas.microsoft.com/office/drawing/2014/main" id="{9FA335DA-2CC0-1D47-B71F-5DF4E8BD6D01}"/>
              </a:ext>
            </a:extLst>
          </p:cNvPr>
          <p:cNvGraphicFramePr/>
          <p:nvPr>
            <p:extLst>
              <p:ext uri="{D42A27DB-BD31-4B8C-83A1-F6EECF244321}">
                <p14:modId xmlns:p14="http://schemas.microsoft.com/office/powerpoint/2010/main" val="2560954195"/>
              </p:ext>
            </p:extLst>
          </p:nvPr>
        </p:nvGraphicFramePr>
        <p:xfrm>
          <a:off x="628650" y="1690689"/>
          <a:ext cx="78867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4179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dirty="0"/>
              <a:t>Conclusion</a:t>
            </a:r>
          </a:p>
        </p:txBody>
      </p:sp>
      <p:sp>
        <p:nvSpPr>
          <p:cNvPr id="3" name="Espace réservé du texte 2"/>
          <p:cNvSpPr>
            <a:spLocks noGrp="1"/>
          </p:cNvSpPr>
          <p:nvPr>
            <p:ph type="body" idx="1"/>
          </p:nvPr>
        </p:nvSpPr>
        <p:spPr/>
        <p:txBody>
          <a:bodyPr/>
          <a:lstStyle/>
          <a:p>
            <a:endParaRPr lang="en-US"/>
          </a:p>
        </p:txBody>
      </p:sp>
    </p:spTree>
    <p:extLst>
      <p:ext uri="{BB962C8B-B14F-4D97-AF65-F5344CB8AC3E}">
        <p14:creationId xmlns:p14="http://schemas.microsoft.com/office/powerpoint/2010/main" val="1398301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EB602-5C64-5D4E-B9DB-0D55851677F6}"/>
              </a:ext>
            </a:extLst>
          </p:cNvPr>
          <p:cNvSpPr>
            <a:spLocks noGrp="1"/>
          </p:cNvSpPr>
          <p:nvPr>
            <p:ph type="title"/>
          </p:nvPr>
        </p:nvSpPr>
        <p:spPr/>
        <p:txBody>
          <a:bodyPr/>
          <a:lstStyle/>
          <a:p>
            <a:r>
              <a:rPr lang="fr-FR" dirty="0"/>
              <a:t>Rien de nouveau sous le soleil</a:t>
            </a:r>
          </a:p>
        </p:txBody>
      </p:sp>
      <p:sp>
        <p:nvSpPr>
          <p:cNvPr id="3" name="Espace réservé du contenu 2">
            <a:extLst>
              <a:ext uri="{FF2B5EF4-FFF2-40B4-BE49-F238E27FC236}">
                <a16:creationId xmlns:a16="http://schemas.microsoft.com/office/drawing/2014/main" id="{937BED40-0F82-A24F-911F-BCE73D86CD99}"/>
              </a:ext>
            </a:extLst>
          </p:cNvPr>
          <p:cNvSpPr>
            <a:spLocks noGrp="1"/>
          </p:cNvSpPr>
          <p:nvPr>
            <p:ph idx="1"/>
          </p:nvPr>
        </p:nvSpPr>
        <p:spPr/>
        <p:txBody>
          <a:bodyPr>
            <a:normAutofit fontScale="77500" lnSpcReduction="20000"/>
          </a:bodyPr>
          <a:lstStyle/>
          <a:p>
            <a:r>
              <a:rPr lang="fr-FR" dirty="0"/>
              <a:t>Les réseaux sociaux sont caisses de résonnance de la société</a:t>
            </a:r>
          </a:p>
          <a:p>
            <a:r>
              <a:rPr lang="fr-FR" dirty="0"/>
              <a:t>Comme toute nouvelle technologie, les réseaux sociaux</a:t>
            </a:r>
          </a:p>
          <a:p>
            <a:pPr lvl="1"/>
            <a:r>
              <a:rPr lang="fr-FR" dirty="0"/>
              <a:t>Apportent le pire et le meilleur</a:t>
            </a:r>
          </a:p>
          <a:p>
            <a:pPr lvl="1"/>
            <a:r>
              <a:rPr lang="fr-FR" dirty="0"/>
              <a:t>Ont leur détracteur</a:t>
            </a:r>
          </a:p>
          <a:p>
            <a:pPr lvl="2"/>
            <a:r>
              <a:rPr lang="fr-FR" dirty="0"/>
              <a:t>L’écriture a été accusée de distraction ou de source d’appauvrissement de la mémoire</a:t>
            </a:r>
          </a:p>
          <a:p>
            <a:pPr lvl="1"/>
            <a:r>
              <a:rPr lang="fr-FR" dirty="0"/>
              <a:t>Exigent de trouver un point d’équilibre entre des principes cardinaux</a:t>
            </a:r>
          </a:p>
          <a:p>
            <a:pPr lvl="2"/>
            <a:r>
              <a:rPr lang="fr-FR" dirty="0"/>
              <a:t>Liberté d’expression et le droit de vivre une vie sereine</a:t>
            </a:r>
          </a:p>
          <a:p>
            <a:pPr lvl="1"/>
            <a:r>
              <a:rPr lang="fr-FR" dirty="0"/>
              <a:t>Appellent des questionnements sur leurs usages</a:t>
            </a:r>
          </a:p>
          <a:p>
            <a:pPr lvl="1"/>
            <a:r>
              <a:rPr lang="fr-FR" dirty="0">
                <a:solidFill>
                  <a:srgbClr val="FF0000"/>
                </a:solidFill>
              </a:rPr>
              <a:t>Requièrent de définir des frontières entre le désaccord et l’atteinte à autrui</a:t>
            </a:r>
          </a:p>
          <a:p>
            <a:pPr lvl="1"/>
            <a:endParaRPr lang="fr-FR" dirty="0"/>
          </a:p>
          <a:p>
            <a:endParaRPr lang="fr-FR" dirty="0"/>
          </a:p>
          <a:p>
            <a:pPr lvl="1"/>
            <a:endParaRPr lang="fr-FR" dirty="0"/>
          </a:p>
        </p:txBody>
      </p:sp>
      <p:sp>
        <p:nvSpPr>
          <p:cNvPr id="4" name="Bulle rectangulaire 3"/>
          <p:cNvSpPr/>
          <p:nvPr/>
        </p:nvSpPr>
        <p:spPr>
          <a:xfrm>
            <a:off x="5441868" y="365125"/>
            <a:ext cx="2097479" cy="2199945"/>
          </a:xfrm>
          <a:prstGeom prst="wedge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ne comprends pas le dernier </a:t>
            </a:r>
            <a:r>
              <a:rPr lang="fr-FR" dirty="0" err="1"/>
              <a:t>bullet</a:t>
            </a:r>
            <a:endParaRPr lang="fr-FR" dirty="0"/>
          </a:p>
        </p:txBody>
      </p:sp>
    </p:spTree>
    <p:extLst>
      <p:ext uri="{BB962C8B-B14F-4D97-AF65-F5344CB8AC3E}">
        <p14:creationId xmlns:p14="http://schemas.microsoft.com/office/powerpoint/2010/main" val="1609870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EB602-5C64-5D4E-B9DB-0D55851677F6}"/>
              </a:ext>
            </a:extLst>
          </p:cNvPr>
          <p:cNvSpPr>
            <a:spLocks noGrp="1"/>
          </p:cNvSpPr>
          <p:nvPr>
            <p:ph type="title"/>
          </p:nvPr>
        </p:nvSpPr>
        <p:spPr/>
        <p:txBody>
          <a:bodyPr>
            <a:normAutofit fontScale="90000"/>
          </a:bodyPr>
          <a:lstStyle/>
          <a:p>
            <a:r>
              <a:rPr lang="fr-FR" dirty="0"/>
              <a:t>Et pourtant, c’est encore un jour nouveau</a:t>
            </a:r>
          </a:p>
        </p:txBody>
      </p:sp>
      <p:sp>
        <p:nvSpPr>
          <p:cNvPr id="3" name="Espace réservé du contenu 2">
            <a:extLst>
              <a:ext uri="{FF2B5EF4-FFF2-40B4-BE49-F238E27FC236}">
                <a16:creationId xmlns:a16="http://schemas.microsoft.com/office/drawing/2014/main" id="{937BED40-0F82-A24F-911F-BCE73D86CD99}"/>
              </a:ext>
            </a:extLst>
          </p:cNvPr>
          <p:cNvSpPr>
            <a:spLocks noGrp="1"/>
          </p:cNvSpPr>
          <p:nvPr>
            <p:ph idx="1"/>
          </p:nvPr>
        </p:nvSpPr>
        <p:spPr>
          <a:xfrm>
            <a:off x="628650" y="1855107"/>
            <a:ext cx="3734753" cy="4509862"/>
          </a:xfrm>
        </p:spPr>
        <p:txBody>
          <a:bodyPr vert="horz" lIns="91440" tIns="45720" rIns="91440" bIns="45720" rtlCol="0" anchor="t">
            <a:normAutofit fontScale="55000" lnSpcReduction="20000"/>
          </a:bodyPr>
          <a:lstStyle/>
          <a:p>
            <a:r>
              <a:rPr lang="fr-FR" dirty="0"/>
              <a:t>Un nouveau regard sur nos existences</a:t>
            </a:r>
          </a:p>
          <a:p>
            <a:pPr lvl="1"/>
            <a:r>
              <a:rPr lang="fr-FR" dirty="0"/>
              <a:t>Qui sommes-nous vraiment ?</a:t>
            </a:r>
          </a:p>
          <a:p>
            <a:pPr lvl="1"/>
            <a:r>
              <a:rPr lang="fr-FR" dirty="0"/>
              <a:t>Un révélateur de choses non dites ou négligées mais qui méritent notre attention ?</a:t>
            </a:r>
            <a:endParaRPr lang="fr-FR" dirty="0">
              <a:cs typeface="Calibri Light"/>
            </a:endParaRPr>
          </a:p>
          <a:p>
            <a:r>
              <a:rPr lang="fr-FR" dirty="0"/>
              <a:t>L’exacerbation des phénomènes négatifs nous rendra-t-elle meilleurs ?</a:t>
            </a:r>
          </a:p>
          <a:p>
            <a:pPr lvl="1"/>
            <a:r>
              <a:rPr lang="fr-FR" dirty="0"/>
              <a:t>De l’addiction à la méditation</a:t>
            </a:r>
          </a:p>
          <a:p>
            <a:pPr lvl="1"/>
            <a:r>
              <a:rPr lang="fr-FR" dirty="0"/>
              <a:t>Nous conduiront-ils à privilégier le contact humain, le temps long, la déconnexion ?</a:t>
            </a:r>
          </a:p>
          <a:p>
            <a:pPr lvl="1"/>
            <a:r>
              <a:rPr lang="fr-FR" dirty="0">
                <a:cs typeface="Calibri Light"/>
              </a:rPr>
              <a:t>A valoriser ce qui devient de plus en plus rare, le temps sans réseaux et sans connexion?</a:t>
            </a:r>
            <a:endParaRPr lang="fr-FR" dirty="0"/>
          </a:p>
          <a:p>
            <a:r>
              <a:rPr lang="fr-FR" dirty="0"/>
              <a:t>Changerons-nous nos référentiels, nos valeurs? Est-ce déjà le cas?</a:t>
            </a:r>
          </a:p>
          <a:p>
            <a:r>
              <a:rPr lang="fr-FR" dirty="0">
                <a:solidFill>
                  <a:srgbClr val="0070C0"/>
                </a:solidFill>
              </a:rPr>
              <a:t>Comment nous changent-ils ?</a:t>
            </a:r>
          </a:p>
          <a:p>
            <a:endParaRPr lang="fr-FR" dirty="0"/>
          </a:p>
          <a:p>
            <a:pPr lvl="1"/>
            <a:endParaRPr lang="fr-FR" dirty="0"/>
          </a:p>
        </p:txBody>
      </p:sp>
      <p:pic>
        <p:nvPicPr>
          <p:cNvPr id="5" name="Image 4" descr="Une image contenant personne, homme, intérieur, avant&#10;&#10;Description générée automatiquement">
            <a:extLst>
              <a:ext uri="{FF2B5EF4-FFF2-40B4-BE49-F238E27FC236}">
                <a16:creationId xmlns:a16="http://schemas.microsoft.com/office/drawing/2014/main" id="{E2D16172-A362-9B4E-86DE-DC6C252FE9A0}"/>
              </a:ext>
            </a:extLst>
          </p:cNvPr>
          <p:cNvPicPr>
            <a:picLocks noChangeAspect="1"/>
          </p:cNvPicPr>
          <p:nvPr/>
        </p:nvPicPr>
        <p:blipFill>
          <a:blip r:embed="rId2"/>
          <a:stretch>
            <a:fillRect/>
          </a:stretch>
        </p:blipFill>
        <p:spPr>
          <a:xfrm>
            <a:off x="4572000" y="2427849"/>
            <a:ext cx="4367135" cy="3275351"/>
          </a:xfrm>
          <a:prstGeom prst="rect">
            <a:avLst/>
          </a:prstGeom>
        </p:spPr>
      </p:pic>
    </p:spTree>
    <p:extLst>
      <p:ext uri="{BB962C8B-B14F-4D97-AF65-F5344CB8AC3E}">
        <p14:creationId xmlns:p14="http://schemas.microsoft.com/office/powerpoint/2010/main" val="4212622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ebot.couvertur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245" y="-54271"/>
            <a:ext cx="2258902" cy="3520811"/>
          </a:xfrm>
          <a:prstGeom prst="rect">
            <a:avLst/>
          </a:prstGeom>
        </p:spPr>
      </p:pic>
      <p:pic>
        <p:nvPicPr>
          <p:cNvPr id="11" name="Image 10"/>
          <p:cNvPicPr>
            <a:picLocks noChangeAspect="1"/>
          </p:cNvPicPr>
          <p:nvPr/>
        </p:nvPicPr>
        <p:blipFill>
          <a:blip r:embed="rId4"/>
          <a:stretch>
            <a:fillRect/>
          </a:stretch>
        </p:blipFill>
        <p:spPr>
          <a:xfrm>
            <a:off x="7037147" y="634961"/>
            <a:ext cx="2002196" cy="2002196"/>
          </a:xfrm>
          <a:prstGeom prst="rect">
            <a:avLst/>
          </a:prstGeom>
          <a:ln>
            <a:solidFill>
              <a:srgbClr val="4F81BD"/>
            </a:solidFill>
          </a:ln>
        </p:spPr>
      </p:pic>
      <p:pic>
        <p:nvPicPr>
          <p:cNvPr id="6" name="Image 5" descr="letempsdesalgorithles.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572248" cy="3785070"/>
          </a:xfrm>
          <a:prstGeom prst="rect">
            <a:avLst/>
          </a:prstGeom>
        </p:spPr>
      </p:pic>
      <p:pic>
        <p:nvPicPr>
          <p:cNvPr id="8" name="cover.jpg" descr="Cover"/>
          <p:cNvPicPr/>
          <p:nvPr/>
        </p:nvPicPr>
        <p:blipFill>
          <a:blip r:embed="rId6"/>
          <a:stretch>
            <a:fillRect/>
          </a:stretch>
        </p:blipFill>
        <p:spPr>
          <a:xfrm>
            <a:off x="2572249" y="0"/>
            <a:ext cx="2205996" cy="3466540"/>
          </a:xfrm>
          <a:prstGeom prst="rect">
            <a:avLst/>
          </a:prstGeom>
        </p:spPr>
      </p:pic>
      <p:pic>
        <p:nvPicPr>
          <p:cNvPr id="9" name="image62.png"/>
          <p:cNvPicPr>
            <a:picLocks noChangeAspect="1"/>
          </p:cNvPicPr>
          <p:nvPr/>
        </p:nvPicPr>
        <p:blipFill>
          <a:blip r:embed="rId7"/>
          <a:stretch>
            <a:fillRect/>
          </a:stretch>
        </p:blipFill>
        <p:spPr>
          <a:xfrm>
            <a:off x="6419251" y="3038620"/>
            <a:ext cx="2620092" cy="3638792"/>
          </a:xfrm>
          <a:prstGeom prst="rect">
            <a:avLst/>
          </a:prstGeom>
          <a:ln w="12700">
            <a:miter lim="400000"/>
          </a:ln>
        </p:spPr>
      </p:pic>
    </p:spTree>
    <p:extLst>
      <p:ext uri="{BB962C8B-B14F-4D97-AF65-F5344CB8AC3E}">
        <p14:creationId xmlns:p14="http://schemas.microsoft.com/office/powerpoint/2010/main" val="32376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fmla="#ppt_w*sin(2.5*pi*$)">
                                          <p:val>
                                            <p:fltVal val="0"/>
                                          </p:val>
                                        </p:tav>
                                        <p:tav tm="100000">
                                          <p:val>
                                            <p:fltVal val="1"/>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TotalTime>
  <Words>6046</Words>
  <Application>Microsoft Macintosh PowerPoint</Application>
  <PresentationFormat>Affichage à l'écran (4:3)</PresentationFormat>
  <Paragraphs>625</Paragraphs>
  <Slides>94</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94</vt:i4>
      </vt:variant>
    </vt:vector>
  </HeadingPairs>
  <TitlesOfParts>
    <vt:vector size="99" baseType="lpstr">
      <vt:lpstr>Arial</vt:lpstr>
      <vt:lpstr>Calibri</vt:lpstr>
      <vt:lpstr>Calibri Light</vt:lpstr>
      <vt:lpstr>glegooregular</vt:lpstr>
      <vt:lpstr>Thème Office</vt:lpstr>
      <vt:lpstr>Les réseaux sociaux</vt:lpstr>
      <vt:lpstr>Organisation</vt:lpstr>
      <vt:lpstr>Qu’est-ce que c’est ?   </vt:lpstr>
      <vt:lpstr>Point de vue historique</vt:lpstr>
      <vt:lpstr>Les réseaux sociaux numériques</vt:lpstr>
      <vt:lpstr>Vices et vertus</vt:lpstr>
      <vt:lpstr>Organisation</vt:lpstr>
      <vt:lpstr>Sentiments : L’amitié et l’amour </vt:lpstr>
      <vt:lpstr>Sentiments : L’humour </vt:lpstr>
      <vt:lpstr>Sentiments : La liberté des petites boites </vt:lpstr>
      <vt:lpstr>Sentiments :  La confusion des sentiments</vt:lpstr>
      <vt:lpstr>Sentiments : Haine et cyberviolence</vt:lpstr>
      <vt:lpstr>Un accroissement des messages de haine</vt:lpstr>
      <vt:lpstr>Le cyberharcèlement</vt:lpstr>
      <vt:lpstr>L’information L’accès à l’information</vt:lpstr>
      <vt:lpstr>L’information : La désinformation</vt:lpstr>
      <vt:lpstr>L’affaire  Cambridge Analytica</vt:lpstr>
      <vt:lpstr>Information vs. désinformation</vt:lpstr>
      <vt:lpstr>L’information :  La bulle informationnelle </vt:lpstr>
      <vt:lpstr>La société : La voix de ceux qu’on n’entendait pas </vt:lpstr>
      <vt:lpstr>La mobilisation citoyenne</vt:lpstr>
      <vt:lpstr>La société : La constitution de communautés d’intérêt</vt:lpstr>
      <vt:lpstr>La société : Un instrument de surveillance </vt:lpstr>
      <vt:lpstr>Responsabilité, autorité, confiance</vt:lpstr>
      <vt:lpstr>AUtorité</vt:lpstr>
      <vt:lpstr>Autorité d’un État ?</vt:lpstr>
      <vt:lpstr>Présentation PowerPoint</vt:lpstr>
      <vt:lpstr>Le cœur du réseau social : pourquoi y va-t-on ?</vt:lpstr>
      <vt:lpstr>Pas pour discuter paisiblement</vt:lpstr>
      <vt:lpstr>Des ordinateurs aux ordonnateurs </vt:lpstr>
      <vt:lpstr>De la nudité dans les standards des réseaux sociaux…</vt:lpstr>
      <vt:lpstr>…à l’expression et à l’existence libre de tous</vt:lpstr>
      <vt:lpstr>Responsabilité</vt:lpstr>
      <vt:lpstr>Responsabilité : les réseaux ont-ils sensés participer à « améliorer » la société </vt:lpstr>
      <vt:lpstr>Une source du problème : Section 230 of Communications Decency Act</vt:lpstr>
      <vt:lpstr>« It’s the business model, stupid! »</vt:lpstr>
      <vt:lpstr>La recommandation des contenus</vt:lpstr>
      <vt:lpstr>L’accélération des contenus</vt:lpstr>
      <vt:lpstr>C’est un aspect critique</vt:lpstr>
      <vt:lpstr>Un autre esprit :</vt:lpstr>
      <vt:lpstr>Confiance</vt:lpstr>
      <vt:lpstr>Confiance</vt:lpstr>
      <vt:lpstr>La régulation</vt:lpstr>
      <vt:lpstr>Que peut-on faire</vt:lpstr>
      <vt:lpstr>Présentation PowerPoint</vt:lpstr>
      <vt:lpstr>Analyser pour dialoguer</vt:lpstr>
      <vt:lpstr>Avec qui dialoguer ?</vt:lpstr>
      <vt:lpstr>Créer le dialogue</vt:lpstr>
      <vt:lpstr>Éduquer</vt:lpstr>
      <vt:lpstr>Nombreuses facettes</vt:lpstr>
      <vt:lpstr>Une dimension de l’enseignement public</vt:lpstr>
      <vt:lpstr>Retirer</vt:lpstr>
      <vt:lpstr>La responsabilité des hébergeurs</vt:lpstr>
      <vt:lpstr>CJUE, Arrêt Glawischnig-Piesczek/Facebook du 3 octobre 2019 (aff. C-18/18)</vt:lpstr>
      <vt:lpstr>Netzwerkdurchsetzungsgesetz</vt:lpstr>
      <vt:lpstr>Le retrait des contenus sur les réseaux sociaux : la proposition de loi Avia</vt:lpstr>
      <vt:lpstr>Le blocage des sites par les FAI</vt:lpstr>
      <vt:lpstr>L'obstination en marche</vt:lpstr>
      <vt:lpstr>Auto-régulation par les plateformes</vt:lpstr>
      <vt:lpstr>Auto-modération par les grandes plateformes</vt:lpstr>
      <vt:lpstr>Pourquoi ça  ne marche pas</vt:lpstr>
      <vt:lpstr>La santé mentale des modérateurs</vt:lpstr>
      <vt:lpstr>Modération par la communauté</vt:lpstr>
      <vt:lpstr>Présentation PowerPoint</vt:lpstr>
      <vt:lpstr>Remédier</vt:lpstr>
      <vt:lpstr>L’informatique peut-elle vaincre la haine ? </vt:lpstr>
      <vt:lpstr>Détection de contenus nocifs : texte</vt:lpstr>
      <vt:lpstr>Pourquoi ce n’est pas simple</vt:lpstr>
      <vt:lpstr>Présentation PowerPoint</vt:lpstr>
      <vt:lpstr>Détection de contenus nocifs: image et vidéo</vt:lpstr>
      <vt:lpstr>Un problème pour tous les contenus :  la viralité</vt:lpstr>
      <vt:lpstr>Violation de copyright : texte</vt:lpstr>
      <vt:lpstr>Violation de copyright: images, vidéos… </vt:lpstr>
      <vt:lpstr>Réguler par les états</vt:lpstr>
      <vt:lpstr>Régulation directe par les États</vt:lpstr>
      <vt:lpstr>La co-régulation et  la mission FB</vt:lpstr>
      <vt:lpstr>Création en France d’un observatoire de la haine en ligne</vt:lpstr>
      <vt:lpstr>La Mission FB : contexte</vt:lpstr>
      <vt:lpstr>Sur la réalisation de la Mission FB</vt:lpstr>
      <vt:lpstr>Régulateur national</vt:lpstr>
      <vt:lpstr>Portée de la régulation</vt:lpstr>
      <vt:lpstr>Au-delà</vt:lpstr>
      <vt:lpstr>Résumé : conclusions de la mission Facebook</vt:lpstr>
      <vt:lpstr>Partager les données</vt:lpstr>
      <vt:lpstr>Le partage des données par Facebook</vt:lpstr>
      <vt:lpstr>Dans l’attente de mises en partage efficaces</vt:lpstr>
      <vt:lpstr>Présentation PowerPoint</vt:lpstr>
      <vt:lpstr>Pensons les données d’intérêt général</vt:lpstr>
      <vt:lpstr>Réflexion sur le rôle d’une autorité dans la mise en partage des données</vt:lpstr>
      <vt:lpstr>In the end, it all comes down to…data</vt:lpstr>
      <vt:lpstr>Conclusion</vt:lpstr>
      <vt:lpstr>Rien de nouveau sous le soleil</vt:lpstr>
      <vt:lpstr>Et pourtant, c’est encore un jour nouveau</vt:lpstr>
      <vt:lpstr>Présentation PowerPoint</vt:lpstr>
    </vt:vector>
  </TitlesOfParts>
  <Company>INRIA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réseaux sociaux</dc:title>
  <dc:creator>Serge Abiteboul</dc:creator>
  <cp:lastModifiedBy>Serge Abiteboul</cp:lastModifiedBy>
  <cp:revision>20</cp:revision>
  <dcterms:created xsi:type="dcterms:W3CDTF">2020-01-17T16:05:36Z</dcterms:created>
  <dcterms:modified xsi:type="dcterms:W3CDTF">2021-02-22T13:30:24Z</dcterms:modified>
</cp:coreProperties>
</file>