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492" r:id="rId3"/>
    <p:sldId id="594" r:id="rId4"/>
    <p:sldId id="544" r:id="rId5"/>
    <p:sldId id="597" r:id="rId6"/>
    <p:sldId id="598" r:id="rId7"/>
    <p:sldId id="548" r:id="rId8"/>
    <p:sldId id="550" r:id="rId9"/>
    <p:sldId id="551" r:id="rId10"/>
    <p:sldId id="646" r:id="rId11"/>
    <p:sldId id="647" r:id="rId12"/>
    <p:sldId id="553" r:id="rId13"/>
    <p:sldId id="555" r:id="rId14"/>
    <p:sldId id="661" r:id="rId15"/>
    <p:sldId id="665" r:id="rId16"/>
    <p:sldId id="662" r:id="rId17"/>
    <p:sldId id="556" r:id="rId18"/>
    <p:sldId id="558" r:id="rId19"/>
    <p:sldId id="604" r:id="rId20"/>
    <p:sldId id="606" r:id="rId21"/>
    <p:sldId id="607" r:id="rId22"/>
    <p:sldId id="608" r:id="rId23"/>
    <p:sldId id="611" r:id="rId24"/>
    <p:sldId id="612" r:id="rId25"/>
    <p:sldId id="620" r:id="rId26"/>
    <p:sldId id="642" r:id="rId27"/>
    <p:sldId id="663" r:id="rId28"/>
    <p:sldId id="664" r:id="rId29"/>
    <p:sldId id="563" r:id="rId30"/>
    <p:sldId id="564" r:id="rId31"/>
    <p:sldId id="565" r:id="rId32"/>
    <p:sldId id="566" r:id="rId33"/>
    <p:sldId id="568" r:id="rId34"/>
    <p:sldId id="569" r:id="rId35"/>
    <p:sldId id="648" r:id="rId36"/>
    <p:sldId id="570" r:id="rId37"/>
    <p:sldId id="576" r:id="rId38"/>
    <p:sldId id="577" r:id="rId39"/>
    <p:sldId id="578" r:id="rId40"/>
    <p:sldId id="579" r:id="rId41"/>
    <p:sldId id="643" r:id="rId42"/>
    <p:sldId id="650" r:id="rId43"/>
    <p:sldId id="644" r:id="rId44"/>
    <p:sldId id="649" r:id="rId45"/>
    <p:sldId id="645" r:id="rId46"/>
    <p:sldId id="589" r:id="rId47"/>
    <p:sldId id="603" r:id="rId48"/>
    <p:sldId id="651" r:id="rId49"/>
    <p:sldId id="595" r:id="rId50"/>
    <p:sldId id="484" r:id="rId51"/>
    <p:sldId id="666" r:id="rId5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15" autoAdjust="0"/>
    <p:restoredTop sz="99784" autoAdjust="0"/>
  </p:normalViewPr>
  <p:slideViewPr>
    <p:cSldViewPr>
      <p:cViewPr>
        <p:scale>
          <a:sx n="80" d="100"/>
          <a:sy n="80" d="100"/>
        </p:scale>
        <p:origin x="-2096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5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174C2-53C5-534E-8104-CB6A9FE6D424}" type="datetimeFigureOut">
              <a:rPr lang="fr-FR" smtClean="0"/>
              <a:t>4/3/12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0196A-9266-5249-9186-29752B9D2E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B5038-0648-43C4-A9E6-4F4249D98069}" type="datetimeFigureOut">
              <a:rPr lang="fr-FR" smtClean="0"/>
              <a:pPr/>
              <a:t>4/3/12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6397B-8E05-4715-A2DC-A7226DC372E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675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3D88E-B6AE-0E45-B2A6-46FBE6CF7A5C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B1E3E-C3F9-4F16-AFBC-B056615DDAF1}" type="slidenum">
              <a:rPr lang="fr-FR"/>
              <a:pPr/>
              <a:t>19</a:t>
            </a:fld>
            <a:endParaRPr lang="fr-FR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0C887-1268-4CD7-901B-37DDDD104E71}" type="slidenum">
              <a:rPr lang="fr-FR" smtClean="0"/>
              <a:pPr/>
              <a:t>30</a:t>
            </a:fld>
            <a:endParaRPr 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6493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sz="110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1ECC5-542E-4174-ADDA-641FB5DB27A1}" type="slidenum">
              <a:rPr lang="bg-BG" smtClean="0"/>
              <a:pPr/>
              <a:t>36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6D40E-C69A-854C-A60C-6C59C957E4EA}" type="slidenum">
              <a:rPr lang="fr-FR"/>
              <a:pPr/>
              <a:t>5</a:t>
            </a:fld>
            <a:endParaRPr lang="fr-FR"/>
          </a:p>
        </p:txBody>
      </p:sp>
      <p:sp>
        <p:nvSpPr>
          <p:cNvPr id="145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44CA0-2A2E-614E-8CA0-9C8A3E23A31E}" type="slidenum">
              <a:rPr lang="fr-FR"/>
              <a:pPr/>
              <a:t>6</a:t>
            </a:fld>
            <a:endParaRPr lang="fr-FR"/>
          </a:p>
        </p:txBody>
      </p:sp>
      <p:sp>
        <p:nvSpPr>
          <p:cNvPr id="154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DD611-0A4E-4D17-9FF0-91D24DCF5B51}" type="slidenum">
              <a:rPr lang="fr-FR"/>
              <a:pPr/>
              <a:t>8</a:t>
            </a:fld>
            <a:endParaRPr lang="fr-FR"/>
          </a:p>
        </p:txBody>
      </p:sp>
      <p:sp>
        <p:nvSpPr>
          <p:cNvPr id="143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73600-4108-4A3C-BBF9-D71C2CA5BA8C}" type="slidenum">
              <a:rPr lang="fr-FR"/>
              <a:pPr/>
              <a:t>13</a:t>
            </a:fld>
            <a:endParaRPr lang="fr-FR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r>
              <a:rPr lang="en-US"/>
              <a:t>Simplify this slide</a:t>
            </a:r>
          </a:p>
          <a:p>
            <a:endParaRPr lang="en-US"/>
          </a:p>
          <a:p>
            <a:r>
              <a:rPr lang="en-US"/>
              <a:t>Just the sender and the receiver and one service provider. </a:t>
            </a:r>
          </a:p>
          <a:p>
            <a:endParaRPr lang="en-US"/>
          </a:p>
          <a:p>
            <a:r>
              <a:rPr lang="en-US"/>
              <a:t>Small rep of document with color lines for service calls, and arrows to show the choice of calling before or after.</a:t>
            </a:r>
          </a:p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r>
              <a:rPr lang="en-US"/>
              <a:t>Simplify this slide</a:t>
            </a:r>
          </a:p>
          <a:p>
            <a:endParaRPr lang="en-US"/>
          </a:p>
          <a:p>
            <a:r>
              <a:rPr lang="en-US"/>
              <a:t>Just the sender and the receiver and one service provider. </a:t>
            </a:r>
          </a:p>
          <a:p>
            <a:endParaRPr lang="en-US"/>
          </a:p>
          <a:p>
            <a:r>
              <a:rPr lang="en-US"/>
              <a:t>Small rep of document with color lines for service calls, and arrows to show the choice of calling before or after.</a:t>
            </a:r>
          </a:p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r>
              <a:rPr lang="en-US"/>
              <a:t>speech: Give an example, the receiver can call getTemp whenever he wants.</a:t>
            </a:r>
          </a:p>
          <a:p>
            <a:r>
              <a:rPr lang="en-US"/>
              <a:t>In general, give concrete examples, especially for security.</a:t>
            </a:r>
          </a:p>
          <a:p>
            <a:endParaRPr lang="en-US"/>
          </a:p>
          <a:p>
            <a:r>
              <a:rPr lang="en-US"/>
              <a:t>Was : I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know Active XML</a:t>
            </a: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00BD8-4470-4176-A79D-BBCCB265F8AF}" type="slidenum">
              <a:rPr lang="fr-FR"/>
              <a:pPr/>
              <a:t>17</a:t>
            </a:fld>
            <a:endParaRPr lang="fr-FR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B9CB-BB53-A241-BB7B-AFC2B5B209BD}" type="datetime1">
              <a:rPr lang="en-US" smtClean="0"/>
              <a:t>4/3/12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2026568" cy="340147"/>
          </a:xfrm>
        </p:spPr>
        <p:txBody>
          <a:bodyPr/>
          <a:lstStyle/>
          <a:p>
            <a:fld id="{0CC31A1A-3BDD-0C4C-BC5D-FCDC6AD5E340}" type="datetime1">
              <a:rPr lang="en-US" smtClean="0"/>
              <a:t>4/3/12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498600"/>
            <a:ext cx="4076700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498600"/>
            <a:ext cx="4076700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ED34BF-AC6D-5C43-8CB0-5B9E94E0DD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2"/>
          </p:nvPr>
        </p:nvSpPr>
        <p:spPr>
          <a:xfrm>
            <a:off x="457200" y="6381328"/>
            <a:ext cx="2026568" cy="340147"/>
          </a:xfrm>
        </p:spPr>
        <p:txBody>
          <a:bodyPr/>
          <a:lstStyle/>
          <a:p>
            <a:fld id="{0CC31A1A-3BDD-0C4C-BC5D-FCDC6AD5E340}" type="datetime1">
              <a:rPr lang="en-US" smtClean="0"/>
              <a:t>4/3/12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88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4815F8-7EA7-5A45-80B0-FAA3A7DD97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>
          <a:xfrm>
            <a:off x="457200" y="6381328"/>
            <a:ext cx="2026568" cy="340147"/>
          </a:xfrm>
        </p:spPr>
        <p:txBody>
          <a:bodyPr/>
          <a:lstStyle/>
          <a:p>
            <a:fld id="{0CC31A1A-3BDD-0C4C-BC5D-FCDC6AD5E340}" type="datetime1">
              <a:rPr lang="en-US" smtClean="0"/>
              <a:t>4/3/12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99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44815F8-7EA7-5A45-80B0-FAA3A7DD97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>
          <a:xfrm>
            <a:off x="457200" y="6381328"/>
            <a:ext cx="2026568" cy="340147"/>
          </a:xfrm>
        </p:spPr>
        <p:txBody>
          <a:bodyPr/>
          <a:lstStyle/>
          <a:p>
            <a:fld id="{0CC31A1A-3BDD-0C4C-BC5D-FCDC6AD5E340}" type="datetime1">
              <a:rPr lang="en-US" smtClean="0"/>
              <a:t>4/3/12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82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479537D-AF14-1D4B-8013-B29B6752453D}" type="datetime1">
              <a:rPr lang="en-US" smtClean="0"/>
              <a:pPr/>
              <a:t>4/3/12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9128B45-356E-4A35-ADDB-0EE72B20EEE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documents and Active XML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Serge Abiteboul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INRIA Saclay, Collège de France, ENS Cachan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A46-6734-574E-AFDD-5C16C1CEF941}" type="datetime1">
              <a:rPr lang="en-US" smtClean="0"/>
              <a:t>4/3/12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e la date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451C13-7345-DC44-87B4-2536F1EA29F8}" type="datetime1">
              <a:rPr lang="en-US" smtClean="0"/>
              <a:pPr/>
              <a:t>4/3/12</a:t>
            </a:fld>
            <a:endParaRPr lang="fr-FR"/>
          </a:p>
        </p:txBody>
      </p:sp>
      <p:sp>
        <p:nvSpPr>
          <p:cNvPr id="7" name="Espace réservé du numéro de diapositiv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128B45-356E-4A35-ADDB-0EE72B20EEE7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8" name="Image 7" descr="cacha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190" y="5908231"/>
            <a:ext cx="1522258" cy="761129"/>
          </a:xfrm>
          <a:prstGeom prst="rect">
            <a:avLst/>
          </a:prstGeom>
        </p:spPr>
      </p:pic>
      <p:pic>
        <p:nvPicPr>
          <p:cNvPr id="9" name="Image 8" descr="college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66" y="5874581"/>
            <a:ext cx="2049394" cy="794779"/>
          </a:xfrm>
          <a:prstGeom prst="rect">
            <a:avLst/>
          </a:prstGeom>
        </p:spPr>
      </p:pic>
      <p:pic>
        <p:nvPicPr>
          <p:cNvPr id="10" name="Image 9" descr="logoinri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916976"/>
            <a:ext cx="2506128" cy="75238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Query </a:t>
            </a:r>
            <a:r>
              <a:rPr lang="en-US" dirty="0" smtClean="0"/>
              <a:t>root/</a:t>
            </a:r>
            <a:r>
              <a:rPr lang="en-US" dirty="0"/>
              <a:t>songs/</a:t>
            </a:r>
            <a:r>
              <a:rPr lang="en-US" dirty="0" smtClean="0"/>
              <a:t>t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6542856" y="6381328"/>
            <a:ext cx="2133600" cy="365125"/>
          </a:xfrm>
        </p:spPr>
        <p:txBody>
          <a:bodyPr/>
          <a:lstStyle/>
          <a:p>
            <a:fld id="{05ED34BF-AC6D-5C43-8CB0-5B9E94E0DD4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5" name="Ellipse 104"/>
          <p:cNvSpPr/>
          <p:nvPr/>
        </p:nvSpPr>
        <p:spPr>
          <a:xfrm>
            <a:off x="997611" y="3263352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Ellipse 105"/>
          <p:cNvSpPr/>
          <p:nvPr/>
        </p:nvSpPr>
        <p:spPr>
          <a:xfrm>
            <a:off x="1259632" y="2672395"/>
            <a:ext cx="285750" cy="2857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1471986" y="3261204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9" name="Connecteur droit 108"/>
          <p:cNvCxnSpPr>
            <a:stCxn id="106" idx="4"/>
            <a:endCxn id="105" idx="0"/>
          </p:cNvCxnSpPr>
          <p:nvPr/>
        </p:nvCxnSpPr>
        <p:spPr bwMode="auto">
          <a:xfrm flipH="1">
            <a:off x="1140486" y="2958145"/>
            <a:ext cx="262021" cy="3052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Connecteur droit 109"/>
          <p:cNvCxnSpPr>
            <a:stCxn id="106" idx="4"/>
            <a:endCxn id="107" idx="0"/>
          </p:cNvCxnSpPr>
          <p:nvPr/>
        </p:nvCxnSpPr>
        <p:spPr bwMode="auto">
          <a:xfrm>
            <a:off x="1402507" y="2958145"/>
            <a:ext cx="212354" cy="3030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ZoneTexte 112"/>
          <p:cNvSpPr txBox="1"/>
          <p:nvPr/>
        </p:nvSpPr>
        <p:spPr>
          <a:xfrm>
            <a:off x="971600" y="3480616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     m2     </a:t>
            </a:r>
            <a:endParaRPr lang="en-US" dirty="0"/>
          </a:p>
        </p:txBody>
      </p:sp>
      <p:sp>
        <p:nvSpPr>
          <p:cNvPr id="29" name="Ellipse 28"/>
          <p:cNvSpPr/>
          <p:nvPr/>
        </p:nvSpPr>
        <p:spPr>
          <a:xfrm>
            <a:off x="3059832" y="908720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94" name="ZoneTexte 30"/>
          <p:cNvSpPr txBox="1">
            <a:spLocks noChangeArrowheads="1"/>
          </p:cNvSpPr>
          <p:nvPr/>
        </p:nvSpPr>
        <p:spPr bwMode="auto">
          <a:xfrm>
            <a:off x="2123728" y="807095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root@p1</a:t>
            </a:r>
          </a:p>
        </p:txBody>
      </p:sp>
      <p:sp>
        <p:nvSpPr>
          <p:cNvPr id="39" name="Ellipse 38"/>
          <p:cNvSpPr/>
          <p:nvPr/>
        </p:nvSpPr>
        <p:spPr>
          <a:xfrm>
            <a:off x="3056640" y="1806017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Ellipse 47"/>
          <p:cNvSpPr/>
          <p:nvPr/>
        </p:nvSpPr>
        <p:spPr>
          <a:xfrm>
            <a:off x="3710186" y="267239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Ellipse 49"/>
          <p:cNvSpPr/>
          <p:nvPr/>
        </p:nvSpPr>
        <p:spPr>
          <a:xfrm>
            <a:off x="4935027" y="267011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10" name="Connecteur droit 51"/>
          <p:cNvCxnSpPr>
            <a:cxnSpLocks noChangeShapeType="1"/>
            <a:stCxn id="39" idx="4"/>
            <a:endCxn id="48" idx="0"/>
          </p:cNvCxnSpPr>
          <p:nvPr/>
        </p:nvCxnSpPr>
        <p:spPr bwMode="auto">
          <a:xfrm>
            <a:off x="3199515" y="2091767"/>
            <a:ext cx="653546" cy="580628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7212" name="Connecteur droit 55"/>
          <p:cNvCxnSpPr>
            <a:cxnSpLocks noChangeShapeType="1"/>
            <a:stCxn id="60" idx="4"/>
            <a:endCxn id="50" idx="0"/>
          </p:cNvCxnSpPr>
          <p:nvPr/>
        </p:nvCxnSpPr>
        <p:spPr bwMode="auto">
          <a:xfrm>
            <a:off x="3199515" y="2091767"/>
            <a:ext cx="1878387" cy="578346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sp>
        <p:nvSpPr>
          <p:cNvPr id="66" name="Ellipse 65"/>
          <p:cNvSpPr/>
          <p:nvPr/>
        </p:nvSpPr>
        <p:spPr>
          <a:xfrm>
            <a:off x="3056640" y="1815309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Connecteur droit 51"/>
          <p:cNvCxnSpPr>
            <a:cxnSpLocks noChangeShapeType="1"/>
            <a:stCxn id="66" idx="4"/>
            <a:endCxn id="67" idx="0"/>
          </p:cNvCxnSpPr>
          <p:nvPr/>
        </p:nvCxnSpPr>
        <p:spPr bwMode="auto">
          <a:xfrm flipH="1">
            <a:off x="464972" y="2101059"/>
            <a:ext cx="2734543" cy="549748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71" name="Connecteur droit 53"/>
          <p:cNvCxnSpPr>
            <a:cxnSpLocks noChangeShapeType="1"/>
            <a:stCxn id="66" idx="4"/>
            <a:endCxn id="106" idx="0"/>
          </p:cNvCxnSpPr>
          <p:nvPr/>
        </p:nvCxnSpPr>
        <p:spPr bwMode="auto">
          <a:xfrm flipH="1">
            <a:off x="1402507" y="2101059"/>
            <a:ext cx="1797008" cy="571336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72" name="Connecteur droit 55"/>
          <p:cNvCxnSpPr>
            <a:cxnSpLocks noChangeShapeType="1"/>
            <a:stCxn id="66" idx="4"/>
            <a:endCxn id="126" idx="0"/>
          </p:cNvCxnSpPr>
          <p:nvPr/>
        </p:nvCxnSpPr>
        <p:spPr bwMode="auto">
          <a:xfrm flipH="1">
            <a:off x="2518076" y="2101059"/>
            <a:ext cx="681439" cy="571336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sp>
        <p:nvSpPr>
          <p:cNvPr id="77" name="ZoneTexte 76"/>
          <p:cNvSpPr txBox="1"/>
          <p:nvPr/>
        </p:nvSpPr>
        <p:spPr>
          <a:xfrm>
            <a:off x="3128853" y="2846067"/>
            <a:ext cx="1371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!songs@p2</a:t>
            </a:r>
            <a:endParaRPr lang="en-US" sz="20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427984" y="2846067"/>
            <a:ext cx="1371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!songs@p3</a:t>
            </a:r>
            <a:endParaRPr lang="en-US" sz="2000" dirty="0"/>
          </a:p>
        </p:txBody>
      </p:sp>
      <p:sp>
        <p:nvSpPr>
          <p:cNvPr id="17" name="Ellipse 16"/>
          <p:cNvSpPr/>
          <p:nvPr/>
        </p:nvSpPr>
        <p:spPr>
          <a:xfrm>
            <a:off x="61507" y="3288049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Ellipse 66"/>
          <p:cNvSpPr/>
          <p:nvPr/>
        </p:nvSpPr>
        <p:spPr>
          <a:xfrm>
            <a:off x="322097" y="2650807"/>
            <a:ext cx="285750" cy="2857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535882" y="3285901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7" name="Connecteur droit 86"/>
          <p:cNvCxnSpPr>
            <a:stCxn id="67" idx="4"/>
            <a:endCxn id="17" idx="0"/>
          </p:cNvCxnSpPr>
          <p:nvPr/>
        </p:nvCxnSpPr>
        <p:spPr bwMode="auto">
          <a:xfrm flipH="1">
            <a:off x="204382" y="2936557"/>
            <a:ext cx="260590" cy="3514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onnecteur droit 88"/>
          <p:cNvCxnSpPr>
            <a:stCxn id="67" idx="4"/>
            <a:endCxn id="84" idx="0"/>
          </p:cNvCxnSpPr>
          <p:nvPr/>
        </p:nvCxnSpPr>
        <p:spPr bwMode="auto">
          <a:xfrm>
            <a:off x="464972" y="2936557"/>
            <a:ext cx="213785" cy="3493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ZoneTexte 101"/>
          <p:cNvSpPr txBox="1"/>
          <p:nvPr/>
        </p:nvSpPr>
        <p:spPr>
          <a:xfrm>
            <a:off x="-36512" y="3462201"/>
            <a:ext cx="99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      m1    </a:t>
            </a:r>
            <a:endParaRPr lang="en-US" dirty="0"/>
          </a:p>
        </p:txBody>
      </p:sp>
      <p:sp>
        <p:nvSpPr>
          <p:cNvPr id="125" name="Ellipse 124"/>
          <p:cNvSpPr/>
          <p:nvPr/>
        </p:nvSpPr>
        <p:spPr>
          <a:xfrm>
            <a:off x="1896934" y="3248325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Ellipse 125"/>
          <p:cNvSpPr/>
          <p:nvPr/>
        </p:nvSpPr>
        <p:spPr>
          <a:xfrm>
            <a:off x="2375201" y="2672395"/>
            <a:ext cx="285750" cy="2857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2371309" y="3246177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Ellipse 127"/>
          <p:cNvSpPr/>
          <p:nvPr/>
        </p:nvSpPr>
        <p:spPr>
          <a:xfrm>
            <a:off x="2961595" y="325690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9" name="Connecteur droit 128"/>
          <p:cNvCxnSpPr>
            <a:stCxn id="126" idx="4"/>
            <a:endCxn id="125" idx="0"/>
          </p:cNvCxnSpPr>
          <p:nvPr/>
        </p:nvCxnSpPr>
        <p:spPr bwMode="auto">
          <a:xfrm flipH="1">
            <a:off x="2039809" y="2958145"/>
            <a:ext cx="478267" cy="2901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Connecteur droit 129"/>
          <p:cNvCxnSpPr>
            <a:stCxn id="126" idx="4"/>
            <a:endCxn id="127" idx="0"/>
          </p:cNvCxnSpPr>
          <p:nvPr/>
        </p:nvCxnSpPr>
        <p:spPr bwMode="auto">
          <a:xfrm flipH="1">
            <a:off x="2514184" y="2958145"/>
            <a:ext cx="3892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Connecteur droit 130"/>
          <p:cNvCxnSpPr>
            <a:stCxn id="126" idx="4"/>
            <a:endCxn id="128" idx="0"/>
          </p:cNvCxnSpPr>
          <p:nvPr/>
        </p:nvCxnSpPr>
        <p:spPr bwMode="auto">
          <a:xfrm>
            <a:off x="2518076" y="2958145"/>
            <a:ext cx="586394" cy="2987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ZoneTexte 132"/>
          <p:cNvSpPr txBox="1"/>
          <p:nvPr/>
        </p:nvSpPr>
        <p:spPr>
          <a:xfrm>
            <a:off x="1870923" y="3465589"/>
            <a:ext cx="1517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      m3     !f3</a:t>
            </a:r>
            <a:endParaRPr lang="en-US" dirty="0"/>
          </a:p>
        </p:txBody>
      </p:sp>
      <p:sp>
        <p:nvSpPr>
          <p:cNvPr id="155" name="ZoneTexte 154"/>
          <p:cNvSpPr txBox="1"/>
          <p:nvPr/>
        </p:nvSpPr>
        <p:spPr>
          <a:xfrm>
            <a:off x="2411760" y="1776400"/>
            <a:ext cx="71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60" name="Ellipse 59"/>
          <p:cNvSpPr/>
          <p:nvPr/>
        </p:nvSpPr>
        <p:spPr>
          <a:xfrm>
            <a:off x="3056640" y="1806017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Connecteur droit 15"/>
          <p:cNvCxnSpPr>
            <a:stCxn id="29" idx="4"/>
            <a:endCxn id="66" idx="0"/>
          </p:cNvCxnSpPr>
          <p:nvPr/>
        </p:nvCxnSpPr>
        <p:spPr>
          <a:xfrm flipH="1">
            <a:off x="3199515" y="1194470"/>
            <a:ext cx="3192" cy="620839"/>
          </a:xfrm>
          <a:prstGeom prst="line">
            <a:avLst/>
          </a:prstGeom>
          <a:ln w="2857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Ellipse 172"/>
          <p:cNvSpPr/>
          <p:nvPr/>
        </p:nvSpPr>
        <p:spPr>
          <a:xfrm>
            <a:off x="8355479" y="2691701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" name="ZoneTexte 173"/>
          <p:cNvSpPr txBox="1"/>
          <p:nvPr/>
        </p:nvSpPr>
        <p:spPr>
          <a:xfrm>
            <a:off x="7774146" y="2865373"/>
            <a:ext cx="1353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!songs@p1</a:t>
            </a:r>
            <a:endParaRPr lang="en-US" sz="2000" dirty="0"/>
          </a:p>
        </p:txBody>
      </p:sp>
      <p:sp>
        <p:nvSpPr>
          <p:cNvPr id="175" name="Ellipse 174"/>
          <p:cNvSpPr/>
          <p:nvPr/>
        </p:nvSpPr>
        <p:spPr>
          <a:xfrm>
            <a:off x="5678131" y="3248325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6" name="Ellipse 175"/>
          <p:cNvSpPr/>
          <p:nvPr/>
        </p:nvSpPr>
        <p:spPr>
          <a:xfrm>
            <a:off x="5938721" y="2670113"/>
            <a:ext cx="285750" cy="2857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6152506" y="3246177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8" name="Connecteur droit 177"/>
          <p:cNvCxnSpPr>
            <a:stCxn id="176" idx="4"/>
            <a:endCxn id="175" idx="0"/>
          </p:cNvCxnSpPr>
          <p:nvPr/>
        </p:nvCxnSpPr>
        <p:spPr bwMode="auto">
          <a:xfrm flipH="1">
            <a:off x="5821006" y="2955863"/>
            <a:ext cx="260590" cy="2924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Connecteur droit 178"/>
          <p:cNvCxnSpPr>
            <a:stCxn id="176" idx="4"/>
            <a:endCxn id="177" idx="0"/>
          </p:cNvCxnSpPr>
          <p:nvPr/>
        </p:nvCxnSpPr>
        <p:spPr bwMode="auto">
          <a:xfrm>
            <a:off x="6081596" y="2955863"/>
            <a:ext cx="213785" cy="2903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0" name="ZoneTexte 179"/>
          <p:cNvSpPr txBox="1"/>
          <p:nvPr/>
        </p:nvSpPr>
        <p:spPr>
          <a:xfrm>
            <a:off x="5580112" y="346220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t4    m4    </a:t>
            </a:r>
            <a:endParaRPr lang="en-US" dirty="0"/>
          </a:p>
        </p:txBody>
      </p:sp>
      <p:sp>
        <p:nvSpPr>
          <p:cNvPr id="181" name="Ellipse 180"/>
          <p:cNvSpPr/>
          <p:nvPr/>
        </p:nvSpPr>
        <p:spPr>
          <a:xfrm>
            <a:off x="6542227" y="3267631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2" name="Ellipse 181"/>
          <p:cNvSpPr/>
          <p:nvPr/>
        </p:nvSpPr>
        <p:spPr>
          <a:xfrm>
            <a:off x="7020494" y="2691701"/>
            <a:ext cx="285750" cy="2857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7016602" y="3265483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" name="Ellipse 183"/>
          <p:cNvSpPr/>
          <p:nvPr/>
        </p:nvSpPr>
        <p:spPr>
          <a:xfrm>
            <a:off x="7606888" y="3276214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5" name="Connecteur droit 184"/>
          <p:cNvCxnSpPr>
            <a:stCxn id="182" idx="4"/>
            <a:endCxn id="181" idx="0"/>
          </p:cNvCxnSpPr>
          <p:nvPr/>
        </p:nvCxnSpPr>
        <p:spPr bwMode="auto">
          <a:xfrm flipH="1">
            <a:off x="6685102" y="2977451"/>
            <a:ext cx="478267" cy="2901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Connecteur droit 185"/>
          <p:cNvCxnSpPr>
            <a:stCxn id="182" idx="4"/>
            <a:endCxn id="183" idx="0"/>
          </p:cNvCxnSpPr>
          <p:nvPr/>
        </p:nvCxnSpPr>
        <p:spPr bwMode="auto">
          <a:xfrm flipH="1">
            <a:off x="7159477" y="2977451"/>
            <a:ext cx="3892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Connecteur droit 186"/>
          <p:cNvCxnSpPr>
            <a:stCxn id="182" idx="4"/>
            <a:endCxn id="184" idx="0"/>
          </p:cNvCxnSpPr>
          <p:nvPr/>
        </p:nvCxnSpPr>
        <p:spPr bwMode="auto">
          <a:xfrm>
            <a:off x="7163369" y="2977451"/>
            <a:ext cx="586394" cy="2987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ZoneTexte 187"/>
          <p:cNvSpPr txBox="1"/>
          <p:nvPr/>
        </p:nvSpPr>
        <p:spPr>
          <a:xfrm>
            <a:off x="6516216" y="3484895"/>
            <a:ext cx="1412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t5    m5     !f5</a:t>
            </a:r>
            <a:endParaRPr lang="en-US" dirty="0"/>
          </a:p>
        </p:txBody>
      </p:sp>
      <p:cxnSp>
        <p:nvCxnSpPr>
          <p:cNvPr id="189" name="Connecteur droit 188"/>
          <p:cNvCxnSpPr>
            <a:endCxn id="182" idx="0"/>
          </p:cNvCxnSpPr>
          <p:nvPr/>
        </p:nvCxnSpPr>
        <p:spPr>
          <a:xfrm>
            <a:off x="3199515" y="2091767"/>
            <a:ext cx="3963854" cy="599934"/>
          </a:xfrm>
          <a:prstGeom prst="line">
            <a:avLst/>
          </a:prstGeom>
          <a:ln w="2857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>
            <a:endCxn id="173" idx="0"/>
          </p:cNvCxnSpPr>
          <p:nvPr/>
        </p:nvCxnSpPr>
        <p:spPr>
          <a:xfrm>
            <a:off x="3199515" y="2091767"/>
            <a:ext cx="5298839" cy="599934"/>
          </a:xfrm>
          <a:prstGeom prst="line">
            <a:avLst/>
          </a:prstGeom>
          <a:ln w="2857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>
            <a:endCxn id="176" idx="0"/>
          </p:cNvCxnSpPr>
          <p:nvPr/>
        </p:nvCxnSpPr>
        <p:spPr>
          <a:xfrm>
            <a:off x="3199515" y="2091767"/>
            <a:ext cx="2882081" cy="578346"/>
          </a:xfrm>
          <a:prstGeom prst="line">
            <a:avLst/>
          </a:prstGeom>
          <a:ln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Espace réservé du contenu 6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72819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Recursive calls</a:t>
            </a:r>
            <a:endParaRPr lang="en-US" sz="2000" dirty="0"/>
          </a:p>
        </p:txBody>
      </p:sp>
      <p:grpSp>
        <p:nvGrpSpPr>
          <p:cNvPr id="4" name="Grouper 3"/>
          <p:cNvGrpSpPr/>
          <p:nvPr/>
        </p:nvGrpSpPr>
        <p:grpSpPr>
          <a:xfrm>
            <a:off x="323528" y="2636912"/>
            <a:ext cx="2301974" cy="285750"/>
            <a:chOff x="323528" y="2636912"/>
            <a:chExt cx="2301974" cy="285750"/>
          </a:xfrm>
        </p:grpSpPr>
        <p:sp>
          <p:nvSpPr>
            <p:cNvPr id="62" name="Ellipse 61"/>
            <p:cNvSpPr/>
            <p:nvPr/>
          </p:nvSpPr>
          <p:spPr>
            <a:xfrm>
              <a:off x="323528" y="2636912"/>
              <a:ext cx="285750" cy="2857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3" name="Ellipse 62"/>
            <p:cNvSpPr/>
            <p:nvPr/>
          </p:nvSpPr>
          <p:spPr>
            <a:xfrm>
              <a:off x="2339752" y="2636912"/>
              <a:ext cx="285750" cy="2857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4" name="Ellipse 63"/>
            <p:cNvSpPr/>
            <p:nvPr/>
          </p:nvSpPr>
          <p:spPr>
            <a:xfrm>
              <a:off x="1261914" y="2636912"/>
              <a:ext cx="285750" cy="2857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t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451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50" grpId="1" animBg="1"/>
      <p:bldP spid="173" grpId="0" animBg="1"/>
      <p:bldP spid="173" grpId="1" animBg="1"/>
      <p:bldP spid="174" grpId="0"/>
      <p:bldP spid="175" grpId="0" animBg="1"/>
      <p:bldP spid="176" grpId="0" animBg="1"/>
      <p:bldP spid="177" grpId="0" animBg="1"/>
      <p:bldP spid="180" grpId="0"/>
      <p:bldP spid="181" grpId="0" animBg="1"/>
      <p:bldP spid="182" grpId="0" animBg="1"/>
      <p:bldP spid="183" grpId="0" animBg="1"/>
      <p:bldP spid="184" grpId="0" animBg="1"/>
      <p:bldP spid="1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r</a:t>
            </a:r>
            <a:r>
              <a:rPr lang="en-US" dirty="0" smtClean="0"/>
              <a:t>oot/</a:t>
            </a:r>
            <a:r>
              <a:rPr lang="en-US" dirty="0"/>
              <a:t>/</a:t>
            </a:r>
            <a:r>
              <a:rPr lang="en-US" dirty="0" smtClean="0"/>
              <a:t>t[//singer/“</a:t>
            </a:r>
            <a:r>
              <a:rPr lang="en-US" dirty="0" err="1" smtClean="0"/>
              <a:t>Brel</a:t>
            </a:r>
            <a:r>
              <a:rPr lang="en-US" dirty="0" smtClean="0"/>
              <a:t>”]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6542856" y="6381328"/>
            <a:ext cx="2133600" cy="365125"/>
          </a:xfrm>
        </p:spPr>
        <p:txBody>
          <a:bodyPr/>
          <a:lstStyle/>
          <a:p>
            <a:fld id="{05ED34BF-AC6D-5C43-8CB0-5B9E94E0DD4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5" name="Ellipse 104"/>
          <p:cNvSpPr/>
          <p:nvPr/>
        </p:nvSpPr>
        <p:spPr>
          <a:xfrm>
            <a:off x="997611" y="3263352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Ellipse 105"/>
          <p:cNvSpPr/>
          <p:nvPr/>
        </p:nvSpPr>
        <p:spPr>
          <a:xfrm>
            <a:off x="1259632" y="2672395"/>
            <a:ext cx="285750" cy="2857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1471986" y="3261204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9" name="Connecteur droit 108"/>
          <p:cNvCxnSpPr>
            <a:stCxn id="106" idx="4"/>
            <a:endCxn id="105" idx="0"/>
          </p:cNvCxnSpPr>
          <p:nvPr/>
        </p:nvCxnSpPr>
        <p:spPr bwMode="auto">
          <a:xfrm flipH="1">
            <a:off x="1140486" y="2958145"/>
            <a:ext cx="262021" cy="3052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Connecteur droit 109"/>
          <p:cNvCxnSpPr>
            <a:stCxn id="106" idx="4"/>
            <a:endCxn id="107" idx="0"/>
          </p:cNvCxnSpPr>
          <p:nvPr/>
        </p:nvCxnSpPr>
        <p:spPr bwMode="auto">
          <a:xfrm>
            <a:off x="1402507" y="2958145"/>
            <a:ext cx="212354" cy="3030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ZoneTexte 112"/>
          <p:cNvSpPr txBox="1"/>
          <p:nvPr/>
        </p:nvSpPr>
        <p:spPr>
          <a:xfrm>
            <a:off x="971600" y="3480616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     m2     </a:t>
            </a:r>
            <a:endParaRPr lang="en-US" dirty="0"/>
          </a:p>
        </p:txBody>
      </p:sp>
      <p:sp>
        <p:nvSpPr>
          <p:cNvPr id="29" name="Ellipse 28"/>
          <p:cNvSpPr/>
          <p:nvPr/>
        </p:nvSpPr>
        <p:spPr>
          <a:xfrm>
            <a:off x="3059832" y="908720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94" name="ZoneTexte 30"/>
          <p:cNvSpPr txBox="1">
            <a:spLocks noChangeArrowheads="1"/>
          </p:cNvSpPr>
          <p:nvPr/>
        </p:nvSpPr>
        <p:spPr bwMode="auto">
          <a:xfrm>
            <a:off x="2123728" y="807095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root@p1</a:t>
            </a:r>
          </a:p>
        </p:txBody>
      </p:sp>
      <p:sp>
        <p:nvSpPr>
          <p:cNvPr id="39" name="Ellipse 38"/>
          <p:cNvSpPr/>
          <p:nvPr/>
        </p:nvSpPr>
        <p:spPr>
          <a:xfrm>
            <a:off x="3056640" y="1806017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Ellipse 47"/>
          <p:cNvSpPr/>
          <p:nvPr/>
        </p:nvSpPr>
        <p:spPr>
          <a:xfrm>
            <a:off x="3710186" y="267239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Ellipse 49"/>
          <p:cNvSpPr/>
          <p:nvPr/>
        </p:nvSpPr>
        <p:spPr>
          <a:xfrm>
            <a:off x="4935027" y="267011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10" name="Connecteur droit 51"/>
          <p:cNvCxnSpPr>
            <a:cxnSpLocks noChangeShapeType="1"/>
            <a:stCxn id="39" idx="4"/>
            <a:endCxn id="48" idx="0"/>
          </p:cNvCxnSpPr>
          <p:nvPr/>
        </p:nvCxnSpPr>
        <p:spPr bwMode="auto">
          <a:xfrm>
            <a:off x="3199515" y="2091767"/>
            <a:ext cx="653546" cy="580628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7212" name="Connecteur droit 55"/>
          <p:cNvCxnSpPr>
            <a:cxnSpLocks noChangeShapeType="1"/>
            <a:stCxn id="60" idx="4"/>
            <a:endCxn id="50" idx="0"/>
          </p:cNvCxnSpPr>
          <p:nvPr/>
        </p:nvCxnSpPr>
        <p:spPr bwMode="auto">
          <a:xfrm>
            <a:off x="3199515" y="2091767"/>
            <a:ext cx="1878387" cy="578346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sp>
        <p:nvSpPr>
          <p:cNvPr id="66" name="Ellipse 65"/>
          <p:cNvSpPr/>
          <p:nvPr/>
        </p:nvSpPr>
        <p:spPr>
          <a:xfrm>
            <a:off x="3056640" y="1815309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Connecteur droit 51"/>
          <p:cNvCxnSpPr>
            <a:cxnSpLocks noChangeShapeType="1"/>
            <a:stCxn id="66" idx="4"/>
            <a:endCxn id="67" idx="0"/>
          </p:cNvCxnSpPr>
          <p:nvPr/>
        </p:nvCxnSpPr>
        <p:spPr bwMode="auto">
          <a:xfrm flipH="1">
            <a:off x="464972" y="2101059"/>
            <a:ext cx="2734543" cy="549748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71" name="Connecteur droit 53"/>
          <p:cNvCxnSpPr>
            <a:cxnSpLocks noChangeShapeType="1"/>
            <a:stCxn id="66" idx="4"/>
            <a:endCxn id="106" idx="0"/>
          </p:cNvCxnSpPr>
          <p:nvPr/>
        </p:nvCxnSpPr>
        <p:spPr bwMode="auto">
          <a:xfrm flipH="1">
            <a:off x="1402507" y="2101059"/>
            <a:ext cx="1797008" cy="571336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72" name="Connecteur droit 55"/>
          <p:cNvCxnSpPr>
            <a:cxnSpLocks noChangeShapeType="1"/>
            <a:stCxn id="66" idx="4"/>
            <a:endCxn id="126" idx="0"/>
          </p:cNvCxnSpPr>
          <p:nvPr/>
        </p:nvCxnSpPr>
        <p:spPr bwMode="auto">
          <a:xfrm flipH="1">
            <a:off x="2518076" y="2101059"/>
            <a:ext cx="681439" cy="571336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sp>
        <p:nvSpPr>
          <p:cNvPr id="77" name="ZoneTexte 76"/>
          <p:cNvSpPr txBox="1"/>
          <p:nvPr/>
        </p:nvSpPr>
        <p:spPr>
          <a:xfrm>
            <a:off x="3128853" y="2846067"/>
            <a:ext cx="1371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!songs@p2</a:t>
            </a:r>
            <a:endParaRPr lang="en-US" sz="20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427984" y="2846067"/>
            <a:ext cx="1371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!songs@p3</a:t>
            </a:r>
            <a:endParaRPr lang="en-US" sz="2000" dirty="0"/>
          </a:p>
        </p:txBody>
      </p:sp>
      <p:sp>
        <p:nvSpPr>
          <p:cNvPr id="17" name="Ellipse 16"/>
          <p:cNvSpPr/>
          <p:nvPr/>
        </p:nvSpPr>
        <p:spPr>
          <a:xfrm>
            <a:off x="61507" y="3288049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Ellipse 66"/>
          <p:cNvSpPr/>
          <p:nvPr/>
        </p:nvSpPr>
        <p:spPr>
          <a:xfrm>
            <a:off x="322097" y="2650807"/>
            <a:ext cx="285750" cy="2857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535882" y="3285901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7" name="Connecteur droit 86"/>
          <p:cNvCxnSpPr>
            <a:stCxn id="67" idx="4"/>
            <a:endCxn id="17" idx="0"/>
          </p:cNvCxnSpPr>
          <p:nvPr/>
        </p:nvCxnSpPr>
        <p:spPr bwMode="auto">
          <a:xfrm flipH="1">
            <a:off x="204382" y="2936557"/>
            <a:ext cx="260590" cy="3514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onnecteur droit 88"/>
          <p:cNvCxnSpPr>
            <a:stCxn id="67" idx="4"/>
            <a:endCxn id="84" idx="0"/>
          </p:cNvCxnSpPr>
          <p:nvPr/>
        </p:nvCxnSpPr>
        <p:spPr bwMode="auto">
          <a:xfrm>
            <a:off x="464972" y="2936557"/>
            <a:ext cx="213785" cy="3493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ZoneTexte 101"/>
          <p:cNvSpPr txBox="1"/>
          <p:nvPr/>
        </p:nvSpPr>
        <p:spPr>
          <a:xfrm>
            <a:off x="-36512" y="3462201"/>
            <a:ext cx="99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      m1    </a:t>
            </a:r>
            <a:endParaRPr lang="en-US" dirty="0"/>
          </a:p>
        </p:txBody>
      </p:sp>
      <p:sp>
        <p:nvSpPr>
          <p:cNvPr id="125" name="Ellipse 124"/>
          <p:cNvSpPr/>
          <p:nvPr/>
        </p:nvSpPr>
        <p:spPr>
          <a:xfrm>
            <a:off x="1896934" y="3248325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Ellipse 125"/>
          <p:cNvSpPr/>
          <p:nvPr/>
        </p:nvSpPr>
        <p:spPr>
          <a:xfrm>
            <a:off x="2375201" y="2672395"/>
            <a:ext cx="285750" cy="2857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2371309" y="3246177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Ellipse 127"/>
          <p:cNvSpPr/>
          <p:nvPr/>
        </p:nvSpPr>
        <p:spPr>
          <a:xfrm>
            <a:off x="2961595" y="325690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9" name="Connecteur droit 128"/>
          <p:cNvCxnSpPr>
            <a:stCxn id="126" idx="4"/>
            <a:endCxn id="125" idx="0"/>
          </p:cNvCxnSpPr>
          <p:nvPr/>
        </p:nvCxnSpPr>
        <p:spPr bwMode="auto">
          <a:xfrm flipH="1">
            <a:off x="2039809" y="2958145"/>
            <a:ext cx="478267" cy="2901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Connecteur droit 129"/>
          <p:cNvCxnSpPr>
            <a:stCxn id="126" idx="4"/>
            <a:endCxn id="127" idx="0"/>
          </p:cNvCxnSpPr>
          <p:nvPr/>
        </p:nvCxnSpPr>
        <p:spPr bwMode="auto">
          <a:xfrm flipH="1">
            <a:off x="2514184" y="2958145"/>
            <a:ext cx="3892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Connecteur droit 130"/>
          <p:cNvCxnSpPr>
            <a:stCxn id="126" idx="4"/>
            <a:endCxn id="128" idx="0"/>
          </p:cNvCxnSpPr>
          <p:nvPr/>
        </p:nvCxnSpPr>
        <p:spPr bwMode="auto">
          <a:xfrm>
            <a:off x="2518076" y="2958145"/>
            <a:ext cx="586394" cy="2987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ZoneTexte 132"/>
          <p:cNvSpPr txBox="1"/>
          <p:nvPr/>
        </p:nvSpPr>
        <p:spPr>
          <a:xfrm>
            <a:off x="1870923" y="3465589"/>
            <a:ext cx="1517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      m3     !f3</a:t>
            </a:r>
            <a:endParaRPr lang="en-US" dirty="0"/>
          </a:p>
        </p:txBody>
      </p:sp>
      <p:sp>
        <p:nvSpPr>
          <p:cNvPr id="155" name="ZoneTexte 154"/>
          <p:cNvSpPr txBox="1"/>
          <p:nvPr/>
        </p:nvSpPr>
        <p:spPr>
          <a:xfrm>
            <a:off x="2411760" y="1776400"/>
            <a:ext cx="71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60" name="Ellipse 59"/>
          <p:cNvSpPr/>
          <p:nvPr/>
        </p:nvSpPr>
        <p:spPr>
          <a:xfrm>
            <a:off x="3056640" y="1806017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Connecteur droit 15"/>
          <p:cNvCxnSpPr>
            <a:stCxn id="29" idx="4"/>
            <a:endCxn id="66" idx="0"/>
          </p:cNvCxnSpPr>
          <p:nvPr/>
        </p:nvCxnSpPr>
        <p:spPr>
          <a:xfrm flipH="1">
            <a:off x="3199515" y="1194470"/>
            <a:ext cx="3192" cy="620839"/>
          </a:xfrm>
          <a:prstGeom prst="line">
            <a:avLst/>
          </a:prstGeom>
          <a:ln w="2857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Ellipse 172"/>
          <p:cNvSpPr/>
          <p:nvPr/>
        </p:nvSpPr>
        <p:spPr>
          <a:xfrm>
            <a:off x="8355479" y="2691701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" name="ZoneTexte 173"/>
          <p:cNvSpPr txBox="1"/>
          <p:nvPr/>
        </p:nvSpPr>
        <p:spPr>
          <a:xfrm>
            <a:off x="7774146" y="2865373"/>
            <a:ext cx="1353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!songs@p1</a:t>
            </a:r>
            <a:endParaRPr lang="en-US" sz="2000" dirty="0"/>
          </a:p>
        </p:txBody>
      </p:sp>
      <p:sp>
        <p:nvSpPr>
          <p:cNvPr id="175" name="Ellipse 174"/>
          <p:cNvSpPr/>
          <p:nvPr/>
        </p:nvSpPr>
        <p:spPr>
          <a:xfrm>
            <a:off x="5678131" y="3248325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6" name="Ellipse 175"/>
          <p:cNvSpPr/>
          <p:nvPr/>
        </p:nvSpPr>
        <p:spPr>
          <a:xfrm>
            <a:off x="5938721" y="2670113"/>
            <a:ext cx="285750" cy="2857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6152506" y="3246177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8" name="Connecteur droit 177"/>
          <p:cNvCxnSpPr>
            <a:stCxn id="176" idx="4"/>
            <a:endCxn id="175" idx="0"/>
          </p:cNvCxnSpPr>
          <p:nvPr/>
        </p:nvCxnSpPr>
        <p:spPr bwMode="auto">
          <a:xfrm flipH="1">
            <a:off x="5821006" y="2955863"/>
            <a:ext cx="260590" cy="2924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Connecteur droit 178"/>
          <p:cNvCxnSpPr>
            <a:stCxn id="176" idx="4"/>
            <a:endCxn id="177" idx="0"/>
          </p:cNvCxnSpPr>
          <p:nvPr/>
        </p:nvCxnSpPr>
        <p:spPr bwMode="auto">
          <a:xfrm>
            <a:off x="6081596" y="2955863"/>
            <a:ext cx="213785" cy="2903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0" name="ZoneTexte 179"/>
          <p:cNvSpPr txBox="1"/>
          <p:nvPr/>
        </p:nvSpPr>
        <p:spPr>
          <a:xfrm>
            <a:off x="5580112" y="346220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t4    m4    </a:t>
            </a:r>
            <a:endParaRPr lang="en-US" dirty="0"/>
          </a:p>
        </p:txBody>
      </p:sp>
      <p:cxnSp>
        <p:nvCxnSpPr>
          <p:cNvPr id="190" name="Connecteur droit 189"/>
          <p:cNvCxnSpPr>
            <a:endCxn id="173" idx="0"/>
          </p:cNvCxnSpPr>
          <p:nvPr/>
        </p:nvCxnSpPr>
        <p:spPr>
          <a:xfrm>
            <a:off x="3199515" y="2091767"/>
            <a:ext cx="5298839" cy="599934"/>
          </a:xfrm>
          <a:prstGeom prst="line">
            <a:avLst/>
          </a:prstGeom>
          <a:ln w="2857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>
            <a:endCxn id="176" idx="0"/>
          </p:cNvCxnSpPr>
          <p:nvPr/>
        </p:nvCxnSpPr>
        <p:spPr>
          <a:xfrm>
            <a:off x="3199515" y="2091767"/>
            <a:ext cx="2882081" cy="578346"/>
          </a:xfrm>
          <a:prstGeom prst="line">
            <a:avLst/>
          </a:prstGeom>
          <a:ln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Espace réservé du contenu 6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72819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Push queries to data sources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/>
              <a:t>!songs@</a:t>
            </a:r>
            <a:r>
              <a:rPr lang="en-US" sz="2000" dirty="0" smtClean="0"/>
              <a:t>p3: </a:t>
            </a:r>
            <a:r>
              <a:rPr lang="en-US" sz="2000" dirty="0"/>
              <a:t>root//t[//singer/“</a:t>
            </a:r>
            <a:r>
              <a:rPr lang="en-US" sz="2000" dirty="0" err="1"/>
              <a:t>Brel</a:t>
            </a:r>
            <a:r>
              <a:rPr lang="en-US" sz="2000" dirty="0"/>
              <a:t>”</a:t>
            </a:r>
            <a:r>
              <a:rPr lang="en-US" sz="2000" dirty="0" smtClean="0"/>
              <a:t>]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/>
              <a:t>!songs@</a:t>
            </a:r>
            <a:r>
              <a:rPr lang="en-US" sz="2000" dirty="0" smtClean="0"/>
              <a:t>p2 </a:t>
            </a:r>
            <a:r>
              <a:rPr lang="en-US" sz="2000" dirty="0"/>
              <a:t>root//t[//singer/“</a:t>
            </a:r>
            <a:r>
              <a:rPr lang="en-US" sz="2000" dirty="0" err="1"/>
              <a:t>Brel</a:t>
            </a:r>
            <a:r>
              <a:rPr lang="en-US" sz="2000" dirty="0"/>
              <a:t>”]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/>
              <a:t>!songs@</a:t>
            </a:r>
            <a:r>
              <a:rPr lang="en-US" sz="2000" dirty="0" smtClean="0"/>
              <a:t>p1: </a:t>
            </a:r>
            <a:r>
              <a:rPr lang="en-US" sz="2000" dirty="0"/>
              <a:t>root//t[//singer/“</a:t>
            </a:r>
            <a:r>
              <a:rPr lang="en-US" sz="2000" dirty="0" err="1"/>
              <a:t>Brel</a:t>
            </a:r>
            <a:r>
              <a:rPr lang="en-US" sz="2000" dirty="0"/>
              <a:t>”</a:t>
            </a:r>
            <a:r>
              <a:rPr lang="en-US" sz="2000" dirty="0" smtClean="0"/>
              <a:t>]</a:t>
            </a:r>
          </a:p>
          <a:p>
            <a:pPr lvl="1" indent="-342900">
              <a:lnSpc>
                <a:spcPct val="90000"/>
              </a:lnSpc>
            </a:pPr>
            <a:r>
              <a:rPr lang="en-US" sz="2000" dirty="0" smtClean="0"/>
              <a:t>Distributed query/</a:t>
            </a:r>
            <a:r>
              <a:rPr lang="en-US" sz="2000" dirty="0" err="1" smtClean="0"/>
              <a:t>subquery</a:t>
            </a:r>
            <a:r>
              <a:rPr lang="en-US" sz="2000" dirty="0" smtClean="0"/>
              <a:t> (or Magic Set)</a:t>
            </a:r>
            <a:endParaRPr lang="en-US" sz="2000" dirty="0"/>
          </a:p>
          <a:p>
            <a:pPr lvl="1" indent="-342900">
              <a:lnSpc>
                <a:spcPct val="90000"/>
              </a:lnSpc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</p:txBody>
      </p:sp>
      <p:sp>
        <p:nvSpPr>
          <p:cNvPr id="62" name="Ellipse 61"/>
          <p:cNvSpPr/>
          <p:nvPr/>
        </p:nvSpPr>
        <p:spPr>
          <a:xfrm>
            <a:off x="323528" y="2636912"/>
            <a:ext cx="285750" cy="2857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3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50" grpId="1" animBg="1"/>
      <p:bldP spid="173" grpId="0" animBg="1"/>
      <p:bldP spid="173" grpId="1" animBg="1"/>
      <p:bldP spid="174" grpId="0"/>
      <p:bldP spid="175" grpId="0" animBg="1"/>
      <p:bldP spid="176" grpId="0" animBg="1"/>
      <p:bldP spid="177" grpId="0" animBg="1"/>
      <p:bldP spid="180" grpId="0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197768"/>
            <a:ext cx="8229600" cy="1143000"/>
          </a:xfrm>
        </p:spPr>
        <p:txBody>
          <a:bodyPr/>
          <a:lstStyle/>
          <a:p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distributed </a:t>
            </a:r>
            <a:r>
              <a:rPr lang="en-US" dirty="0" err="1"/>
              <a:t>datalog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over trees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771800" y="3098985"/>
            <a:ext cx="5149401" cy="112210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endParaRPr lang="en-US" sz="2400" dirty="0">
              <a:latin typeface="Arial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793262" y="4749197"/>
            <a:ext cx="5138670" cy="105606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endParaRPr lang="en-US" sz="2400" dirty="0">
              <a:latin typeface="Arial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771800" y="1442434"/>
            <a:ext cx="5145296" cy="119447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endParaRPr lang="en-US" sz="2400" dirty="0">
              <a:latin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1500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songs@p1(</a:t>
            </a:r>
            <a:r>
              <a:rPr lang="en-US" sz="1800" dirty="0" err="1" smtClean="0"/>
              <a:t>x,y</a:t>
            </a:r>
            <a:r>
              <a:rPr lang="en-US" sz="1800" dirty="0" smtClean="0"/>
              <a:t>) 	:- </a:t>
            </a:r>
            <a:r>
              <a:rPr lang="en-US" sz="1800" dirty="0"/>
              <a:t>t</a:t>
            </a:r>
            <a:r>
              <a:rPr lang="en-US" sz="1800" dirty="0" smtClean="0"/>
              <a:t>@p1(</a:t>
            </a:r>
            <a:r>
              <a:rPr lang="en-US" sz="1800" dirty="0" err="1" smtClean="0"/>
              <a:t>x,y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 smtClean="0"/>
              <a:t>songs@p1(</a:t>
            </a:r>
            <a:r>
              <a:rPr lang="en-US" sz="1800" dirty="0" err="1" smtClean="0"/>
              <a:t>x,y</a:t>
            </a:r>
            <a:r>
              <a:rPr lang="en-US" sz="1800" dirty="0" smtClean="0"/>
              <a:t>)	:- songs@p2(</a:t>
            </a:r>
            <a:r>
              <a:rPr lang="en-US" sz="1800" dirty="0" err="1" smtClean="0"/>
              <a:t>x,y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 smtClean="0"/>
              <a:t>songs@p1(</a:t>
            </a:r>
            <a:r>
              <a:rPr lang="en-US" sz="1800" dirty="0" err="1" smtClean="0"/>
              <a:t>x,y</a:t>
            </a:r>
            <a:r>
              <a:rPr lang="en-US" sz="1800" dirty="0" smtClean="0"/>
              <a:t>)	:- songs@</a:t>
            </a:r>
            <a:r>
              <a:rPr lang="en-US" sz="1800" dirty="0"/>
              <a:t>p</a:t>
            </a:r>
            <a:r>
              <a:rPr lang="en-US" sz="1800" dirty="0" smtClean="0"/>
              <a:t>3(</a:t>
            </a:r>
            <a:r>
              <a:rPr lang="en-US" sz="1800" dirty="0" err="1" smtClean="0"/>
              <a:t>x,y</a:t>
            </a:r>
            <a:r>
              <a:rPr lang="en-US" sz="1800" dirty="0" smtClean="0"/>
              <a:t>)	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songs@</a:t>
            </a:r>
            <a:r>
              <a:rPr lang="en-US" sz="1800" dirty="0" smtClean="0"/>
              <a:t>p2x</a:t>
            </a:r>
            <a:r>
              <a:rPr lang="en-US" sz="1800" dirty="0"/>
              <a:t>,y) 	:- t@p1(</a:t>
            </a:r>
            <a:r>
              <a:rPr lang="en-US" sz="1800" dirty="0" err="1"/>
              <a:t>x,y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songs@</a:t>
            </a:r>
            <a:r>
              <a:rPr lang="en-US" sz="1800" dirty="0" smtClean="0"/>
              <a:t>p2(</a:t>
            </a:r>
            <a:r>
              <a:rPr lang="en-US" sz="1800" dirty="0" err="1"/>
              <a:t>x,y</a:t>
            </a:r>
            <a:r>
              <a:rPr lang="en-US" sz="1800" dirty="0"/>
              <a:t>)	:- songs@</a:t>
            </a:r>
            <a:r>
              <a:rPr lang="en-US" sz="1800" dirty="0" smtClean="0"/>
              <a:t>p1(</a:t>
            </a:r>
            <a:r>
              <a:rPr lang="en-US" sz="1800" dirty="0" err="1"/>
              <a:t>x,y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songs@</a:t>
            </a:r>
            <a:r>
              <a:rPr lang="en-US" sz="1800" dirty="0" smtClean="0"/>
              <a:t>p2(</a:t>
            </a:r>
            <a:r>
              <a:rPr lang="en-US" sz="1800" dirty="0" err="1"/>
              <a:t>x,y</a:t>
            </a:r>
            <a:r>
              <a:rPr lang="en-US" sz="1800" dirty="0"/>
              <a:t>)	:- songs@p3(</a:t>
            </a:r>
            <a:r>
              <a:rPr lang="en-US" sz="1800" dirty="0" err="1"/>
              <a:t>x,y</a:t>
            </a:r>
            <a:r>
              <a:rPr lang="en-US" sz="1800" dirty="0"/>
              <a:t>)	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songs@</a:t>
            </a:r>
            <a:r>
              <a:rPr lang="en-US" sz="1800" dirty="0" smtClean="0"/>
              <a:t>p3(</a:t>
            </a:r>
            <a:r>
              <a:rPr lang="en-US" sz="1800" dirty="0" err="1"/>
              <a:t>x,y</a:t>
            </a:r>
            <a:r>
              <a:rPr lang="en-US" sz="1800" dirty="0"/>
              <a:t>) 	:- t@p1(</a:t>
            </a:r>
            <a:r>
              <a:rPr lang="en-US" sz="1800" dirty="0" err="1"/>
              <a:t>x,y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songs@</a:t>
            </a:r>
            <a:r>
              <a:rPr lang="en-US" sz="1800" dirty="0" smtClean="0"/>
              <a:t>p3(</a:t>
            </a:r>
            <a:r>
              <a:rPr lang="en-US" sz="1800" dirty="0" err="1"/>
              <a:t>x,y</a:t>
            </a:r>
            <a:r>
              <a:rPr lang="en-US" sz="1800" dirty="0"/>
              <a:t>)	:- songs@</a:t>
            </a:r>
            <a:r>
              <a:rPr lang="en-US" sz="1800" dirty="0" smtClean="0"/>
              <a:t>p1(</a:t>
            </a:r>
            <a:r>
              <a:rPr lang="en-US" sz="1800" dirty="0" err="1"/>
              <a:t>x,y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songs@</a:t>
            </a:r>
            <a:r>
              <a:rPr lang="en-US" sz="1800" dirty="0" smtClean="0"/>
              <a:t>p3(</a:t>
            </a:r>
            <a:r>
              <a:rPr lang="en-US" sz="1800" dirty="0" err="1"/>
              <a:t>x,y</a:t>
            </a:r>
            <a:r>
              <a:rPr lang="en-US" sz="1800" dirty="0"/>
              <a:t>)	:- songs@</a:t>
            </a:r>
            <a:r>
              <a:rPr lang="en-US" sz="1800" dirty="0" smtClean="0"/>
              <a:t>p2(</a:t>
            </a:r>
            <a:r>
              <a:rPr lang="en-US" sz="1800" dirty="0" err="1"/>
              <a:t>x,y</a:t>
            </a:r>
            <a:r>
              <a:rPr lang="en-US" sz="1800" dirty="0"/>
              <a:t>)	</a:t>
            </a:r>
          </a:p>
          <a:p>
            <a:pPr marL="0" indent="0">
              <a:buNone/>
            </a:pPr>
            <a:r>
              <a:rPr lang="en-US" sz="1800" dirty="0" smtClean="0"/>
              <a:t>					 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404664"/>
            <a:ext cx="236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:- songs</a:t>
            </a:r>
            <a:r>
              <a:rPr lang="en-US" b="1" dirty="0"/>
              <a:t>@p1</a:t>
            </a:r>
            <a:r>
              <a:rPr lang="en-US" b="1" dirty="0" smtClean="0"/>
              <a:t>(x, y), P(x)</a:t>
            </a:r>
            <a:endParaRPr lang="en-US" dirty="0"/>
          </a:p>
        </p:txBody>
      </p:sp>
      <p:cxnSp>
        <p:nvCxnSpPr>
          <p:cNvPr id="15" name="Connecteur en angle 14"/>
          <p:cNvCxnSpPr>
            <a:stCxn id="4" idx="2"/>
          </p:cNvCxnSpPr>
          <p:nvPr/>
        </p:nvCxnSpPr>
        <p:spPr>
          <a:xfrm rot="16200000" flipH="1">
            <a:off x="1550635" y="407640"/>
            <a:ext cx="854804" cy="1587516"/>
          </a:xfrm>
          <a:prstGeom prst="bentConnector2">
            <a:avLst/>
          </a:prstGeom>
          <a:ln w="38100" cmpd="sng"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5436096" y="2636912"/>
            <a:ext cx="0" cy="432048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364088" y="4221088"/>
            <a:ext cx="0" cy="504056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en angle 22"/>
          <p:cNvCxnSpPr>
            <a:endCxn id="5" idx="1"/>
          </p:cNvCxnSpPr>
          <p:nvPr/>
        </p:nvCxnSpPr>
        <p:spPr>
          <a:xfrm rot="16200000" flipV="1">
            <a:off x="2185149" y="2626325"/>
            <a:ext cx="3765591" cy="2592288"/>
          </a:xfrm>
          <a:prstGeom prst="bentConnector4">
            <a:avLst>
              <a:gd name="adj1" fmla="val -20357"/>
              <a:gd name="adj2" fmla="val 143965"/>
            </a:avLst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5447716" y="2627620"/>
            <a:ext cx="2316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:- songs</a:t>
            </a:r>
            <a:r>
              <a:rPr lang="en-US" b="1" dirty="0"/>
              <a:t>@</a:t>
            </a:r>
            <a:r>
              <a:rPr lang="en-US" b="1" dirty="0" smtClean="0"/>
              <a:t>p2(x</a:t>
            </a:r>
            <a:r>
              <a:rPr lang="en-US" b="1" dirty="0"/>
              <a:t>, y), P(x)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436096" y="4221088"/>
            <a:ext cx="2316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:- songs</a:t>
            </a:r>
            <a:r>
              <a:rPr lang="en-US" b="1" dirty="0"/>
              <a:t>@p3(x, y), P(x)</a:t>
            </a:r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1691680" y="6165304"/>
            <a:ext cx="238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:- songs</a:t>
            </a:r>
            <a:r>
              <a:rPr lang="en-US" b="1" dirty="0"/>
              <a:t>@p1(x, y), P(x</a:t>
            </a:r>
            <a:r>
              <a:rPr lang="en-US" b="1" dirty="0" smtClean="0"/>
              <a:t>)</a:t>
            </a:r>
            <a:endParaRPr lang="en-US" dirty="0"/>
          </a:p>
        </p:txBody>
      </p:sp>
      <p:cxnSp>
        <p:nvCxnSpPr>
          <p:cNvPr id="29" name="Connecteur en angle 28"/>
          <p:cNvCxnSpPr>
            <a:stCxn id="5" idx="3"/>
            <a:endCxn id="7" idx="3"/>
          </p:cNvCxnSpPr>
          <p:nvPr/>
        </p:nvCxnSpPr>
        <p:spPr>
          <a:xfrm>
            <a:off x="7917096" y="2039673"/>
            <a:ext cx="14836" cy="3237558"/>
          </a:xfrm>
          <a:prstGeom prst="bentConnector3">
            <a:avLst>
              <a:gd name="adj1" fmla="val 391768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1835696" y="4221088"/>
            <a:ext cx="2316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:- songs</a:t>
            </a:r>
            <a:r>
              <a:rPr lang="en-US" b="1" dirty="0"/>
              <a:t>@p2(x, y), P(x)</a:t>
            </a:r>
            <a:endParaRPr lang="en-US" dirty="0"/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4860032" y="4221088"/>
            <a:ext cx="0" cy="504056"/>
          </a:xfrm>
          <a:prstGeom prst="straightConnector1">
            <a:avLst/>
          </a:prstGeom>
          <a:ln w="38100" cmpd="sng">
            <a:solidFill>
              <a:srgbClr val="4F81BD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1835696" y="2636912"/>
            <a:ext cx="236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:- songs</a:t>
            </a:r>
            <a:r>
              <a:rPr lang="en-US" b="1" dirty="0"/>
              <a:t>@p1</a:t>
            </a:r>
            <a:r>
              <a:rPr lang="en-US" b="1" dirty="0" smtClean="0"/>
              <a:t>(x</a:t>
            </a:r>
            <a:r>
              <a:rPr lang="en-US" b="1" dirty="0"/>
              <a:t>, y), P(x)</a:t>
            </a:r>
            <a:endParaRPr lang="en-US" dirty="0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4860032" y="2636912"/>
            <a:ext cx="0" cy="504056"/>
          </a:xfrm>
          <a:prstGeom prst="straightConnector1">
            <a:avLst/>
          </a:prstGeom>
          <a:ln w="38100" cmpd="sng">
            <a:solidFill>
              <a:srgbClr val="4F81BD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9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6" grpId="0"/>
      <p:bldP spid="27" grpId="0"/>
      <p:bldP spid="32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issues: The semantics of calls</a:t>
            </a:r>
            <a:endParaRPr lang="en-US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0088" y="1639888"/>
            <a:ext cx="6491287" cy="459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When to activate the call?</a:t>
            </a:r>
          </a:p>
          <a:p>
            <a:pPr lvl="1"/>
            <a:r>
              <a:rPr lang="en-US" sz="2000" dirty="0"/>
              <a:t>Explicit pull mode: active databases </a:t>
            </a:r>
          </a:p>
          <a:p>
            <a:pPr lvl="1"/>
            <a:r>
              <a:rPr lang="en-US" sz="2000" dirty="0"/>
              <a:t>Implicit pull mode: deductive databases </a:t>
            </a:r>
          </a:p>
          <a:p>
            <a:pPr lvl="1"/>
            <a:r>
              <a:rPr lang="en-US" sz="2000" dirty="0"/>
              <a:t>Push mode: query subscription</a:t>
            </a:r>
          </a:p>
          <a:p>
            <a:pPr marL="0" indent="0">
              <a:buNone/>
            </a:pPr>
            <a:r>
              <a:rPr lang="en-US" sz="2400" dirty="0"/>
              <a:t>What to do with its result?</a:t>
            </a:r>
          </a:p>
          <a:p>
            <a:pPr marL="0" indent="0">
              <a:buNone/>
            </a:pPr>
            <a:r>
              <a:rPr lang="en-US" sz="2400" dirty="0"/>
              <a:t>How long is the returned data valid?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Sending an AXML documents: evaluate the service calls before sending or not?</a:t>
            </a:r>
            <a:endParaRPr lang="en-US" sz="2400" dirty="0"/>
          </a:p>
        </p:txBody>
      </p:sp>
      <p:pic>
        <p:nvPicPr>
          <p:cNvPr id="657412" name="Picture 4" descr="teleph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672" y="1700808"/>
            <a:ext cx="2020901" cy="20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ED34BF-AC6D-5C43-8CB0-5B9E94E0DD4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3" name="Rectangle 1077"/>
          <p:cNvSpPr>
            <a:spLocks noChangeArrowheads="1"/>
          </p:cNvSpPr>
          <p:nvPr/>
        </p:nvSpPr>
        <p:spPr bwMode="auto">
          <a:xfrm>
            <a:off x="611559" y="1412776"/>
            <a:ext cx="3816425" cy="201622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AutoShape 1071"/>
          <p:cNvSpPr>
            <a:spLocks noChangeArrowheads="1"/>
          </p:cNvSpPr>
          <p:nvPr/>
        </p:nvSpPr>
        <p:spPr bwMode="auto">
          <a:xfrm>
            <a:off x="5867400" y="2420888"/>
            <a:ext cx="700088" cy="1296987"/>
          </a:xfrm>
          <a:prstGeom prst="downArrow">
            <a:avLst>
              <a:gd name="adj1" fmla="val 50000"/>
              <a:gd name="adj2" fmla="val 46315"/>
            </a:avLst>
          </a:prstGeom>
          <a:solidFill>
            <a:srgbClr val="00D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Exchanging AXML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Web services exchange </a:t>
            </a:r>
            <a:r>
              <a:rPr lang="en-US" sz="2400" dirty="0" smtClean="0">
                <a:solidFill>
                  <a:srgbClr val="000000"/>
                </a:solidFill>
              </a:rPr>
              <a:t>intentional </a:t>
            </a:r>
            <a:r>
              <a:rPr lang="en-US" sz="2400" dirty="0">
                <a:solidFill>
                  <a:srgbClr val="000000"/>
                </a:solidFill>
              </a:rPr>
              <a:t>documents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2400" dirty="0">
                <a:solidFill>
                  <a:srgbClr val="000000"/>
                </a:solidFill>
              </a:rPr>
              <a:t>Materialization can be </a:t>
            </a:r>
            <a:r>
              <a:rPr lang="en-US" sz="2400" dirty="0" smtClean="0">
                <a:solidFill>
                  <a:srgbClr val="000000"/>
                </a:solidFill>
              </a:rPr>
              <a:t>performed</a:t>
            </a:r>
          </a:p>
          <a:p>
            <a:pPr lvl="1" indent="-342900">
              <a:buClr>
                <a:schemeClr val="tx2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by </a:t>
            </a:r>
            <a:r>
              <a:rPr lang="en-US" sz="2000" dirty="0">
                <a:solidFill>
                  <a:srgbClr val="000000"/>
                </a:solidFill>
              </a:rPr>
              <a:t>the sender, before sending a </a:t>
            </a:r>
            <a:r>
              <a:rPr lang="en-US" sz="2000" dirty="0" smtClean="0">
                <a:solidFill>
                  <a:srgbClr val="000000"/>
                </a:solidFill>
              </a:rPr>
              <a:t>document or </a:t>
            </a:r>
          </a:p>
          <a:p>
            <a:pPr lvl="1" indent="-342900">
              <a:buClr>
                <a:schemeClr val="tx2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by </a:t>
            </a:r>
            <a:r>
              <a:rPr lang="en-US" sz="2000" dirty="0">
                <a:solidFill>
                  <a:srgbClr val="000000"/>
                </a:solidFill>
              </a:rPr>
              <a:t>the receiver, after receiving 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4E45-2302-B64B-A599-5E1D83C1C8DA}" type="slidenum">
              <a:rPr lang="fr-FR"/>
              <a:pPr/>
              <a:t>14</a:t>
            </a:fld>
            <a:endParaRPr lang="fr-FR"/>
          </a:p>
        </p:txBody>
      </p:sp>
      <p:grpSp>
        <p:nvGrpSpPr>
          <p:cNvPr id="276482" name="Group 1026"/>
          <p:cNvGrpSpPr>
            <a:grpSpLocks/>
          </p:cNvGrpSpPr>
          <p:nvPr/>
        </p:nvGrpSpPr>
        <p:grpSpPr bwMode="auto">
          <a:xfrm>
            <a:off x="5867400" y="1568450"/>
            <a:ext cx="863600" cy="865188"/>
            <a:chOff x="5148" y="2523"/>
            <a:chExt cx="454" cy="544"/>
          </a:xfrm>
        </p:grpSpPr>
        <p:sp>
          <p:nvSpPr>
            <p:cNvPr id="276483" name="tower"/>
            <p:cNvSpPr>
              <a:spLocks noEditPoints="1" noChangeArrowheads="1"/>
            </p:cNvSpPr>
            <p:nvPr/>
          </p:nvSpPr>
          <p:spPr bwMode="auto">
            <a:xfrm>
              <a:off x="5148" y="2523"/>
              <a:ext cx="454" cy="544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03" tIns="45702" rIns="91403" bIns="45702"/>
            <a:lstStyle/>
            <a:p>
              <a:endParaRPr lang="en-US" sz="1800"/>
            </a:p>
          </p:txBody>
        </p:sp>
        <p:sp>
          <p:nvSpPr>
            <p:cNvPr id="276484" name="Rectangle 1028"/>
            <p:cNvSpPr>
              <a:spLocks noChangeArrowheads="1"/>
            </p:cNvSpPr>
            <p:nvPr/>
          </p:nvSpPr>
          <p:spPr bwMode="auto">
            <a:xfrm>
              <a:off x="5148" y="2704"/>
              <a:ext cx="11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1403" tIns="45702" rIns="91403" bIns="45702">
              <a:spAutoFit/>
            </a:bodyPr>
            <a:lstStyle/>
            <a:p>
              <a:endPara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endParaRPr>
            </a:p>
          </p:txBody>
        </p:sp>
      </p:grpSp>
      <p:sp>
        <p:nvSpPr>
          <p:cNvPr id="276485" name="Rectangle 1029"/>
          <p:cNvSpPr>
            <a:spLocks noChangeArrowheads="1"/>
          </p:cNvSpPr>
          <p:nvPr/>
        </p:nvSpPr>
        <p:spPr bwMode="auto">
          <a:xfrm>
            <a:off x="1447800" y="533400"/>
            <a:ext cx="68580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03" tIns="45702" rIns="91403" bIns="45702"/>
          <a:lstStyle/>
          <a:p>
            <a:pPr defTabSz="912813"/>
            <a:r>
              <a:rPr lang="en-US" sz="4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76486" name="Text Box 1030"/>
          <p:cNvSpPr txBox="1">
            <a:spLocks noChangeArrowheads="1"/>
          </p:cNvSpPr>
          <p:nvPr/>
        </p:nvSpPr>
        <p:spPr bwMode="auto">
          <a:xfrm>
            <a:off x="684213" y="1196975"/>
            <a:ext cx="3097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03" tIns="45702" rIns="91403" bIns="45702"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grpSp>
        <p:nvGrpSpPr>
          <p:cNvPr id="276487" name="Group 1031"/>
          <p:cNvGrpSpPr>
            <a:grpSpLocks/>
          </p:cNvGrpSpPr>
          <p:nvPr/>
        </p:nvGrpSpPr>
        <p:grpSpPr bwMode="auto">
          <a:xfrm>
            <a:off x="3373438" y="2157412"/>
            <a:ext cx="1347787" cy="736600"/>
            <a:chOff x="4422" y="989"/>
            <a:chExt cx="849" cy="464"/>
          </a:xfrm>
        </p:grpSpPr>
        <p:sp>
          <p:nvSpPr>
            <p:cNvPr id="276488" name="Text Box 1032"/>
            <p:cNvSpPr txBox="1">
              <a:spLocks noChangeArrowheads="1"/>
            </p:cNvSpPr>
            <p:nvPr/>
          </p:nvSpPr>
          <p:spPr bwMode="auto">
            <a:xfrm>
              <a:off x="4603" y="989"/>
              <a:ext cx="6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  <a:cs typeface="Arial" charset="0"/>
                </a:rPr>
                <a:t>GetEvents</a:t>
              </a:r>
            </a:p>
          </p:txBody>
        </p:sp>
        <p:sp>
          <p:nvSpPr>
            <p:cNvPr id="276489" name="Rectangle 1033"/>
            <p:cNvSpPr>
              <a:spLocks noChangeArrowheads="1"/>
            </p:cNvSpPr>
            <p:nvPr/>
          </p:nvSpPr>
          <p:spPr bwMode="auto">
            <a:xfrm>
              <a:off x="4513" y="1072"/>
              <a:ext cx="90" cy="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0" name="Text Box 1034"/>
            <p:cNvSpPr txBox="1">
              <a:spLocks noChangeArrowheads="1"/>
            </p:cNvSpPr>
            <p:nvPr/>
          </p:nvSpPr>
          <p:spPr bwMode="auto">
            <a:xfrm>
              <a:off x="4422" y="1261"/>
              <a:ext cx="6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ja-JP" altLang="en-US" sz="1400" b="1">
                  <a:solidFill>
                    <a:srgbClr val="CC00FF"/>
                  </a:solidFill>
                  <a:cs typeface="Arial" charset="0"/>
                </a:rPr>
                <a:t>“</a:t>
              </a:r>
              <a:r>
                <a:rPr lang="en-US" sz="1400" b="1">
                  <a:solidFill>
                    <a:srgbClr val="CC00FF"/>
                  </a:solidFill>
                  <a:cs typeface="Arial" charset="0"/>
                </a:rPr>
                <a:t>Exhibits</a:t>
              </a:r>
              <a:r>
                <a:rPr lang="ja-JP" altLang="en-US" sz="1400" b="1">
                  <a:solidFill>
                    <a:srgbClr val="CC00FF"/>
                  </a:solidFill>
                  <a:cs typeface="Arial" charset="0"/>
                </a:rPr>
                <a:t>”</a:t>
              </a:r>
              <a:endParaRPr lang="en-US" sz="1400" b="1">
                <a:solidFill>
                  <a:srgbClr val="CC00FF"/>
                </a:solidFill>
                <a:cs typeface="Arial" charset="0"/>
              </a:endParaRPr>
            </a:p>
          </p:txBody>
        </p:sp>
        <p:sp>
          <p:nvSpPr>
            <p:cNvPr id="276491" name="Line 1035"/>
            <p:cNvSpPr>
              <a:spLocks noChangeShapeType="1"/>
            </p:cNvSpPr>
            <p:nvPr/>
          </p:nvSpPr>
          <p:spPr bwMode="auto">
            <a:xfrm>
              <a:off x="4558" y="116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492" name="Group 1036"/>
          <p:cNvGrpSpPr>
            <a:grpSpLocks/>
          </p:cNvGrpSpPr>
          <p:nvPr/>
        </p:nvGrpSpPr>
        <p:grpSpPr bwMode="auto">
          <a:xfrm>
            <a:off x="2132013" y="1685925"/>
            <a:ext cx="1252537" cy="304800"/>
            <a:chOff x="3833" y="671"/>
            <a:chExt cx="789" cy="192"/>
          </a:xfrm>
        </p:grpSpPr>
        <p:sp>
          <p:nvSpPr>
            <p:cNvPr id="276493" name="Oval 1037"/>
            <p:cNvSpPr>
              <a:spLocks noChangeArrowheads="1"/>
            </p:cNvSpPr>
            <p:nvPr/>
          </p:nvSpPr>
          <p:spPr bwMode="auto">
            <a:xfrm>
              <a:off x="3833" y="75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4" name="Text Box 1038"/>
            <p:cNvSpPr txBox="1">
              <a:spLocks noChangeArrowheads="1"/>
            </p:cNvSpPr>
            <p:nvPr/>
          </p:nvSpPr>
          <p:spPr bwMode="auto">
            <a:xfrm>
              <a:off x="3923" y="671"/>
              <a:ext cx="6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>
                  <a:cs typeface="Arial" charset="0"/>
                </a:rPr>
                <a:t>newspaper</a:t>
              </a:r>
            </a:p>
          </p:txBody>
        </p:sp>
      </p:grpSp>
      <p:grpSp>
        <p:nvGrpSpPr>
          <p:cNvPr id="276495" name="Group 1039"/>
          <p:cNvGrpSpPr>
            <a:grpSpLocks/>
          </p:cNvGrpSpPr>
          <p:nvPr/>
        </p:nvGrpSpPr>
        <p:grpSpPr bwMode="auto">
          <a:xfrm>
            <a:off x="914400" y="2188398"/>
            <a:ext cx="641350" cy="304800"/>
            <a:chOff x="3833" y="580"/>
            <a:chExt cx="404" cy="193"/>
          </a:xfrm>
        </p:grpSpPr>
        <p:sp>
          <p:nvSpPr>
            <p:cNvPr id="276496" name="Oval 1040"/>
            <p:cNvSpPr>
              <a:spLocks noChangeArrowheads="1"/>
            </p:cNvSpPr>
            <p:nvPr/>
          </p:nvSpPr>
          <p:spPr bwMode="auto">
            <a:xfrm>
              <a:off x="3833" y="682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7" name="Text Box 1041"/>
            <p:cNvSpPr txBox="1">
              <a:spLocks noChangeArrowheads="1"/>
            </p:cNvSpPr>
            <p:nvPr/>
          </p:nvSpPr>
          <p:spPr bwMode="auto">
            <a:xfrm>
              <a:off x="3923" y="580"/>
              <a:ext cx="31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 dirty="0">
                  <a:cs typeface="Arial" charset="0"/>
                </a:rPr>
                <a:t>title</a:t>
              </a:r>
            </a:p>
          </p:txBody>
        </p:sp>
      </p:grpSp>
      <p:grpSp>
        <p:nvGrpSpPr>
          <p:cNvPr id="276498" name="Group 1042"/>
          <p:cNvGrpSpPr>
            <a:grpSpLocks/>
          </p:cNvGrpSpPr>
          <p:nvPr/>
        </p:nvGrpSpPr>
        <p:grpSpPr bwMode="auto">
          <a:xfrm>
            <a:off x="1628775" y="2188854"/>
            <a:ext cx="690563" cy="336716"/>
            <a:chOff x="3833" y="634"/>
            <a:chExt cx="434" cy="211"/>
          </a:xfrm>
        </p:grpSpPr>
        <p:sp>
          <p:nvSpPr>
            <p:cNvPr id="276499" name="Oval 1043"/>
            <p:cNvSpPr>
              <a:spLocks noChangeArrowheads="1"/>
            </p:cNvSpPr>
            <p:nvPr/>
          </p:nvSpPr>
          <p:spPr bwMode="auto">
            <a:xfrm>
              <a:off x="3833" y="75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00" name="Text Box 1044"/>
            <p:cNvSpPr txBox="1">
              <a:spLocks noChangeArrowheads="1"/>
            </p:cNvSpPr>
            <p:nvPr/>
          </p:nvSpPr>
          <p:spPr bwMode="auto">
            <a:xfrm>
              <a:off x="3923" y="634"/>
              <a:ext cx="344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 dirty="0">
                  <a:cs typeface="Arial" charset="0"/>
                </a:rPr>
                <a:t>date</a:t>
              </a:r>
            </a:p>
          </p:txBody>
        </p:sp>
      </p:grpSp>
      <p:sp>
        <p:nvSpPr>
          <p:cNvPr id="276501" name="Line 1045"/>
          <p:cNvSpPr>
            <a:spLocks noChangeShapeType="1"/>
          </p:cNvSpPr>
          <p:nvPr/>
        </p:nvSpPr>
        <p:spPr bwMode="auto">
          <a:xfrm flipH="1">
            <a:off x="979488" y="1887538"/>
            <a:ext cx="11525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2" name="Line 1046"/>
          <p:cNvSpPr>
            <a:spLocks noChangeShapeType="1"/>
          </p:cNvSpPr>
          <p:nvPr/>
        </p:nvSpPr>
        <p:spPr bwMode="auto">
          <a:xfrm flipH="1">
            <a:off x="1700213" y="1960563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3" name="Line 1047"/>
          <p:cNvSpPr>
            <a:spLocks noChangeShapeType="1"/>
          </p:cNvSpPr>
          <p:nvPr/>
        </p:nvSpPr>
        <p:spPr bwMode="auto">
          <a:xfrm>
            <a:off x="2203450" y="1962150"/>
            <a:ext cx="2159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4" name="Line 1048"/>
          <p:cNvSpPr>
            <a:spLocks noChangeShapeType="1"/>
          </p:cNvSpPr>
          <p:nvPr/>
        </p:nvSpPr>
        <p:spPr bwMode="auto">
          <a:xfrm>
            <a:off x="2274888" y="1889125"/>
            <a:ext cx="1289000" cy="3877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5" name="Text Box 1049"/>
          <p:cNvSpPr txBox="1">
            <a:spLocks noChangeArrowheads="1"/>
          </p:cNvSpPr>
          <p:nvPr/>
        </p:nvSpPr>
        <p:spPr bwMode="auto">
          <a:xfrm>
            <a:off x="476250" y="2895600"/>
            <a:ext cx="1187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03" tIns="45702" rIns="91403" bIns="45702">
            <a:spAutoFit/>
          </a:bodyPr>
          <a:lstStyle/>
          <a:p>
            <a:r>
              <a:rPr lang="ja-JP" altLang="en-US" sz="1400" b="1">
                <a:cs typeface="Arial" charset="0"/>
              </a:rPr>
              <a:t>“</a:t>
            </a:r>
            <a:r>
              <a:rPr lang="en-US" sz="1400" b="1">
                <a:cs typeface="Arial" charset="0"/>
              </a:rPr>
              <a:t>Le Monde</a:t>
            </a:r>
            <a:r>
              <a:rPr lang="ja-JP" altLang="en-US" sz="1400" b="1">
                <a:cs typeface="Arial" charset="0"/>
              </a:rPr>
              <a:t>”</a:t>
            </a:r>
            <a:endParaRPr lang="en-US" sz="1400" b="1">
              <a:cs typeface="Arial" charset="0"/>
            </a:endParaRPr>
          </a:p>
        </p:txBody>
      </p:sp>
      <p:sp>
        <p:nvSpPr>
          <p:cNvPr id="276506" name="Text Box 1050"/>
          <p:cNvSpPr txBox="1">
            <a:spLocks noChangeArrowheads="1"/>
          </p:cNvSpPr>
          <p:nvPr/>
        </p:nvSpPr>
        <p:spPr bwMode="auto">
          <a:xfrm>
            <a:off x="1123950" y="2636912"/>
            <a:ext cx="124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03" tIns="45702" rIns="91403" bIns="45702">
            <a:spAutoFit/>
          </a:bodyPr>
          <a:lstStyle/>
          <a:p>
            <a:r>
              <a:rPr lang="ja-JP" altLang="en-US" sz="1400" b="1" dirty="0">
                <a:cs typeface="Arial" charset="0"/>
              </a:rPr>
              <a:t>“</a:t>
            </a:r>
            <a:r>
              <a:rPr lang="en-US" sz="1400" b="1" dirty="0">
                <a:cs typeface="Arial" charset="0"/>
              </a:rPr>
              <a:t>06/10/2003</a:t>
            </a:r>
            <a:r>
              <a:rPr lang="ja-JP" altLang="en-US" sz="1400" b="1" dirty="0">
                <a:cs typeface="Arial" charset="0"/>
              </a:rPr>
              <a:t>”</a:t>
            </a:r>
            <a:endParaRPr lang="en-US" sz="1400" b="1" dirty="0">
              <a:cs typeface="Arial" charset="0"/>
            </a:endParaRPr>
          </a:p>
        </p:txBody>
      </p:sp>
      <p:sp>
        <p:nvSpPr>
          <p:cNvPr id="276507" name="Line 1051"/>
          <p:cNvSpPr>
            <a:spLocks noChangeShapeType="1"/>
          </p:cNvSpPr>
          <p:nvPr/>
        </p:nvSpPr>
        <p:spPr bwMode="auto">
          <a:xfrm>
            <a:off x="971600" y="2492896"/>
            <a:ext cx="7888" cy="4773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8" name="Line 1052"/>
          <p:cNvSpPr>
            <a:spLocks noChangeShapeType="1"/>
          </p:cNvSpPr>
          <p:nvPr/>
        </p:nvSpPr>
        <p:spPr bwMode="auto">
          <a:xfrm>
            <a:off x="1700213" y="25368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09" name="Group 1053"/>
          <p:cNvGrpSpPr>
            <a:grpSpLocks/>
          </p:cNvGrpSpPr>
          <p:nvPr/>
        </p:nvGrpSpPr>
        <p:grpSpPr bwMode="auto">
          <a:xfrm>
            <a:off x="2124075" y="2188021"/>
            <a:ext cx="1311275" cy="1096963"/>
            <a:chOff x="3833" y="1125"/>
            <a:chExt cx="826" cy="691"/>
          </a:xfrm>
        </p:grpSpPr>
        <p:sp>
          <p:nvSpPr>
            <p:cNvPr id="276510" name="Text Box 1054"/>
            <p:cNvSpPr txBox="1">
              <a:spLocks noChangeArrowheads="1"/>
            </p:cNvSpPr>
            <p:nvPr/>
          </p:nvSpPr>
          <p:spPr bwMode="auto">
            <a:xfrm>
              <a:off x="4059" y="1125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  <a:cs typeface="Arial" charset="0"/>
                </a:rPr>
                <a:t>GetTemp</a:t>
              </a:r>
            </a:p>
          </p:txBody>
        </p:sp>
        <p:grpSp>
          <p:nvGrpSpPr>
            <p:cNvPr id="276511" name="Group 1055"/>
            <p:cNvGrpSpPr>
              <a:grpSpLocks/>
            </p:cNvGrpSpPr>
            <p:nvPr/>
          </p:nvGrpSpPr>
          <p:grpSpPr bwMode="auto">
            <a:xfrm>
              <a:off x="3833" y="1208"/>
              <a:ext cx="579" cy="608"/>
              <a:chOff x="3833" y="1208"/>
              <a:chExt cx="579" cy="608"/>
            </a:xfrm>
          </p:grpSpPr>
          <p:sp>
            <p:nvSpPr>
              <p:cNvPr id="276512" name="Rectangle 1056"/>
              <p:cNvSpPr>
                <a:spLocks noChangeArrowheads="1"/>
              </p:cNvSpPr>
              <p:nvPr/>
            </p:nvSpPr>
            <p:spPr bwMode="auto">
              <a:xfrm>
                <a:off x="3969" y="1208"/>
                <a:ext cx="90" cy="9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6513" name="Group 1057"/>
              <p:cNvGrpSpPr>
                <a:grpSpLocks/>
              </p:cNvGrpSpPr>
              <p:nvPr/>
            </p:nvGrpSpPr>
            <p:grpSpPr bwMode="auto">
              <a:xfrm>
                <a:off x="3969" y="1398"/>
                <a:ext cx="443" cy="192"/>
                <a:chOff x="3788" y="671"/>
                <a:chExt cx="443" cy="192"/>
              </a:xfrm>
            </p:grpSpPr>
            <p:sp>
              <p:nvSpPr>
                <p:cNvPr id="276514" name="Oval 1058"/>
                <p:cNvSpPr>
                  <a:spLocks noChangeArrowheads="1"/>
                </p:cNvSpPr>
                <p:nvPr/>
              </p:nvSpPr>
              <p:spPr bwMode="auto">
                <a:xfrm>
                  <a:off x="3788" y="754"/>
                  <a:ext cx="91" cy="91"/>
                </a:xfrm>
                <a:prstGeom prst="ellipse">
                  <a:avLst/>
                </a:prstGeom>
                <a:solidFill>
                  <a:srgbClr val="CC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5" name="Text Box 1059"/>
                <p:cNvSpPr txBox="1">
                  <a:spLocks noChangeArrowheads="1"/>
                </p:cNvSpPr>
                <p:nvPr/>
              </p:nvSpPr>
              <p:spPr bwMode="auto">
                <a:xfrm>
                  <a:off x="3923" y="671"/>
                  <a:ext cx="30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1403" tIns="45702" rIns="91403" bIns="45702">
                  <a:spAutoFit/>
                </a:bodyPr>
                <a:lstStyle/>
                <a:p>
                  <a:r>
                    <a:rPr lang="en-US" sz="1400" b="1">
                      <a:solidFill>
                        <a:srgbClr val="CC00FF"/>
                      </a:solidFill>
                      <a:cs typeface="Arial" charset="0"/>
                    </a:rPr>
                    <a:t>city</a:t>
                  </a:r>
                </a:p>
              </p:txBody>
            </p:sp>
          </p:grpSp>
          <p:sp>
            <p:nvSpPr>
              <p:cNvPr id="276516" name="Text Box 1060"/>
              <p:cNvSpPr txBox="1">
                <a:spLocks noChangeArrowheads="1"/>
              </p:cNvSpPr>
              <p:nvPr/>
            </p:nvSpPr>
            <p:spPr bwMode="auto">
              <a:xfrm>
                <a:off x="3833" y="1624"/>
                <a:ext cx="50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03" tIns="45702" rIns="91403" bIns="45702">
                <a:spAutoFit/>
              </a:bodyPr>
              <a:lstStyle/>
              <a:p>
                <a:r>
                  <a:rPr lang="ja-JP" altLang="en-US" sz="1400" b="1">
                    <a:solidFill>
                      <a:srgbClr val="CC00FF"/>
                    </a:solidFill>
                    <a:cs typeface="Arial" charset="0"/>
                  </a:rPr>
                  <a:t>“</a:t>
                </a:r>
                <a:r>
                  <a:rPr lang="en-US" sz="1400" b="1">
                    <a:solidFill>
                      <a:srgbClr val="CC00FF"/>
                    </a:solidFill>
                    <a:cs typeface="Arial" charset="0"/>
                  </a:rPr>
                  <a:t>Paris</a:t>
                </a:r>
                <a:r>
                  <a:rPr lang="ja-JP" altLang="en-US" sz="1400" b="1">
                    <a:solidFill>
                      <a:srgbClr val="CC00FF"/>
                    </a:solidFill>
                    <a:cs typeface="Arial" charset="0"/>
                  </a:rPr>
                  <a:t>”</a:t>
                </a:r>
                <a:endParaRPr lang="en-US" sz="1400" b="1">
                  <a:solidFill>
                    <a:srgbClr val="CC00FF"/>
                  </a:solidFill>
                  <a:cs typeface="Arial" charset="0"/>
                </a:endParaRPr>
              </a:p>
            </p:txBody>
          </p:sp>
          <p:sp>
            <p:nvSpPr>
              <p:cNvPr id="276517" name="Line 1061"/>
              <p:cNvSpPr>
                <a:spLocks noChangeShapeType="1"/>
              </p:cNvSpPr>
              <p:nvPr/>
            </p:nvSpPr>
            <p:spPr bwMode="auto">
              <a:xfrm>
                <a:off x="4014" y="1298"/>
                <a:ext cx="0" cy="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18" name="Line 1062"/>
              <p:cNvSpPr>
                <a:spLocks noChangeShapeType="1"/>
              </p:cNvSpPr>
              <p:nvPr/>
            </p:nvSpPr>
            <p:spPr bwMode="auto">
              <a:xfrm>
                <a:off x="4014" y="157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6519" name="Line 1063"/>
          <p:cNvSpPr>
            <a:spLocks noChangeShapeType="1"/>
          </p:cNvSpPr>
          <p:nvPr/>
        </p:nvSpPr>
        <p:spPr bwMode="auto">
          <a:xfrm>
            <a:off x="6873875" y="1857375"/>
            <a:ext cx="1081088" cy="863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0" name="Line 1064"/>
          <p:cNvSpPr>
            <a:spLocks noChangeShapeType="1"/>
          </p:cNvSpPr>
          <p:nvPr/>
        </p:nvSpPr>
        <p:spPr bwMode="auto">
          <a:xfrm>
            <a:off x="6802438" y="2071688"/>
            <a:ext cx="1081087" cy="863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2" name="tower"/>
          <p:cNvSpPr>
            <a:spLocks noEditPoints="1" noChangeArrowheads="1"/>
          </p:cNvSpPr>
          <p:nvPr/>
        </p:nvSpPr>
        <p:spPr bwMode="auto">
          <a:xfrm>
            <a:off x="8026400" y="2936875"/>
            <a:ext cx="722313" cy="86360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03" tIns="45702" rIns="91403" bIns="45702"/>
          <a:lstStyle/>
          <a:p>
            <a:endParaRPr lang="en-US" sz="1800"/>
          </a:p>
        </p:txBody>
      </p:sp>
      <p:grpSp>
        <p:nvGrpSpPr>
          <p:cNvPr id="276524" name="Group 1068"/>
          <p:cNvGrpSpPr>
            <a:grpSpLocks/>
          </p:cNvGrpSpPr>
          <p:nvPr/>
        </p:nvGrpSpPr>
        <p:grpSpPr bwMode="auto">
          <a:xfrm>
            <a:off x="5867400" y="3789040"/>
            <a:ext cx="863600" cy="862012"/>
            <a:chOff x="5148" y="2523"/>
            <a:chExt cx="454" cy="544"/>
          </a:xfrm>
        </p:grpSpPr>
        <p:sp>
          <p:nvSpPr>
            <p:cNvPr id="276525" name="tower"/>
            <p:cNvSpPr>
              <a:spLocks noEditPoints="1" noChangeArrowheads="1"/>
            </p:cNvSpPr>
            <p:nvPr/>
          </p:nvSpPr>
          <p:spPr bwMode="auto">
            <a:xfrm>
              <a:off x="5148" y="2523"/>
              <a:ext cx="454" cy="544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03" tIns="45702" rIns="91403" bIns="45702"/>
            <a:lstStyle/>
            <a:p>
              <a:endParaRPr lang="en-US" sz="1800"/>
            </a:p>
          </p:txBody>
        </p:sp>
        <p:sp>
          <p:nvSpPr>
            <p:cNvPr id="276526" name="Rectangle 1070"/>
            <p:cNvSpPr>
              <a:spLocks noChangeArrowheads="1"/>
            </p:cNvSpPr>
            <p:nvPr/>
          </p:nvSpPr>
          <p:spPr bwMode="auto">
            <a:xfrm>
              <a:off x="5148" y="2704"/>
              <a:ext cx="11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1403" tIns="45702" rIns="91403" bIns="45702">
              <a:spAutoFit/>
            </a:bodyPr>
            <a:lstStyle/>
            <a:p>
              <a:endPara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endParaRPr>
            </a:p>
          </p:txBody>
        </p:sp>
      </p:grpSp>
      <p:sp>
        <p:nvSpPr>
          <p:cNvPr id="276528" name="AutoShape 1072"/>
          <p:cNvSpPr>
            <a:spLocks noChangeArrowheads="1"/>
          </p:cNvSpPr>
          <p:nvPr/>
        </p:nvSpPr>
        <p:spPr bwMode="auto">
          <a:xfrm>
            <a:off x="6011863" y="1930400"/>
            <a:ext cx="287337" cy="430213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2" name="AutoShape 1076"/>
          <p:cNvSpPr>
            <a:spLocks noChangeArrowheads="1"/>
          </p:cNvSpPr>
          <p:nvPr/>
        </p:nvSpPr>
        <p:spPr bwMode="auto">
          <a:xfrm>
            <a:off x="6011863" y="1930400"/>
            <a:ext cx="287337" cy="430213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534" name="AutoShape 1078"/>
          <p:cNvCxnSpPr>
            <a:cxnSpLocks noChangeShapeType="1"/>
          </p:cNvCxnSpPr>
          <p:nvPr/>
        </p:nvCxnSpPr>
        <p:spPr bwMode="auto">
          <a:xfrm flipV="1">
            <a:off x="4283968" y="1844676"/>
            <a:ext cx="1585020" cy="108026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6537" name="Text Box 1081"/>
          <p:cNvSpPr txBox="1">
            <a:spLocks noChangeArrowheads="1"/>
          </p:cNvSpPr>
          <p:nvPr/>
        </p:nvSpPr>
        <p:spPr bwMode="auto">
          <a:xfrm rot="16200000">
            <a:off x="5761038" y="2788741"/>
            <a:ext cx="93503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993" tIns="32495" rIns="64993" bIns="32495">
            <a:spAutoFit/>
          </a:bodyPr>
          <a:lstStyle>
            <a:lvl1pPr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5438"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9288"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74725"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300163"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57363" defTabSz="649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14563" defTabSz="649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71763" defTabSz="649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28963" defTabSz="649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700" dirty="0"/>
              <a:t>Transfer</a:t>
            </a:r>
          </a:p>
        </p:txBody>
      </p:sp>
      <p:sp>
        <p:nvSpPr>
          <p:cNvPr id="69" name="Rectangle 1067"/>
          <p:cNvSpPr>
            <a:spLocks noChangeArrowheads="1"/>
          </p:cNvSpPr>
          <p:nvPr/>
        </p:nvSpPr>
        <p:spPr bwMode="auto">
          <a:xfrm>
            <a:off x="7524328" y="3224213"/>
            <a:ext cx="1819307" cy="46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03" tIns="45702" rIns="91403" bIns="45702">
            <a:spAutoFit/>
          </a:bodyPr>
          <a:lstStyle/>
          <a:p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rPr>
              <a:t>Matisse...</a:t>
            </a:r>
            <a:endParaRPr lang="en-US" sz="2400" b="1" i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Georgia" charset="0"/>
            </a:endParaRPr>
          </a:p>
        </p:txBody>
      </p:sp>
      <p:sp>
        <p:nvSpPr>
          <p:cNvPr id="70" name="Rectangle 1067"/>
          <p:cNvSpPr>
            <a:spLocks noChangeArrowheads="1"/>
          </p:cNvSpPr>
          <p:nvPr/>
        </p:nvSpPr>
        <p:spPr bwMode="auto">
          <a:xfrm>
            <a:off x="5868144" y="1844824"/>
            <a:ext cx="1819307" cy="46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03" tIns="45702" rIns="91403" bIns="45702">
            <a:spAutoFit/>
          </a:bodyPr>
          <a:lstStyle/>
          <a:p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rPr>
              <a:t>Matisse...</a:t>
            </a:r>
            <a:endParaRPr lang="en-US" sz="2400" b="1" i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Georgia" charset="0"/>
            </a:endParaRPr>
          </a:p>
        </p:txBody>
      </p:sp>
      <p:sp>
        <p:nvSpPr>
          <p:cNvPr id="71" name="AutoShape 1076"/>
          <p:cNvSpPr>
            <a:spLocks noChangeArrowheads="1"/>
          </p:cNvSpPr>
          <p:nvPr/>
        </p:nvSpPr>
        <p:spPr bwMode="auto">
          <a:xfrm>
            <a:off x="6011863" y="4150915"/>
            <a:ext cx="287337" cy="430213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1067"/>
          <p:cNvSpPr>
            <a:spLocks noChangeArrowheads="1"/>
          </p:cNvSpPr>
          <p:nvPr/>
        </p:nvSpPr>
        <p:spPr bwMode="auto">
          <a:xfrm>
            <a:off x="5868144" y="4065339"/>
            <a:ext cx="1819307" cy="46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03" tIns="45702" rIns="91403" bIns="45702">
            <a:spAutoFit/>
          </a:bodyPr>
          <a:lstStyle/>
          <a:p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rPr>
              <a:t>Matisse...</a:t>
            </a:r>
            <a:endParaRPr lang="en-US" sz="2400" b="1" i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8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276519" grpId="0" animBg="1"/>
      <p:bldP spid="276520" grpId="0" animBg="1"/>
      <p:bldP spid="276537" grpId="0"/>
      <p:bldP spid="69" grpId="0"/>
      <p:bldP spid="70" grpId="0"/>
      <p:bldP spid="71" grpId="0" animBg="1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utoShape 1071"/>
          <p:cNvSpPr>
            <a:spLocks noChangeArrowheads="1"/>
          </p:cNvSpPr>
          <p:nvPr/>
        </p:nvSpPr>
        <p:spPr bwMode="auto">
          <a:xfrm>
            <a:off x="5867400" y="2420888"/>
            <a:ext cx="700088" cy="1296987"/>
          </a:xfrm>
          <a:prstGeom prst="downArrow">
            <a:avLst>
              <a:gd name="adj1" fmla="val 50000"/>
              <a:gd name="adj2" fmla="val 46315"/>
            </a:avLst>
          </a:prstGeom>
          <a:solidFill>
            <a:srgbClr val="00D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" name="Group 1068"/>
          <p:cNvGrpSpPr>
            <a:grpSpLocks/>
          </p:cNvGrpSpPr>
          <p:nvPr/>
        </p:nvGrpSpPr>
        <p:grpSpPr bwMode="auto">
          <a:xfrm>
            <a:off x="5867400" y="3789040"/>
            <a:ext cx="863600" cy="862012"/>
            <a:chOff x="5148" y="2523"/>
            <a:chExt cx="454" cy="544"/>
          </a:xfrm>
        </p:grpSpPr>
        <p:sp>
          <p:nvSpPr>
            <p:cNvPr id="62" name="tower"/>
            <p:cNvSpPr>
              <a:spLocks noEditPoints="1" noChangeArrowheads="1"/>
            </p:cNvSpPr>
            <p:nvPr/>
          </p:nvSpPr>
          <p:spPr bwMode="auto">
            <a:xfrm>
              <a:off x="5148" y="2523"/>
              <a:ext cx="454" cy="544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03" tIns="45702" rIns="91403" bIns="45702"/>
            <a:lstStyle/>
            <a:p>
              <a:endParaRPr lang="en-US" sz="1800"/>
            </a:p>
          </p:txBody>
        </p:sp>
        <p:sp>
          <p:nvSpPr>
            <p:cNvPr id="63" name="Rectangle 1070"/>
            <p:cNvSpPr>
              <a:spLocks noChangeArrowheads="1"/>
            </p:cNvSpPr>
            <p:nvPr/>
          </p:nvSpPr>
          <p:spPr bwMode="auto">
            <a:xfrm>
              <a:off x="5148" y="2704"/>
              <a:ext cx="11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1403" tIns="45702" rIns="91403" bIns="45702">
              <a:spAutoFit/>
            </a:bodyPr>
            <a:lstStyle/>
            <a:p>
              <a:endPara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endParaRPr>
            </a:p>
          </p:txBody>
        </p:sp>
      </p:grpSp>
      <p:sp>
        <p:nvSpPr>
          <p:cNvPr id="64" name="Text Box 1081"/>
          <p:cNvSpPr txBox="1">
            <a:spLocks noChangeArrowheads="1"/>
          </p:cNvSpPr>
          <p:nvPr/>
        </p:nvSpPr>
        <p:spPr bwMode="auto">
          <a:xfrm rot="16200000">
            <a:off x="5758972" y="2786255"/>
            <a:ext cx="939169" cy="327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993" tIns="32495" rIns="64993" bIns="32495">
            <a:spAutoFit/>
          </a:bodyPr>
          <a:lstStyle>
            <a:lvl1pPr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25438"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49288"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974725"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300163" defTabSz="6492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1757363" defTabSz="649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214563" defTabSz="649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2671763" defTabSz="649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128963" defTabSz="649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700" dirty="0" smtClean="0"/>
              <a:t>Transfer</a:t>
            </a:r>
            <a:endParaRPr lang="en-US" sz="1700" dirty="0"/>
          </a:p>
        </p:txBody>
      </p:sp>
      <p:sp>
        <p:nvSpPr>
          <p:cNvPr id="65" name="AutoShape 1076"/>
          <p:cNvSpPr>
            <a:spLocks noChangeArrowheads="1"/>
          </p:cNvSpPr>
          <p:nvPr/>
        </p:nvSpPr>
        <p:spPr bwMode="auto">
          <a:xfrm>
            <a:off x="6011863" y="4150915"/>
            <a:ext cx="287337" cy="430213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Exchanging AXML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Web services exchange </a:t>
            </a:r>
            <a:r>
              <a:rPr lang="en-US" sz="2400" dirty="0" smtClean="0">
                <a:solidFill>
                  <a:srgbClr val="000000"/>
                </a:solidFill>
              </a:rPr>
              <a:t>intentional </a:t>
            </a:r>
            <a:r>
              <a:rPr lang="en-US" sz="2400" dirty="0">
                <a:solidFill>
                  <a:srgbClr val="000000"/>
                </a:solidFill>
              </a:rPr>
              <a:t>documents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2400" dirty="0">
                <a:solidFill>
                  <a:srgbClr val="000000"/>
                </a:solidFill>
              </a:rPr>
              <a:t>Materialization can be </a:t>
            </a:r>
            <a:r>
              <a:rPr lang="en-US" sz="2400" dirty="0" smtClean="0">
                <a:solidFill>
                  <a:srgbClr val="000000"/>
                </a:solidFill>
              </a:rPr>
              <a:t>performed</a:t>
            </a:r>
          </a:p>
          <a:p>
            <a:pPr lvl="1" indent="-342900">
              <a:buClr>
                <a:schemeClr val="tx2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by </a:t>
            </a:r>
            <a:r>
              <a:rPr lang="en-US" sz="2000" dirty="0">
                <a:solidFill>
                  <a:srgbClr val="000000"/>
                </a:solidFill>
              </a:rPr>
              <a:t>the sender, before sending a </a:t>
            </a:r>
            <a:r>
              <a:rPr lang="en-US" sz="2000" dirty="0" smtClean="0">
                <a:solidFill>
                  <a:srgbClr val="000000"/>
                </a:solidFill>
              </a:rPr>
              <a:t>document or </a:t>
            </a:r>
          </a:p>
          <a:p>
            <a:pPr lvl="1" indent="-342900">
              <a:buClr>
                <a:schemeClr val="tx2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by </a:t>
            </a:r>
            <a:r>
              <a:rPr lang="en-US" sz="2000" dirty="0">
                <a:solidFill>
                  <a:srgbClr val="000000"/>
                </a:solidFill>
              </a:rPr>
              <a:t>the receiver, after receiving it.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76482" name="Group 1026"/>
          <p:cNvGrpSpPr>
            <a:grpSpLocks/>
          </p:cNvGrpSpPr>
          <p:nvPr/>
        </p:nvGrpSpPr>
        <p:grpSpPr bwMode="auto">
          <a:xfrm>
            <a:off x="5867400" y="1568450"/>
            <a:ext cx="863600" cy="865188"/>
            <a:chOff x="5148" y="2523"/>
            <a:chExt cx="454" cy="544"/>
          </a:xfrm>
        </p:grpSpPr>
        <p:sp>
          <p:nvSpPr>
            <p:cNvPr id="276483" name="tower"/>
            <p:cNvSpPr>
              <a:spLocks noEditPoints="1" noChangeArrowheads="1"/>
            </p:cNvSpPr>
            <p:nvPr/>
          </p:nvSpPr>
          <p:spPr bwMode="auto">
            <a:xfrm>
              <a:off x="5148" y="2523"/>
              <a:ext cx="454" cy="544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03" tIns="45702" rIns="91403" bIns="45702"/>
            <a:lstStyle/>
            <a:p>
              <a:endParaRPr lang="en-US" sz="1800"/>
            </a:p>
          </p:txBody>
        </p:sp>
        <p:sp>
          <p:nvSpPr>
            <p:cNvPr id="276484" name="Rectangle 1028"/>
            <p:cNvSpPr>
              <a:spLocks noChangeArrowheads="1"/>
            </p:cNvSpPr>
            <p:nvPr/>
          </p:nvSpPr>
          <p:spPr bwMode="auto">
            <a:xfrm>
              <a:off x="5148" y="2704"/>
              <a:ext cx="11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1403" tIns="45702" rIns="91403" bIns="45702">
              <a:spAutoFit/>
            </a:bodyPr>
            <a:lstStyle/>
            <a:p>
              <a:endPara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endParaRPr>
            </a:p>
          </p:txBody>
        </p:sp>
      </p:grpSp>
      <p:sp>
        <p:nvSpPr>
          <p:cNvPr id="276485" name="Rectangle 1029"/>
          <p:cNvSpPr>
            <a:spLocks noChangeArrowheads="1"/>
          </p:cNvSpPr>
          <p:nvPr/>
        </p:nvSpPr>
        <p:spPr bwMode="auto">
          <a:xfrm>
            <a:off x="1447800" y="533400"/>
            <a:ext cx="68580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03" tIns="45702" rIns="91403" bIns="45702"/>
          <a:lstStyle/>
          <a:p>
            <a:pPr defTabSz="912813"/>
            <a:r>
              <a:rPr lang="en-US" sz="4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76486" name="Text Box 1030"/>
          <p:cNvSpPr txBox="1">
            <a:spLocks noChangeArrowheads="1"/>
          </p:cNvSpPr>
          <p:nvPr/>
        </p:nvSpPr>
        <p:spPr bwMode="auto">
          <a:xfrm>
            <a:off x="684213" y="1196975"/>
            <a:ext cx="3097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03" tIns="45702" rIns="91403" bIns="45702"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grpSp>
        <p:nvGrpSpPr>
          <p:cNvPr id="276487" name="Group 1031"/>
          <p:cNvGrpSpPr>
            <a:grpSpLocks/>
          </p:cNvGrpSpPr>
          <p:nvPr/>
        </p:nvGrpSpPr>
        <p:grpSpPr bwMode="auto">
          <a:xfrm>
            <a:off x="3373438" y="2157412"/>
            <a:ext cx="1347787" cy="736600"/>
            <a:chOff x="4422" y="989"/>
            <a:chExt cx="849" cy="464"/>
          </a:xfrm>
        </p:grpSpPr>
        <p:sp>
          <p:nvSpPr>
            <p:cNvPr id="276488" name="Text Box 1032"/>
            <p:cNvSpPr txBox="1">
              <a:spLocks noChangeArrowheads="1"/>
            </p:cNvSpPr>
            <p:nvPr/>
          </p:nvSpPr>
          <p:spPr bwMode="auto">
            <a:xfrm>
              <a:off x="4603" y="989"/>
              <a:ext cx="6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  <a:cs typeface="Arial" charset="0"/>
                </a:rPr>
                <a:t>GetEvents</a:t>
              </a:r>
            </a:p>
          </p:txBody>
        </p:sp>
        <p:sp>
          <p:nvSpPr>
            <p:cNvPr id="276489" name="Rectangle 1033"/>
            <p:cNvSpPr>
              <a:spLocks noChangeArrowheads="1"/>
            </p:cNvSpPr>
            <p:nvPr/>
          </p:nvSpPr>
          <p:spPr bwMode="auto">
            <a:xfrm>
              <a:off x="4513" y="1072"/>
              <a:ext cx="90" cy="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0" name="Text Box 1034"/>
            <p:cNvSpPr txBox="1">
              <a:spLocks noChangeArrowheads="1"/>
            </p:cNvSpPr>
            <p:nvPr/>
          </p:nvSpPr>
          <p:spPr bwMode="auto">
            <a:xfrm>
              <a:off x="4422" y="1261"/>
              <a:ext cx="6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ja-JP" altLang="en-US" sz="1400" b="1">
                  <a:solidFill>
                    <a:srgbClr val="CC00FF"/>
                  </a:solidFill>
                  <a:cs typeface="Arial" charset="0"/>
                </a:rPr>
                <a:t>“</a:t>
              </a:r>
              <a:r>
                <a:rPr lang="en-US" sz="1400" b="1">
                  <a:solidFill>
                    <a:srgbClr val="CC00FF"/>
                  </a:solidFill>
                  <a:cs typeface="Arial" charset="0"/>
                </a:rPr>
                <a:t>Exhibits</a:t>
              </a:r>
              <a:r>
                <a:rPr lang="ja-JP" altLang="en-US" sz="1400" b="1">
                  <a:solidFill>
                    <a:srgbClr val="CC00FF"/>
                  </a:solidFill>
                  <a:cs typeface="Arial" charset="0"/>
                </a:rPr>
                <a:t>”</a:t>
              </a:r>
              <a:endParaRPr lang="en-US" sz="1400" b="1">
                <a:solidFill>
                  <a:srgbClr val="CC00FF"/>
                </a:solidFill>
                <a:cs typeface="Arial" charset="0"/>
              </a:endParaRPr>
            </a:p>
          </p:txBody>
        </p:sp>
        <p:sp>
          <p:nvSpPr>
            <p:cNvPr id="276491" name="Line 1035"/>
            <p:cNvSpPr>
              <a:spLocks noChangeShapeType="1"/>
            </p:cNvSpPr>
            <p:nvPr/>
          </p:nvSpPr>
          <p:spPr bwMode="auto">
            <a:xfrm>
              <a:off x="4558" y="116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492" name="Group 1036"/>
          <p:cNvGrpSpPr>
            <a:grpSpLocks/>
          </p:cNvGrpSpPr>
          <p:nvPr/>
        </p:nvGrpSpPr>
        <p:grpSpPr bwMode="auto">
          <a:xfrm>
            <a:off x="2132013" y="1685925"/>
            <a:ext cx="1252537" cy="304800"/>
            <a:chOff x="3833" y="671"/>
            <a:chExt cx="789" cy="192"/>
          </a:xfrm>
        </p:grpSpPr>
        <p:sp>
          <p:nvSpPr>
            <p:cNvPr id="276493" name="Oval 1037"/>
            <p:cNvSpPr>
              <a:spLocks noChangeArrowheads="1"/>
            </p:cNvSpPr>
            <p:nvPr/>
          </p:nvSpPr>
          <p:spPr bwMode="auto">
            <a:xfrm>
              <a:off x="3833" y="75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4" name="Text Box 1038"/>
            <p:cNvSpPr txBox="1">
              <a:spLocks noChangeArrowheads="1"/>
            </p:cNvSpPr>
            <p:nvPr/>
          </p:nvSpPr>
          <p:spPr bwMode="auto">
            <a:xfrm>
              <a:off x="3923" y="671"/>
              <a:ext cx="6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>
                  <a:cs typeface="Arial" charset="0"/>
                </a:rPr>
                <a:t>newspaper</a:t>
              </a:r>
            </a:p>
          </p:txBody>
        </p:sp>
      </p:grpSp>
      <p:grpSp>
        <p:nvGrpSpPr>
          <p:cNvPr id="276495" name="Group 1039"/>
          <p:cNvGrpSpPr>
            <a:grpSpLocks/>
          </p:cNvGrpSpPr>
          <p:nvPr/>
        </p:nvGrpSpPr>
        <p:grpSpPr bwMode="auto">
          <a:xfrm>
            <a:off x="914400" y="2188398"/>
            <a:ext cx="641350" cy="304800"/>
            <a:chOff x="3833" y="580"/>
            <a:chExt cx="404" cy="193"/>
          </a:xfrm>
        </p:grpSpPr>
        <p:sp>
          <p:nvSpPr>
            <p:cNvPr id="276496" name="Oval 1040"/>
            <p:cNvSpPr>
              <a:spLocks noChangeArrowheads="1"/>
            </p:cNvSpPr>
            <p:nvPr/>
          </p:nvSpPr>
          <p:spPr bwMode="auto">
            <a:xfrm>
              <a:off x="3833" y="682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7" name="Text Box 1041"/>
            <p:cNvSpPr txBox="1">
              <a:spLocks noChangeArrowheads="1"/>
            </p:cNvSpPr>
            <p:nvPr/>
          </p:nvSpPr>
          <p:spPr bwMode="auto">
            <a:xfrm>
              <a:off x="3923" y="580"/>
              <a:ext cx="31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 dirty="0">
                  <a:cs typeface="Arial" charset="0"/>
                </a:rPr>
                <a:t>title</a:t>
              </a:r>
            </a:p>
          </p:txBody>
        </p:sp>
      </p:grpSp>
      <p:grpSp>
        <p:nvGrpSpPr>
          <p:cNvPr id="276498" name="Group 1042"/>
          <p:cNvGrpSpPr>
            <a:grpSpLocks/>
          </p:cNvGrpSpPr>
          <p:nvPr/>
        </p:nvGrpSpPr>
        <p:grpSpPr bwMode="auto">
          <a:xfrm>
            <a:off x="1628775" y="2188854"/>
            <a:ext cx="690563" cy="336716"/>
            <a:chOff x="3833" y="634"/>
            <a:chExt cx="434" cy="211"/>
          </a:xfrm>
        </p:grpSpPr>
        <p:sp>
          <p:nvSpPr>
            <p:cNvPr id="276499" name="Oval 1043"/>
            <p:cNvSpPr>
              <a:spLocks noChangeArrowheads="1"/>
            </p:cNvSpPr>
            <p:nvPr/>
          </p:nvSpPr>
          <p:spPr bwMode="auto">
            <a:xfrm>
              <a:off x="3833" y="75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00" name="Text Box 1044"/>
            <p:cNvSpPr txBox="1">
              <a:spLocks noChangeArrowheads="1"/>
            </p:cNvSpPr>
            <p:nvPr/>
          </p:nvSpPr>
          <p:spPr bwMode="auto">
            <a:xfrm>
              <a:off x="3923" y="634"/>
              <a:ext cx="344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 dirty="0">
                  <a:cs typeface="Arial" charset="0"/>
                </a:rPr>
                <a:t>date</a:t>
              </a:r>
            </a:p>
          </p:txBody>
        </p:sp>
      </p:grpSp>
      <p:sp>
        <p:nvSpPr>
          <p:cNvPr id="276501" name="Line 1045"/>
          <p:cNvSpPr>
            <a:spLocks noChangeShapeType="1"/>
          </p:cNvSpPr>
          <p:nvPr/>
        </p:nvSpPr>
        <p:spPr bwMode="auto">
          <a:xfrm flipH="1">
            <a:off x="979488" y="1887538"/>
            <a:ext cx="11525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2" name="Line 1046"/>
          <p:cNvSpPr>
            <a:spLocks noChangeShapeType="1"/>
          </p:cNvSpPr>
          <p:nvPr/>
        </p:nvSpPr>
        <p:spPr bwMode="auto">
          <a:xfrm flipH="1">
            <a:off x="1700213" y="1960563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3" name="Line 1047"/>
          <p:cNvSpPr>
            <a:spLocks noChangeShapeType="1"/>
          </p:cNvSpPr>
          <p:nvPr/>
        </p:nvSpPr>
        <p:spPr bwMode="auto">
          <a:xfrm>
            <a:off x="2203450" y="1962150"/>
            <a:ext cx="2159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4" name="Line 1048"/>
          <p:cNvSpPr>
            <a:spLocks noChangeShapeType="1"/>
          </p:cNvSpPr>
          <p:nvPr/>
        </p:nvSpPr>
        <p:spPr bwMode="auto">
          <a:xfrm>
            <a:off x="2274888" y="1889125"/>
            <a:ext cx="1289000" cy="3877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5" name="Text Box 1049"/>
          <p:cNvSpPr txBox="1">
            <a:spLocks noChangeArrowheads="1"/>
          </p:cNvSpPr>
          <p:nvPr/>
        </p:nvSpPr>
        <p:spPr bwMode="auto">
          <a:xfrm>
            <a:off x="476250" y="2895600"/>
            <a:ext cx="1187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03" tIns="45702" rIns="91403" bIns="45702">
            <a:spAutoFit/>
          </a:bodyPr>
          <a:lstStyle/>
          <a:p>
            <a:r>
              <a:rPr lang="ja-JP" altLang="en-US" sz="1400" b="1">
                <a:cs typeface="Arial" charset="0"/>
              </a:rPr>
              <a:t>“</a:t>
            </a:r>
            <a:r>
              <a:rPr lang="en-US" sz="1400" b="1">
                <a:cs typeface="Arial" charset="0"/>
              </a:rPr>
              <a:t>Le Monde</a:t>
            </a:r>
            <a:r>
              <a:rPr lang="ja-JP" altLang="en-US" sz="1400" b="1">
                <a:cs typeface="Arial" charset="0"/>
              </a:rPr>
              <a:t>”</a:t>
            </a:r>
            <a:endParaRPr lang="en-US" sz="1400" b="1">
              <a:cs typeface="Arial" charset="0"/>
            </a:endParaRPr>
          </a:p>
        </p:txBody>
      </p:sp>
      <p:sp>
        <p:nvSpPr>
          <p:cNvPr id="276506" name="Text Box 1050"/>
          <p:cNvSpPr txBox="1">
            <a:spLocks noChangeArrowheads="1"/>
          </p:cNvSpPr>
          <p:nvPr/>
        </p:nvSpPr>
        <p:spPr bwMode="auto">
          <a:xfrm>
            <a:off x="1123950" y="2636912"/>
            <a:ext cx="1247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03" tIns="45702" rIns="91403" bIns="45702">
            <a:spAutoFit/>
          </a:bodyPr>
          <a:lstStyle/>
          <a:p>
            <a:r>
              <a:rPr lang="ja-JP" altLang="en-US" sz="1400" b="1" dirty="0">
                <a:cs typeface="Arial" charset="0"/>
              </a:rPr>
              <a:t>“</a:t>
            </a:r>
            <a:r>
              <a:rPr lang="en-US" sz="1400" b="1" dirty="0">
                <a:cs typeface="Arial" charset="0"/>
              </a:rPr>
              <a:t>06/10/2003</a:t>
            </a:r>
            <a:r>
              <a:rPr lang="ja-JP" altLang="en-US" sz="1400" b="1" dirty="0">
                <a:cs typeface="Arial" charset="0"/>
              </a:rPr>
              <a:t>”</a:t>
            </a:r>
            <a:endParaRPr lang="en-US" sz="1400" b="1" dirty="0">
              <a:cs typeface="Arial" charset="0"/>
            </a:endParaRPr>
          </a:p>
        </p:txBody>
      </p:sp>
      <p:sp>
        <p:nvSpPr>
          <p:cNvPr id="276507" name="Line 1051"/>
          <p:cNvSpPr>
            <a:spLocks noChangeShapeType="1"/>
          </p:cNvSpPr>
          <p:nvPr/>
        </p:nvSpPr>
        <p:spPr bwMode="auto">
          <a:xfrm>
            <a:off x="971600" y="2492896"/>
            <a:ext cx="7888" cy="4773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08" name="Line 1052"/>
          <p:cNvSpPr>
            <a:spLocks noChangeShapeType="1"/>
          </p:cNvSpPr>
          <p:nvPr/>
        </p:nvSpPr>
        <p:spPr bwMode="auto">
          <a:xfrm>
            <a:off x="1700213" y="25368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09" name="Group 1053"/>
          <p:cNvGrpSpPr>
            <a:grpSpLocks/>
          </p:cNvGrpSpPr>
          <p:nvPr/>
        </p:nvGrpSpPr>
        <p:grpSpPr bwMode="auto">
          <a:xfrm>
            <a:off x="2124075" y="2188021"/>
            <a:ext cx="1311275" cy="1096963"/>
            <a:chOff x="3833" y="1125"/>
            <a:chExt cx="826" cy="691"/>
          </a:xfrm>
        </p:grpSpPr>
        <p:sp>
          <p:nvSpPr>
            <p:cNvPr id="276510" name="Text Box 1054"/>
            <p:cNvSpPr txBox="1">
              <a:spLocks noChangeArrowheads="1"/>
            </p:cNvSpPr>
            <p:nvPr/>
          </p:nvSpPr>
          <p:spPr bwMode="auto">
            <a:xfrm>
              <a:off x="4059" y="1125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03" tIns="45702" rIns="91403" bIns="45702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  <a:cs typeface="Arial" charset="0"/>
                </a:rPr>
                <a:t>GetTemp</a:t>
              </a:r>
            </a:p>
          </p:txBody>
        </p:sp>
        <p:grpSp>
          <p:nvGrpSpPr>
            <p:cNvPr id="276511" name="Group 1055"/>
            <p:cNvGrpSpPr>
              <a:grpSpLocks/>
            </p:cNvGrpSpPr>
            <p:nvPr/>
          </p:nvGrpSpPr>
          <p:grpSpPr bwMode="auto">
            <a:xfrm>
              <a:off x="3833" y="1208"/>
              <a:ext cx="579" cy="608"/>
              <a:chOff x="3833" y="1208"/>
              <a:chExt cx="579" cy="608"/>
            </a:xfrm>
          </p:grpSpPr>
          <p:sp>
            <p:nvSpPr>
              <p:cNvPr id="276512" name="Rectangle 1056"/>
              <p:cNvSpPr>
                <a:spLocks noChangeArrowheads="1"/>
              </p:cNvSpPr>
              <p:nvPr/>
            </p:nvSpPr>
            <p:spPr bwMode="auto">
              <a:xfrm>
                <a:off x="3969" y="1208"/>
                <a:ext cx="90" cy="9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6513" name="Group 1057"/>
              <p:cNvGrpSpPr>
                <a:grpSpLocks/>
              </p:cNvGrpSpPr>
              <p:nvPr/>
            </p:nvGrpSpPr>
            <p:grpSpPr bwMode="auto">
              <a:xfrm>
                <a:off x="3969" y="1398"/>
                <a:ext cx="443" cy="192"/>
                <a:chOff x="3788" y="671"/>
                <a:chExt cx="443" cy="192"/>
              </a:xfrm>
            </p:grpSpPr>
            <p:sp>
              <p:nvSpPr>
                <p:cNvPr id="276514" name="Oval 1058"/>
                <p:cNvSpPr>
                  <a:spLocks noChangeArrowheads="1"/>
                </p:cNvSpPr>
                <p:nvPr/>
              </p:nvSpPr>
              <p:spPr bwMode="auto">
                <a:xfrm>
                  <a:off x="3788" y="754"/>
                  <a:ext cx="91" cy="91"/>
                </a:xfrm>
                <a:prstGeom prst="ellipse">
                  <a:avLst/>
                </a:prstGeom>
                <a:solidFill>
                  <a:srgbClr val="CC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515" name="Text Box 1059"/>
                <p:cNvSpPr txBox="1">
                  <a:spLocks noChangeArrowheads="1"/>
                </p:cNvSpPr>
                <p:nvPr/>
              </p:nvSpPr>
              <p:spPr bwMode="auto">
                <a:xfrm>
                  <a:off x="3923" y="671"/>
                  <a:ext cx="30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1403" tIns="45702" rIns="91403" bIns="45702">
                  <a:spAutoFit/>
                </a:bodyPr>
                <a:lstStyle/>
                <a:p>
                  <a:r>
                    <a:rPr lang="en-US" sz="1400" b="1">
                      <a:solidFill>
                        <a:srgbClr val="CC00FF"/>
                      </a:solidFill>
                      <a:cs typeface="Arial" charset="0"/>
                    </a:rPr>
                    <a:t>city</a:t>
                  </a:r>
                </a:p>
              </p:txBody>
            </p:sp>
          </p:grpSp>
          <p:sp>
            <p:nvSpPr>
              <p:cNvPr id="276516" name="Text Box 1060"/>
              <p:cNvSpPr txBox="1">
                <a:spLocks noChangeArrowheads="1"/>
              </p:cNvSpPr>
              <p:nvPr/>
            </p:nvSpPr>
            <p:spPr bwMode="auto">
              <a:xfrm>
                <a:off x="3833" y="1624"/>
                <a:ext cx="50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03" tIns="45702" rIns="91403" bIns="45702">
                <a:spAutoFit/>
              </a:bodyPr>
              <a:lstStyle/>
              <a:p>
                <a:r>
                  <a:rPr lang="ja-JP" altLang="en-US" sz="1400" b="1">
                    <a:solidFill>
                      <a:srgbClr val="CC00FF"/>
                    </a:solidFill>
                    <a:cs typeface="Arial" charset="0"/>
                  </a:rPr>
                  <a:t>“</a:t>
                </a:r>
                <a:r>
                  <a:rPr lang="en-US" sz="1400" b="1">
                    <a:solidFill>
                      <a:srgbClr val="CC00FF"/>
                    </a:solidFill>
                    <a:cs typeface="Arial" charset="0"/>
                  </a:rPr>
                  <a:t>Paris</a:t>
                </a:r>
                <a:r>
                  <a:rPr lang="ja-JP" altLang="en-US" sz="1400" b="1">
                    <a:solidFill>
                      <a:srgbClr val="CC00FF"/>
                    </a:solidFill>
                    <a:cs typeface="Arial" charset="0"/>
                  </a:rPr>
                  <a:t>”</a:t>
                </a:r>
                <a:endParaRPr lang="en-US" sz="1400" b="1">
                  <a:solidFill>
                    <a:srgbClr val="CC00FF"/>
                  </a:solidFill>
                  <a:cs typeface="Arial" charset="0"/>
                </a:endParaRPr>
              </a:p>
            </p:txBody>
          </p:sp>
          <p:sp>
            <p:nvSpPr>
              <p:cNvPr id="276517" name="Line 1061"/>
              <p:cNvSpPr>
                <a:spLocks noChangeShapeType="1"/>
              </p:cNvSpPr>
              <p:nvPr/>
            </p:nvSpPr>
            <p:spPr bwMode="auto">
              <a:xfrm>
                <a:off x="4014" y="1298"/>
                <a:ext cx="0" cy="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18" name="Line 1062"/>
              <p:cNvSpPr>
                <a:spLocks noChangeShapeType="1"/>
              </p:cNvSpPr>
              <p:nvPr/>
            </p:nvSpPr>
            <p:spPr bwMode="auto">
              <a:xfrm>
                <a:off x="4014" y="157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6519" name="Line 1063"/>
          <p:cNvSpPr>
            <a:spLocks noChangeShapeType="1"/>
          </p:cNvSpPr>
          <p:nvPr/>
        </p:nvSpPr>
        <p:spPr bwMode="auto">
          <a:xfrm flipV="1">
            <a:off x="6804248" y="3284984"/>
            <a:ext cx="1008112" cy="64807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0" name="Line 1064"/>
          <p:cNvSpPr>
            <a:spLocks noChangeShapeType="1"/>
          </p:cNvSpPr>
          <p:nvPr/>
        </p:nvSpPr>
        <p:spPr bwMode="auto">
          <a:xfrm flipV="1">
            <a:off x="6876257" y="3645024"/>
            <a:ext cx="936103" cy="57606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2" name="tower"/>
          <p:cNvSpPr>
            <a:spLocks noEditPoints="1" noChangeArrowheads="1"/>
          </p:cNvSpPr>
          <p:nvPr/>
        </p:nvSpPr>
        <p:spPr bwMode="auto">
          <a:xfrm>
            <a:off x="8026400" y="2936875"/>
            <a:ext cx="722313" cy="86360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03" tIns="45702" rIns="91403" bIns="45702"/>
          <a:lstStyle/>
          <a:p>
            <a:endParaRPr lang="en-US" sz="1800"/>
          </a:p>
        </p:txBody>
      </p:sp>
      <p:sp>
        <p:nvSpPr>
          <p:cNvPr id="276528" name="AutoShape 1072"/>
          <p:cNvSpPr>
            <a:spLocks noChangeArrowheads="1"/>
          </p:cNvSpPr>
          <p:nvPr/>
        </p:nvSpPr>
        <p:spPr bwMode="auto">
          <a:xfrm>
            <a:off x="6011863" y="1930400"/>
            <a:ext cx="287337" cy="430213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2" name="AutoShape 1076"/>
          <p:cNvSpPr>
            <a:spLocks noChangeArrowheads="1"/>
          </p:cNvSpPr>
          <p:nvPr/>
        </p:nvSpPr>
        <p:spPr bwMode="auto">
          <a:xfrm>
            <a:off x="6011863" y="1930400"/>
            <a:ext cx="287337" cy="430213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3" name="Rectangle 1077"/>
          <p:cNvSpPr>
            <a:spLocks noChangeArrowheads="1"/>
          </p:cNvSpPr>
          <p:nvPr/>
        </p:nvSpPr>
        <p:spPr bwMode="auto">
          <a:xfrm>
            <a:off x="539552" y="1700808"/>
            <a:ext cx="3744417" cy="1728192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534" name="AutoShape 1078"/>
          <p:cNvCxnSpPr>
            <a:cxnSpLocks noChangeShapeType="1"/>
          </p:cNvCxnSpPr>
          <p:nvPr/>
        </p:nvCxnSpPr>
        <p:spPr bwMode="auto">
          <a:xfrm flipV="1">
            <a:off x="4283968" y="1844676"/>
            <a:ext cx="1585020" cy="108026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99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9" name="Rectangle 1067"/>
          <p:cNvSpPr>
            <a:spLocks noChangeArrowheads="1"/>
          </p:cNvSpPr>
          <p:nvPr/>
        </p:nvSpPr>
        <p:spPr bwMode="auto">
          <a:xfrm>
            <a:off x="7524328" y="3224213"/>
            <a:ext cx="1819307" cy="46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03" tIns="45702" rIns="91403" bIns="45702">
            <a:spAutoFit/>
          </a:bodyPr>
          <a:lstStyle/>
          <a:p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rPr>
              <a:t>Matisse...</a:t>
            </a:r>
            <a:endParaRPr lang="en-US" sz="2400" b="1" i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Georgia" charset="0"/>
            </a:endParaRPr>
          </a:p>
        </p:txBody>
      </p:sp>
      <p:sp>
        <p:nvSpPr>
          <p:cNvPr id="72" name="Rectangle 1067"/>
          <p:cNvSpPr>
            <a:spLocks noChangeArrowheads="1"/>
          </p:cNvSpPr>
          <p:nvPr/>
        </p:nvSpPr>
        <p:spPr bwMode="auto">
          <a:xfrm>
            <a:off x="5868144" y="4065339"/>
            <a:ext cx="1819307" cy="46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03" tIns="45702" rIns="91403" bIns="45702">
            <a:spAutoFit/>
          </a:bodyPr>
          <a:lstStyle/>
          <a:p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orgia" charset="0"/>
              </a:rPr>
              <a:t>Matisse...</a:t>
            </a:r>
            <a:endParaRPr lang="en-US" sz="2400" b="1" i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Georgia" charset="0"/>
            </a:endParaRPr>
          </a:p>
        </p:txBody>
      </p:sp>
      <p:sp>
        <p:nvSpPr>
          <p:cNvPr id="66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3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4" grpId="0"/>
      <p:bldP spid="65" grpId="0" animBg="1"/>
      <p:bldP spid="276519" grpId="0" animBg="1"/>
      <p:bldP spid="276520" grpId="0" animBg="1"/>
      <p:bldP spid="69" grpId="0"/>
      <p:bldP spid="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/>
              <a:t>r</a:t>
            </a:r>
            <a:r>
              <a:rPr lang="en-US" dirty="0" smtClean="0"/>
              <a:t>easons for </a:t>
            </a:r>
            <a:r>
              <a:rPr lang="en-US" i="1" dirty="0" smtClean="0"/>
              <a:t>not</a:t>
            </a:r>
            <a:r>
              <a:rPr lang="en-US" dirty="0" smtClean="0"/>
              <a:t> materializing data </a:t>
            </a:r>
            <a:br>
              <a:rPr lang="en-US" dirty="0" smtClean="0"/>
            </a:br>
            <a:r>
              <a:rPr lang="en-US" dirty="0" smtClean="0"/>
              <a:t>before sending the document</a:t>
            </a:r>
            <a:endParaRPr lang="en-US" i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6962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en-US" sz="2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 smtClean="0"/>
              <a:t>Freshness</a:t>
            </a:r>
          </a:p>
          <a:p>
            <a:pPr lvl="1" indent="-342900">
              <a:lnSpc>
                <a:spcPct val="90000"/>
              </a:lnSpc>
            </a:pPr>
            <a:r>
              <a:rPr lang="en-US" sz="2200" dirty="0" smtClean="0"/>
              <a:t>The receiver </a:t>
            </a:r>
            <a:r>
              <a:rPr lang="en-US" sz="2200" dirty="0" smtClean="0"/>
              <a:t>will </a:t>
            </a:r>
            <a:r>
              <a:rPr lang="en-US" sz="2200" dirty="0" smtClean="0"/>
              <a:t>get </a:t>
            </a:r>
            <a:r>
              <a:rPr lang="en-US" sz="2200" dirty="0" smtClean="0"/>
              <a:t>up</a:t>
            </a:r>
            <a:r>
              <a:rPr lang="en-US" sz="2200" dirty="0" smtClean="0"/>
              <a:t>-to-date information when needed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/>
              <a:t>S</a:t>
            </a:r>
            <a:r>
              <a:rPr lang="en-US" sz="2600" dirty="0" smtClean="0">
                <a:solidFill>
                  <a:schemeClr val="tx1"/>
                </a:solidFill>
              </a:rPr>
              <a:t>ecurity</a:t>
            </a:r>
            <a:r>
              <a:rPr lang="en-US" sz="2600" dirty="0" smtClean="0"/>
              <a:t> </a:t>
            </a:r>
          </a:p>
          <a:p>
            <a:pPr lvl="1" indent="-342900">
              <a:lnSpc>
                <a:spcPct val="90000"/>
              </a:lnSpc>
            </a:pPr>
            <a:r>
              <a:rPr lang="en-US" sz="2200" dirty="0" smtClean="0"/>
              <a:t>Only the receiver has the credential to call the service</a:t>
            </a:r>
          </a:p>
          <a:p>
            <a:pPr lvl="1" indent="-342900">
              <a:lnSpc>
                <a:spcPct val="90000"/>
              </a:lnSpc>
            </a:pPr>
            <a:r>
              <a:rPr lang="en-US" sz="2200" dirty="0" smtClean="0"/>
              <a:t>One needs to record who is actually using the data</a:t>
            </a:r>
            <a:endParaRPr lang="en-US" sz="22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 smtClean="0"/>
              <a:t>Performance</a:t>
            </a:r>
          </a:p>
          <a:p>
            <a:pPr lvl="1" indent="-342900">
              <a:lnSpc>
                <a:spcPct val="90000"/>
              </a:lnSpc>
            </a:pPr>
            <a:r>
              <a:rPr lang="en-US" sz="2200" dirty="0" smtClean="0"/>
              <a:t>To save on the bandwidth of the sender</a:t>
            </a:r>
            <a:endParaRPr lang="en-US" sz="22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 smtClean="0"/>
              <a:t>To delegate work to someone else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 smtClean="0"/>
              <a:t>How to </a:t>
            </a:r>
            <a:r>
              <a:rPr lang="en-US" sz="2600" dirty="0" smtClean="0"/>
              <a:t>specify it</a:t>
            </a:r>
            <a:r>
              <a:rPr lang="en-US" sz="2600" dirty="0" smtClean="0"/>
              <a:t>: casting based on </a:t>
            </a:r>
            <a:r>
              <a:rPr lang="en-US" sz="2600" dirty="0" smtClean="0"/>
              <a:t>types ☞ jewel section </a:t>
            </a:r>
            <a:endParaRPr lang="en-US" sz="26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 smtClean="0"/>
              <a:t> </a:t>
            </a:r>
          </a:p>
        </p:txBody>
      </p:sp>
      <p:sp>
        <p:nvSpPr>
          <p:cNvPr id="6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9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560124" y="2276872"/>
            <a:ext cx="3515932" cy="2259067"/>
          </a:xfrm>
          <a:prstGeom prst="rect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-96" charset="0"/>
            </a:endParaRPr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issues</a:t>
            </a:r>
            <a:endParaRPr lang="en-US" dirty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590674"/>
            <a:ext cx="8291513" cy="4934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Brings </a:t>
            </a:r>
            <a:r>
              <a:rPr lang="en-US" sz="2400" dirty="0"/>
              <a:t>to a unique </a:t>
            </a:r>
            <a:r>
              <a:rPr lang="en-US" sz="2400" dirty="0" smtClean="0"/>
              <a:t>setting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FFFF"/>
                </a:solidFill>
              </a:rPr>
              <a:t>distributed </a:t>
            </a:r>
            <a:r>
              <a:rPr lang="en-US" sz="2400" dirty="0" err="1">
                <a:solidFill>
                  <a:srgbClr val="FFFFFF"/>
                </a:solidFill>
              </a:rPr>
              <a:t>db</a:t>
            </a:r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	deductive </a:t>
            </a:r>
            <a:r>
              <a:rPr lang="en-US" sz="2400" dirty="0" err="1">
                <a:solidFill>
                  <a:srgbClr val="FFFFFF"/>
                </a:solidFill>
              </a:rPr>
              <a:t>db</a:t>
            </a:r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	active </a:t>
            </a:r>
            <a:r>
              <a:rPr lang="en-US" sz="2400" dirty="0" err="1">
                <a:solidFill>
                  <a:srgbClr val="FFFFFF"/>
                </a:solidFill>
              </a:rPr>
              <a:t>db</a:t>
            </a:r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    	stream data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	warehousing &amp; mediation </a:t>
            </a:r>
            <a:endParaRPr lang="en-US" sz="24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400" dirty="0" smtClean="0"/>
          </a:p>
          <a:p>
            <a:pPr marL="360000" indent="-457200">
              <a:buNone/>
            </a:pPr>
            <a:r>
              <a:rPr lang="en-US" sz="2400" dirty="0" smtClean="0"/>
              <a:t>This seems to us necessary for capturing all the facets of data management in distributed systems</a:t>
            </a:r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is unreasonable? </a:t>
            </a:r>
            <a:r>
              <a:rPr lang="en-US" sz="2400" dirty="0" smtClean="0"/>
              <a:t>Yes!</a:t>
            </a:r>
          </a:p>
        </p:txBody>
      </p:sp>
      <p:sp>
        <p:nvSpPr>
          <p:cNvPr id="6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Query optimization in distributed systems</a:t>
            </a:r>
            <a:endParaRPr lang="en-US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5959"/>
                </a:solidFill>
              </a:rPr>
              <a:t>Active XML Algebra optimization</a:t>
            </a:r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1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AXML </a:t>
            </a:r>
            <a:r>
              <a:rPr lang="en-US" dirty="0"/>
              <a:t>system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484784"/>
            <a:ext cx="5470376" cy="4535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system</a:t>
            </a:r>
            <a:r>
              <a:rPr lang="en-US" sz="2400" dirty="0"/>
              <a:t> = a set of peers </a:t>
            </a:r>
            <a:endParaRPr lang="en-US" sz="2400" dirty="0" smtClean="0"/>
          </a:p>
          <a:p>
            <a:pPr lvl="1" indent="-342900"/>
            <a:r>
              <a:rPr lang="en-US" sz="2000" dirty="0" smtClean="0"/>
              <a:t>Each peer provides storage and query processing </a:t>
            </a:r>
          </a:p>
          <a:p>
            <a:pPr lvl="1" indent="-342900"/>
            <a:r>
              <a:rPr lang="en-US" sz="2000" dirty="0" smtClean="0"/>
              <a:t>Each peer hosts active documents</a:t>
            </a:r>
          </a:p>
          <a:p>
            <a:pPr marL="400050" lvl="1" indent="0">
              <a:buNone/>
            </a:pPr>
            <a:r>
              <a:rPr lang="en-US" sz="2000" dirty="0" smtClean="0"/>
              <a:t>Extensional data</a:t>
            </a:r>
          </a:p>
          <a:p>
            <a:pPr marL="400050" lvl="1" indent="0">
              <a:buNone/>
            </a:pPr>
            <a:r>
              <a:rPr lang="en-US" sz="2000" dirty="0" smtClean="0"/>
              <a:t>Intentional data (query calls in the document) </a:t>
            </a:r>
          </a:p>
          <a:p>
            <a:pPr marL="0" indent="0">
              <a:buNone/>
            </a:pPr>
            <a:r>
              <a:rPr lang="en-US" sz="2400" dirty="0" smtClean="0"/>
              <a:t>Problem: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Given a query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/>
              <a:t> at some peer</a:t>
            </a:r>
            <a:br>
              <a:rPr lang="en-US" sz="2400" dirty="0" smtClean="0"/>
            </a:br>
            <a:r>
              <a:rPr lang="en-US" sz="2400" dirty="0" smtClean="0"/>
              <a:t>	evaluate the answer to q with 	optimal response time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617231" y="1634396"/>
            <a:ext cx="2491273" cy="3868466"/>
          </a:xfrm>
          <a:prstGeom prst="roundRect">
            <a:avLst>
              <a:gd name="adj" fmla="val 4776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749658" y="2716157"/>
            <a:ext cx="1359342" cy="858352"/>
          </a:xfrm>
          <a:prstGeom prst="foldedCorner">
            <a:avLst>
              <a:gd name="adj" fmla="val 12500"/>
            </a:avLst>
          </a:prstGeom>
          <a:solidFill>
            <a:srgbClr val="FFE890"/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Query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 eaLnBrk="1" hangingPunct="1"/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processor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764575" y="3774400"/>
            <a:ext cx="2214582" cy="1105280"/>
          </a:xfrm>
          <a:prstGeom prst="can">
            <a:avLst>
              <a:gd name="adj" fmla="val 26962"/>
            </a:avLst>
          </a:prstGeom>
          <a:solidFill>
            <a:srgbClr val="D3FF9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749658" y="1764405"/>
            <a:ext cx="1359341" cy="834169"/>
          </a:xfrm>
          <a:prstGeom prst="foldedCorner">
            <a:avLst>
              <a:gd name="adj" fmla="val 12500"/>
            </a:avLst>
          </a:prstGeom>
          <a:solidFill>
            <a:srgbClr val="FFE890"/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Optimizer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532579" y="5054032"/>
            <a:ext cx="73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Peer</a:t>
            </a:r>
            <a:endParaRPr lang="en-US" sz="18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 rot="16200000">
            <a:off x="7713733" y="2301782"/>
            <a:ext cx="1810102" cy="735350"/>
          </a:xfrm>
          <a:prstGeom prst="foldedCorner">
            <a:avLst>
              <a:gd name="adj" fmla="val 12500"/>
            </a:avLst>
          </a:prstGeom>
          <a:solidFill>
            <a:srgbClr val="FFE890"/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Communication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091097" y="4078142"/>
            <a:ext cx="817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/>
                <a:cs typeface="Arial"/>
              </a:rPr>
              <a:t>AXML </a:t>
            </a:r>
          </a:p>
          <a:p>
            <a:pPr algn="ctr"/>
            <a:r>
              <a:rPr lang="en-US" sz="1800" dirty="0" smtClean="0">
                <a:latin typeface="Arial"/>
                <a:cs typeface="Arial"/>
              </a:rPr>
              <a:t>docs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797612" y="4063571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Stats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799292" y="4387237"/>
            <a:ext cx="1259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Workspace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14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4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1330180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Introduction</a:t>
            </a:r>
          </a:p>
          <a:p>
            <a:pPr marL="0" indent="0">
              <a:buNone/>
            </a:pPr>
            <a:r>
              <a:rPr lang="en-US" sz="2400" dirty="0" smtClean="0"/>
              <a:t>Modeling data intensive distributed systems</a:t>
            </a:r>
          </a:p>
          <a:p>
            <a:pPr marL="0" indent="0">
              <a:buNone/>
            </a:pPr>
            <a:r>
              <a:rPr lang="en-US" sz="2400" dirty="0" smtClean="0"/>
              <a:t>Query optimization in distributed systems</a:t>
            </a:r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Monitoring in distributed systems</a:t>
            </a:r>
          </a:p>
          <a:p>
            <a:pPr marL="0" indent="0">
              <a:buNone/>
            </a:pPr>
            <a:r>
              <a:rPr lang="en-US" sz="2400" dirty="0" smtClean="0"/>
              <a:t>Task sequencing in distributed systems</a:t>
            </a:r>
          </a:p>
          <a:p>
            <a:pPr marL="0" indent="0">
              <a:buNone/>
            </a:pPr>
            <a:r>
              <a:rPr lang="en-US" sz="2400" dirty="0" smtClean="0"/>
              <a:t>Conclusion</a:t>
            </a:r>
            <a:endParaRPr lang="en-US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9A63-BE19-DE4C-A5B0-9747EA490E4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0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and global query processing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1" indent="0" eaLnBrk="0" fontAlgn="base" hangingPunct="0">
              <a:spcAft>
                <a:spcPct val="0"/>
              </a:spcAft>
              <a:buClr>
                <a:srgbClr val="B2DA11"/>
              </a:buClr>
              <a:buSzPct val="130000"/>
              <a:buNone/>
              <a:defRPr/>
            </a:pPr>
            <a:r>
              <a:rPr lang="en-US" kern="0" dirty="0" smtClean="0"/>
              <a:t>Local processing</a:t>
            </a:r>
          </a:p>
          <a:p>
            <a:pPr marL="342900" lvl="1" indent="-342900" eaLnBrk="0" fontAlgn="base" hangingPunct="0">
              <a:spcAft>
                <a:spcPct val="0"/>
              </a:spcAft>
              <a:buSzPct val="130000"/>
              <a:buFont typeface="Lucida Grande"/>
              <a:buChar char="☛"/>
              <a:defRPr/>
            </a:pPr>
            <a:r>
              <a:rPr lang="en-US" sz="2000" kern="0" dirty="0"/>
              <a:t>I</a:t>
            </a:r>
            <a:r>
              <a:rPr lang="en-US" sz="2000" kern="0" dirty="0" smtClean="0"/>
              <a:t>nput/output streams</a:t>
            </a:r>
            <a:endParaRPr lang="en-US" kern="0" dirty="0"/>
          </a:p>
          <a:p>
            <a:pPr marL="0" lvl="1" indent="0" eaLnBrk="0" fontAlgn="base" hangingPunct="0">
              <a:spcAft>
                <a:spcPct val="0"/>
              </a:spcAft>
              <a:buClr>
                <a:srgbClr val="B2DA11"/>
              </a:buClr>
              <a:buSzPct val="130000"/>
              <a:buNone/>
              <a:defRPr/>
            </a:pPr>
            <a:r>
              <a:rPr lang="en-US" kern="0" dirty="0"/>
              <a:t>Local query </a:t>
            </a:r>
            <a:r>
              <a:rPr lang="en-US" kern="0" dirty="0" smtClean="0"/>
              <a:t>optimization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Global processing</a:t>
            </a:r>
          </a:p>
          <a:p>
            <a:pPr marL="342900" lvl="2" indent="-342900">
              <a:buFont typeface="Lucida Grande"/>
              <a:buChar char="☛"/>
            </a:pPr>
            <a:r>
              <a:rPr lang="en-US" kern="0" dirty="0" smtClean="0"/>
              <a:t>Streams for communications</a:t>
            </a:r>
          </a:p>
          <a:p>
            <a:pPr marL="0" lvl="1" indent="0">
              <a:buNone/>
            </a:pPr>
            <a:r>
              <a:rPr lang="en-US" kern="0" dirty="0" smtClean="0"/>
              <a:t>Global query optimization</a:t>
            </a:r>
          </a:p>
          <a:p>
            <a:pPr marL="342900" lvl="1" indent="-342900">
              <a:buFont typeface="Arial"/>
              <a:buChar char="☛"/>
            </a:pPr>
            <a:r>
              <a:rPr lang="en-US" sz="2000" kern="0" dirty="0" smtClean="0"/>
              <a:t>Delegate work to other peers</a:t>
            </a:r>
            <a:endParaRPr lang="en-US" sz="2000" kern="0" dirty="0"/>
          </a:p>
          <a:p>
            <a:pPr marL="0" lvl="2" indent="0">
              <a:buNone/>
            </a:pPr>
            <a:endParaRPr lang="en-US" kern="0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er 4"/>
          <p:cNvGrpSpPr/>
          <p:nvPr/>
        </p:nvGrpSpPr>
        <p:grpSpPr>
          <a:xfrm>
            <a:off x="1006789" y="3284984"/>
            <a:ext cx="3349187" cy="3312368"/>
            <a:chOff x="646748" y="1751984"/>
            <a:chExt cx="2057803" cy="3645053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1787358" y="4750333"/>
              <a:ext cx="917193" cy="646704"/>
            </a:xfrm>
            <a:prstGeom prst="roundRect">
              <a:avLst>
                <a:gd name="adj" fmla="val 0"/>
              </a:avLst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input stream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1787358" y="4033081"/>
              <a:ext cx="917193" cy="376265"/>
            </a:xfrm>
            <a:prstGeom prst="roundRect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π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1152372" y="3351100"/>
              <a:ext cx="917193" cy="376265"/>
            </a:xfrm>
            <a:prstGeom prst="roundRect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/>
                  <a:cs typeface="Arial"/>
                </a:rPr>
                <a:t>⨝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1152372" y="2763186"/>
              <a:ext cx="917193" cy="376265"/>
            </a:xfrm>
            <a:prstGeom prst="roundRect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l-GR" dirty="0" smtClean="0">
                  <a:latin typeface="Arial"/>
                  <a:cs typeface="Arial"/>
                </a:rPr>
                <a:t>π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646748" y="4750333"/>
              <a:ext cx="917193" cy="646704"/>
            </a:xfrm>
            <a:prstGeom prst="roundRect">
              <a:avLst>
                <a:gd name="adj" fmla="val 0"/>
              </a:avLst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input stream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646748" y="4033081"/>
              <a:ext cx="917193" cy="376265"/>
            </a:xfrm>
            <a:prstGeom prst="roundRect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σ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1152378" y="1751984"/>
              <a:ext cx="917193" cy="646704"/>
            </a:xfrm>
            <a:prstGeom prst="roundRect">
              <a:avLst>
                <a:gd name="adj" fmla="val 0"/>
              </a:avLst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/>
                  <a:cs typeface="Arial"/>
                </a:rPr>
                <a:t>output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stream</a:t>
              </a:r>
            </a:p>
          </p:txBody>
        </p:sp>
        <p:cxnSp>
          <p:nvCxnSpPr>
            <p:cNvPr id="26" name="Straight Arrow Connector 25"/>
            <p:cNvCxnSpPr>
              <a:stCxn id="24" idx="0"/>
              <a:endCxn id="21" idx="2"/>
            </p:cNvCxnSpPr>
            <p:nvPr/>
          </p:nvCxnSpPr>
          <p:spPr bwMode="auto">
            <a:xfrm rot="5400000" flipH="1" flipV="1">
              <a:off x="1205299" y="3627411"/>
              <a:ext cx="305716" cy="5056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>
              <a:stCxn id="20" idx="0"/>
              <a:endCxn id="21" idx="2"/>
            </p:cNvCxnSpPr>
            <p:nvPr/>
          </p:nvCxnSpPr>
          <p:spPr bwMode="auto">
            <a:xfrm rot="16200000" flipV="1">
              <a:off x="1775604" y="3562730"/>
              <a:ext cx="305716" cy="6349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>
              <a:stCxn id="21" idx="0"/>
              <a:endCxn id="22" idx="2"/>
            </p:cNvCxnSpPr>
            <p:nvPr/>
          </p:nvCxnSpPr>
          <p:spPr bwMode="auto">
            <a:xfrm rot="5400000" flipH="1" flipV="1">
              <a:off x="1505145" y="3245276"/>
              <a:ext cx="211649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Up Arrow 28"/>
            <p:cNvSpPr/>
            <p:nvPr/>
          </p:nvSpPr>
          <p:spPr bwMode="auto">
            <a:xfrm>
              <a:off x="917193" y="4397588"/>
              <a:ext cx="388043" cy="352748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0" name="Up Arrow 29"/>
            <p:cNvSpPr/>
            <p:nvPr/>
          </p:nvSpPr>
          <p:spPr bwMode="auto">
            <a:xfrm>
              <a:off x="2057804" y="4397588"/>
              <a:ext cx="388043" cy="352748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31" name="Up Arrow 30"/>
            <p:cNvSpPr/>
            <p:nvPr/>
          </p:nvSpPr>
          <p:spPr bwMode="auto">
            <a:xfrm>
              <a:off x="1422824" y="2410442"/>
              <a:ext cx="388043" cy="352748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</p:grpSp>
      <p:grpSp>
        <p:nvGrpSpPr>
          <p:cNvPr id="6" name="Grouper 5"/>
          <p:cNvGrpSpPr/>
          <p:nvPr/>
        </p:nvGrpSpPr>
        <p:grpSpPr>
          <a:xfrm>
            <a:off x="5724128" y="3933056"/>
            <a:ext cx="2808312" cy="2592288"/>
            <a:chOff x="5940152" y="3857860"/>
            <a:chExt cx="1587416" cy="1587364"/>
          </a:xfrm>
        </p:grpSpPr>
        <p:sp>
          <p:nvSpPr>
            <p:cNvPr id="43" name="Oval 42"/>
            <p:cNvSpPr/>
            <p:nvPr/>
          </p:nvSpPr>
          <p:spPr bwMode="auto">
            <a:xfrm>
              <a:off x="5940152" y="3857860"/>
              <a:ext cx="599671" cy="599671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p1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6927897" y="3857860"/>
              <a:ext cx="599671" cy="599671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p2</a:t>
              </a:r>
            </a:p>
          </p:txBody>
        </p:sp>
        <p:sp>
          <p:nvSpPr>
            <p:cNvPr id="46" name="Right Arrow 45"/>
            <p:cNvSpPr/>
            <p:nvPr/>
          </p:nvSpPr>
          <p:spPr bwMode="auto">
            <a:xfrm>
              <a:off x="6539854" y="4069509"/>
              <a:ext cx="388043" cy="19989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5940152" y="4845553"/>
              <a:ext cx="599671" cy="599671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p3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6927897" y="4845553"/>
              <a:ext cx="599671" cy="599671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p4</a:t>
              </a:r>
            </a:p>
          </p:txBody>
        </p:sp>
        <p:sp>
          <p:nvSpPr>
            <p:cNvPr id="49" name="Right Arrow 48"/>
            <p:cNvSpPr/>
            <p:nvPr/>
          </p:nvSpPr>
          <p:spPr bwMode="auto">
            <a:xfrm>
              <a:off x="6539854" y="5057202"/>
              <a:ext cx="388043" cy="19989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0" name="Right Arrow 49"/>
            <p:cNvSpPr/>
            <p:nvPr/>
          </p:nvSpPr>
          <p:spPr bwMode="auto">
            <a:xfrm rot="5400000">
              <a:off x="7033721" y="4551596"/>
              <a:ext cx="388043" cy="199890"/>
            </a:xfrm>
            <a:prstGeom prst="rightArrow">
              <a:avLst/>
            </a:prstGeom>
            <a:solidFill>
              <a:srgbClr val="FFE890"/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1" name="Right Arrow 50"/>
            <p:cNvSpPr/>
            <p:nvPr/>
          </p:nvSpPr>
          <p:spPr bwMode="auto">
            <a:xfrm rot="13352286">
              <a:off x="6333636" y="4571061"/>
              <a:ext cx="772204" cy="191616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</p:grpSp>
      <p:sp>
        <p:nvSpPr>
          <p:cNvPr id="32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3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>
            <a:off x="851026" y="4124478"/>
            <a:ext cx="793938" cy="1536090"/>
          </a:xfrm>
          <a:prstGeom prst="roundRect">
            <a:avLst>
              <a:gd name="adj" fmla="val 3043"/>
            </a:avLst>
          </a:prstGeom>
          <a:noFill/>
          <a:ln w="9525" cap="flat" cmpd="sng" algn="ctr">
            <a:solidFill>
              <a:srgbClr val="59595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Local and global optimization</a:t>
            </a:r>
            <a:endParaRPr lang="en-US" dirty="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46401" y="5259671"/>
            <a:ext cx="8496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Peer 1</a:t>
            </a:r>
            <a:endParaRPr lang="en-US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26843" y="1657051"/>
            <a:ext cx="1713178" cy="2298090"/>
          </a:xfrm>
          <a:prstGeom prst="roundRect">
            <a:avLst>
              <a:gd name="adj" fmla="val 30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59595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cxnSp>
        <p:nvCxnSpPr>
          <p:cNvPr id="8" name="Straight Connector 7"/>
          <p:cNvCxnSpPr>
            <a:stCxn id="17" idx="0"/>
          </p:cNvCxnSpPr>
          <p:nvPr/>
        </p:nvCxnSpPr>
        <p:spPr bwMode="auto">
          <a:xfrm rot="5400000" flipH="1" flipV="1">
            <a:off x="1562996" y="1982064"/>
            <a:ext cx="192273" cy="4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924959" y="3113860"/>
            <a:ext cx="623251" cy="376265"/>
          </a:xfrm>
          <a:prstGeom prst="round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rcv</a:t>
            </a:r>
            <a:r>
              <a:rPr lang="en-US" sz="1600" baseline="-25000" dirty="0" smtClean="0">
                <a:latin typeface="Arial"/>
                <a:cs typeface="Arial"/>
                <a:sym typeface="Symbol" pitchFamily="18" charset="2"/>
              </a:rPr>
              <a:t>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0015" y="3113860"/>
            <a:ext cx="623251" cy="376265"/>
          </a:xfrm>
          <a:prstGeom prst="round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rcv</a:t>
            </a:r>
            <a:r>
              <a:rPr lang="en-US" sz="1600" baseline="-25000" dirty="0" smtClean="0">
                <a:latin typeface="Arial"/>
                <a:cs typeface="Arial"/>
                <a:sym typeface="Symbol" pitchFamily="18" charset="2"/>
              </a:rPr>
              <a:t>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Ellipse 6"/>
          <p:cNvSpPr/>
          <p:nvPr/>
        </p:nvSpPr>
        <p:spPr bwMode="auto">
          <a:xfrm>
            <a:off x="1593018" y="1817231"/>
            <a:ext cx="136620" cy="13136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cxnSp>
        <p:nvCxnSpPr>
          <p:cNvPr id="12" name="Straight Connector 11"/>
          <p:cNvCxnSpPr>
            <a:stCxn id="15" idx="0"/>
            <a:endCxn id="17" idx="4"/>
          </p:cNvCxnSpPr>
          <p:nvPr/>
        </p:nvCxnSpPr>
        <p:spPr bwMode="auto">
          <a:xfrm rot="5400000" flipH="1" flipV="1">
            <a:off x="1572274" y="2491630"/>
            <a:ext cx="157231" cy="12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0" idx="0"/>
            <a:endCxn id="15" idx="5"/>
          </p:cNvCxnSpPr>
          <p:nvPr/>
        </p:nvCxnSpPr>
        <p:spPr bwMode="auto">
          <a:xfrm rot="16200000" flipV="1">
            <a:off x="1823814" y="2806033"/>
            <a:ext cx="248497" cy="3671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0"/>
            <a:endCxn id="15" idx="3"/>
          </p:cNvCxnSpPr>
          <p:nvPr/>
        </p:nvCxnSpPr>
        <p:spPr bwMode="auto">
          <a:xfrm rot="5400000" flipH="1" flipV="1">
            <a:off x="1256644" y="2845305"/>
            <a:ext cx="248497" cy="2886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1475641" y="2576293"/>
            <a:ext cx="338400" cy="338667"/>
          </a:xfrm>
          <a:prstGeom prst="ellipse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372482" y="2533283"/>
            <a:ext cx="550680" cy="37626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err="1" smtClean="0">
                <a:sym typeface="Symbol" pitchFamily="18" charset="2"/>
              </a:rPr>
              <a:t></a:t>
            </a:r>
            <a:endParaRPr lang="en-US" sz="1600" dirty="0"/>
          </a:p>
        </p:txBody>
      </p:sp>
      <p:sp>
        <p:nvSpPr>
          <p:cNvPr id="17" name="Oval 16"/>
          <p:cNvSpPr/>
          <p:nvPr/>
        </p:nvSpPr>
        <p:spPr bwMode="auto">
          <a:xfrm>
            <a:off x="1487737" y="2080395"/>
            <a:ext cx="338400" cy="338667"/>
          </a:xfrm>
          <a:prstGeom prst="ellipse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384578" y="2037385"/>
            <a:ext cx="550680" cy="37626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σ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24955" y="4238716"/>
            <a:ext cx="623251" cy="376265"/>
          </a:xfrm>
          <a:prstGeom prst="round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snd</a:t>
            </a:r>
            <a:r>
              <a:rPr lang="en-US" sz="1600" baseline="-25000" dirty="0" smtClean="0">
                <a:latin typeface="Arial"/>
                <a:cs typeface="Arial"/>
                <a:sym typeface="Symbol" pitchFamily="18" charset="2"/>
              </a:rPr>
              <a:t>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064400" y="4838111"/>
            <a:ext cx="338400" cy="338667"/>
          </a:xfrm>
          <a:prstGeom prst="ellipse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61241" y="4795101"/>
            <a:ext cx="550680" cy="37626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R</a:t>
            </a:r>
          </a:p>
        </p:txBody>
      </p:sp>
      <p:cxnSp>
        <p:nvCxnSpPr>
          <p:cNvPr id="22" name="Straight Connector 21"/>
          <p:cNvCxnSpPr>
            <a:stCxn id="20" idx="0"/>
            <a:endCxn id="19" idx="2"/>
          </p:cNvCxnSpPr>
          <p:nvPr/>
        </p:nvCxnSpPr>
        <p:spPr bwMode="auto">
          <a:xfrm rot="5400000" flipH="1" flipV="1">
            <a:off x="1123525" y="4725056"/>
            <a:ext cx="223130" cy="29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Elbow Connector 158"/>
          <p:cNvCxnSpPr>
            <a:stCxn id="19" idx="0"/>
            <a:endCxn id="9" idx="2"/>
          </p:cNvCxnSpPr>
          <p:nvPr/>
        </p:nvCxnSpPr>
        <p:spPr bwMode="auto">
          <a:xfrm rot="5400000" flipH="1" flipV="1">
            <a:off x="862288" y="3864419"/>
            <a:ext cx="748591" cy="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8" name="Elbow Connector 165"/>
          <p:cNvCxnSpPr>
            <a:stCxn id="37" idx="0"/>
            <a:endCxn id="10" idx="2"/>
          </p:cNvCxnSpPr>
          <p:nvPr/>
        </p:nvCxnSpPr>
        <p:spPr bwMode="auto">
          <a:xfrm rot="5400000" flipH="1" flipV="1">
            <a:off x="1751295" y="3858371"/>
            <a:ext cx="748591" cy="121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1281828" y="3602609"/>
            <a:ext cx="8496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Peer 3</a:t>
            </a:r>
            <a:endParaRPr lang="en-US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733985" y="4124478"/>
            <a:ext cx="793938" cy="1536090"/>
          </a:xfrm>
          <a:prstGeom prst="roundRect">
            <a:avLst>
              <a:gd name="adj" fmla="val 3043"/>
            </a:avLst>
          </a:prstGeom>
          <a:noFill/>
          <a:ln w="9525" cap="flat" cmpd="sng" algn="ctr">
            <a:solidFill>
              <a:srgbClr val="59595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1729360" y="5259671"/>
            <a:ext cx="8496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Peer 2</a:t>
            </a:r>
            <a:endParaRPr lang="en-US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1807914" y="4238716"/>
            <a:ext cx="623251" cy="376265"/>
          </a:xfrm>
          <a:prstGeom prst="round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snd</a:t>
            </a:r>
            <a:r>
              <a:rPr lang="en-US" sz="1600" baseline="-25000" dirty="0" smtClean="0">
                <a:latin typeface="Arial"/>
                <a:cs typeface="Arial"/>
                <a:sym typeface="Symbol" pitchFamily="18" charset="2"/>
              </a:rPr>
              <a:t>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1947359" y="4838111"/>
            <a:ext cx="338400" cy="338667"/>
          </a:xfrm>
          <a:prstGeom prst="ellipse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1844200" y="4795101"/>
            <a:ext cx="550680" cy="37626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/>
                <a:cs typeface="Arial"/>
              </a:rPr>
              <a:t>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40" name="Straight Connector 39"/>
          <p:cNvCxnSpPr>
            <a:stCxn id="38" idx="0"/>
            <a:endCxn id="37" idx="2"/>
          </p:cNvCxnSpPr>
          <p:nvPr/>
        </p:nvCxnSpPr>
        <p:spPr bwMode="auto">
          <a:xfrm rot="5400000" flipH="1" flipV="1">
            <a:off x="2006484" y="4725056"/>
            <a:ext cx="223130" cy="29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er 3"/>
          <p:cNvGrpSpPr/>
          <p:nvPr/>
        </p:nvGrpSpPr>
        <p:grpSpPr>
          <a:xfrm>
            <a:off x="5738342" y="1628800"/>
            <a:ext cx="3010122" cy="4015612"/>
            <a:chOff x="5797942" y="1657051"/>
            <a:chExt cx="3010122" cy="4015612"/>
          </a:xfrm>
        </p:grpSpPr>
        <p:sp>
          <p:nvSpPr>
            <p:cNvPr id="108" name="Rounded Rectangle 107"/>
            <p:cNvSpPr/>
            <p:nvPr/>
          </p:nvSpPr>
          <p:spPr bwMode="auto">
            <a:xfrm>
              <a:off x="7080046" y="3676962"/>
              <a:ext cx="793938" cy="1995701"/>
            </a:xfrm>
            <a:prstGeom prst="roundRect">
              <a:avLst>
                <a:gd name="adj" fmla="val 3043"/>
              </a:avLst>
            </a:prstGeom>
            <a:noFill/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09" name="Text Box 10"/>
            <p:cNvSpPr txBox="1">
              <a:spLocks noChangeArrowheads="1"/>
            </p:cNvSpPr>
            <p:nvPr/>
          </p:nvSpPr>
          <p:spPr bwMode="auto">
            <a:xfrm>
              <a:off x="7075421" y="5283861"/>
              <a:ext cx="8496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Peer 1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10" name="Rounded Rectangle 109"/>
            <p:cNvSpPr/>
            <p:nvPr/>
          </p:nvSpPr>
          <p:spPr bwMode="auto">
            <a:xfrm>
              <a:off x="7055863" y="1657051"/>
              <a:ext cx="1713178" cy="1850565"/>
            </a:xfrm>
            <a:prstGeom prst="roundRect">
              <a:avLst>
                <a:gd name="adj" fmla="val 3043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cxnSp>
          <p:nvCxnSpPr>
            <p:cNvPr id="111" name="Straight Connector 110"/>
            <p:cNvCxnSpPr>
              <a:stCxn id="120" idx="0"/>
            </p:cNvCxnSpPr>
            <p:nvPr/>
          </p:nvCxnSpPr>
          <p:spPr bwMode="auto">
            <a:xfrm rot="5400000" flipH="1" flipV="1">
              <a:off x="7792016" y="1982064"/>
              <a:ext cx="192273" cy="43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Rounded Rectangle 111"/>
            <p:cNvSpPr/>
            <p:nvPr/>
          </p:nvSpPr>
          <p:spPr bwMode="auto">
            <a:xfrm>
              <a:off x="7153979" y="2642155"/>
              <a:ext cx="623251" cy="376265"/>
            </a:xfrm>
            <a:prstGeom prst="round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rcv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1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13" name="Rounded Rectangle 112"/>
            <p:cNvSpPr/>
            <p:nvPr/>
          </p:nvSpPr>
          <p:spPr bwMode="auto">
            <a:xfrm>
              <a:off x="8049035" y="2642155"/>
              <a:ext cx="623251" cy="376265"/>
            </a:xfrm>
            <a:prstGeom prst="round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rcv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2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14" name="Ellipse 6"/>
            <p:cNvSpPr/>
            <p:nvPr/>
          </p:nvSpPr>
          <p:spPr bwMode="auto">
            <a:xfrm>
              <a:off x="7822038" y="1817231"/>
              <a:ext cx="136620" cy="13136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cxnSp>
          <p:nvCxnSpPr>
            <p:cNvPr id="115" name="Straight Connector 114"/>
            <p:cNvCxnSpPr>
              <a:stCxn id="112" idx="0"/>
              <a:endCxn id="120" idx="3"/>
            </p:cNvCxnSpPr>
            <p:nvPr/>
          </p:nvCxnSpPr>
          <p:spPr bwMode="auto">
            <a:xfrm rot="5400000" flipH="1" flipV="1">
              <a:off x="7479615" y="2355455"/>
              <a:ext cx="272690" cy="30071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35" idx="0"/>
              <a:endCxn id="133" idx="2"/>
            </p:cNvCxnSpPr>
            <p:nvPr/>
          </p:nvCxnSpPr>
          <p:spPr bwMode="auto">
            <a:xfrm rot="16200000" flipV="1">
              <a:off x="8271802" y="4800610"/>
              <a:ext cx="162635" cy="911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>
              <a:stCxn id="118" idx="0"/>
              <a:endCxn id="123" idx="4"/>
            </p:cNvCxnSpPr>
            <p:nvPr/>
          </p:nvCxnSpPr>
          <p:spPr bwMode="auto">
            <a:xfrm rot="16200000" flipV="1">
              <a:off x="7384015" y="4807869"/>
              <a:ext cx="157223" cy="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Oval 117"/>
            <p:cNvSpPr/>
            <p:nvPr/>
          </p:nvSpPr>
          <p:spPr bwMode="auto">
            <a:xfrm>
              <a:off x="7293431" y="4886486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9" name="Rounded Rectangle 118"/>
            <p:cNvSpPr/>
            <p:nvPr/>
          </p:nvSpPr>
          <p:spPr bwMode="auto">
            <a:xfrm>
              <a:off x="7190272" y="4843476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7716757" y="2080395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1" name="Rounded Rectangle 120"/>
            <p:cNvSpPr/>
            <p:nvPr/>
          </p:nvSpPr>
          <p:spPr bwMode="auto">
            <a:xfrm>
              <a:off x="7613598" y="2037385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err="1" smtClean="0">
                  <a:sym typeface="Symbol" pitchFamily="18" charset="2"/>
                </a:rPr>
                <a:t></a:t>
              </a:r>
              <a:endParaRPr lang="en-US" sz="1600" dirty="0" smtClean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22" name="Rounded Rectangle 121"/>
            <p:cNvSpPr/>
            <p:nvPr/>
          </p:nvSpPr>
          <p:spPr bwMode="auto">
            <a:xfrm>
              <a:off x="7153975" y="3791201"/>
              <a:ext cx="623251" cy="376265"/>
            </a:xfrm>
            <a:prstGeom prst="round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snd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1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7293420" y="4390596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24" name="Rounded Rectangle 123"/>
            <p:cNvSpPr/>
            <p:nvPr/>
          </p:nvSpPr>
          <p:spPr bwMode="auto">
            <a:xfrm>
              <a:off x="7190261" y="4347586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σ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125" name="Straight Connector 124"/>
            <p:cNvCxnSpPr>
              <a:stCxn id="123" idx="0"/>
              <a:endCxn id="122" idx="2"/>
            </p:cNvCxnSpPr>
            <p:nvPr/>
          </p:nvCxnSpPr>
          <p:spPr bwMode="auto">
            <a:xfrm rot="5400000" flipH="1" flipV="1">
              <a:off x="7352545" y="4277541"/>
              <a:ext cx="223130" cy="29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Elbow Connector 158"/>
            <p:cNvCxnSpPr>
              <a:stCxn id="122" idx="0"/>
              <a:endCxn id="112" idx="2"/>
            </p:cNvCxnSpPr>
            <p:nvPr/>
          </p:nvCxnSpPr>
          <p:spPr bwMode="auto">
            <a:xfrm rot="5400000" flipH="1" flipV="1">
              <a:off x="7079213" y="3404809"/>
              <a:ext cx="772781" cy="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27" name="Elbow Connector 165"/>
            <p:cNvCxnSpPr>
              <a:stCxn id="131" idx="0"/>
              <a:endCxn id="113" idx="2"/>
            </p:cNvCxnSpPr>
            <p:nvPr/>
          </p:nvCxnSpPr>
          <p:spPr bwMode="auto">
            <a:xfrm rot="5400000" flipH="1" flipV="1">
              <a:off x="7968220" y="3398761"/>
              <a:ext cx="772781" cy="1210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8" name="Text Box 10"/>
            <p:cNvSpPr txBox="1">
              <a:spLocks noChangeArrowheads="1"/>
            </p:cNvSpPr>
            <p:nvPr/>
          </p:nvSpPr>
          <p:spPr bwMode="auto">
            <a:xfrm>
              <a:off x="7510848" y="3130904"/>
              <a:ext cx="8496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Peer 3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9" name="Rounded Rectangle 128"/>
            <p:cNvSpPr/>
            <p:nvPr/>
          </p:nvSpPr>
          <p:spPr bwMode="auto">
            <a:xfrm>
              <a:off x="7963005" y="3676962"/>
              <a:ext cx="793938" cy="1983605"/>
            </a:xfrm>
            <a:prstGeom prst="roundRect">
              <a:avLst>
                <a:gd name="adj" fmla="val 3043"/>
              </a:avLst>
            </a:prstGeom>
            <a:noFill/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0" name="Text Box 10"/>
            <p:cNvSpPr txBox="1">
              <a:spLocks noChangeArrowheads="1"/>
            </p:cNvSpPr>
            <p:nvPr/>
          </p:nvSpPr>
          <p:spPr bwMode="auto">
            <a:xfrm>
              <a:off x="7958380" y="5283861"/>
              <a:ext cx="8496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Peer 2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1" name="Rounded Rectangle 130"/>
            <p:cNvSpPr/>
            <p:nvPr/>
          </p:nvSpPr>
          <p:spPr bwMode="auto">
            <a:xfrm>
              <a:off x="8036934" y="3791201"/>
              <a:ext cx="623251" cy="376265"/>
            </a:xfrm>
            <a:prstGeom prst="round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snd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2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8176379" y="4390596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3" name="Rounded Rectangle 132"/>
            <p:cNvSpPr/>
            <p:nvPr/>
          </p:nvSpPr>
          <p:spPr bwMode="auto">
            <a:xfrm>
              <a:off x="8073220" y="4347586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l-GR" sz="1600" dirty="0" smtClean="0">
                  <a:latin typeface="Arial"/>
                  <a:cs typeface="Arial"/>
                </a:rPr>
                <a:t>σ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134" name="Straight Connector 133"/>
            <p:cNvCxnSpPr>
              <a:stCxn id="132" idx="0"/>
              <a:endCxn id="131" idx="2"/>
            </p:cNvCxnSpPr>
            <p:nvPr/>
          </p:nvCxnSpPr>
          <p:spPr bwMode="auto">
            <a:xfrm rot="5400000" flipH="1" flipV="1">
              <a:off x="8235504" y="4277541"/>
              <a:ext cx="223130" cy="29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5" name="Oval 134"/>
            <p:cNvSpPr/>
            <p:nvPr/>
          </p:nvSpPr>
          <p:spPr bwMode="auto">
            <a:xfrm>
              <a:off x="8188477" y="4886486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 bwMode="auto">
            <a:xfrm>
              <a:off x="8085318" y="4843476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137" name="Straight Connector 136"/>
            <p:cNvCxnSpPr>
              <a:stCxn id="113" idx="0"/>
              <a:endCxn id="120" idx="5"/>
            </p:cNvCxnSpPr>
            <p:nvPr/>
          </p:nvCxnSpPr>
          <p:spPr bwMode="auto">
            <a:xfrm rot="16200000" flipV="1">
              <a:off x="8046785" y="2328279"/>
              <a:ext cx="272690" cy="3550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0" name="Rectangle 149"/>
            <p:cNvSpPr/>
            <p:nvPr/>
          </p:nvSpPr>
          <p:spPr>
            <a:xfrm>
              <a:off x="5797942" y="1662072"/>
              <a:ext cx="1176424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Global</a:t>
              </a:r>
              <a:br>
                <a:rPr lang="en-US" sz="1600" b="1" kern="0" dirty="0" smtClean="0">
                  <a:solidFill>
                    <a:srgbClr val="003980"/>
                  </a:solidFill>
                  <a:latin typeface="Arial"/>
                  <a:cs typeface="Arial"/>
                </a:rPr>
              </a:br>
              <a:r>
                <a:rPr lang="en-US" sz="1600" b="1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Rewriting</a:t>
              </a:r>
              <a: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:</a:t>
              </a:r>
              <a:b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</a:br>
              <a: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Push</a:t>
              </a:r>
              <a:b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</a:br>
              <a: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selections</a:t>
              </a:r>
              <a:b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</a:br>
              <a: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to sources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51" name="Flèche droite 289"/>
            <p:cNvSpPr/>
            <p:nvPr/>
          </p:nvSpPr>
          <p:spPr bwMode="auto">
            <a:xfrm>
              <a:off x="5987140" y="3144760"/>
              <a:ext cx="834572" cy="374955"/>
            </a:xfrm>
            <a:prstGeom prst="rightArrow">
              <a:avLst>
                <a:gd name="adj1" fmla="val 59443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811479" y="1226645"/>
            <a:ext cx="31063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p3 asks for </a:t>
            </a:r>
            <a:r>
              <a:rPr lang="en-US" sz="1600" dirty="0" err="1" smtClean="0">
                <a:latin typeface="Arial"/>
                <a:cs typeface="Arial"/>
                <a:sym typeface="Symbol" pitchFamily="18" charset="2"/>
              </a:rPr>
              <a:t></a:t>
            </a:r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 ( R@p1 </a:t>
            </a:r>
            <a:r>
              <a:rPr lang="en-US" sz="1600" dirty="0" err="1" smtClean="0">
                <a:latin typeface="Arial"/>
                <a:cs typeface="Arial"/>
                <a:sym typeface="Symbol" pitchFamily="18" charset="2"/>
              </a:rPr>
              <a:t></a:t>
            </a:r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 S@p2 )</a:t>
            </a:r>
            <a:endParaRPr lang="en-US" sz="1600" dirty="0">
              <a:latin typeface="Arial"/>
              <a:cs typeface="Arial"/>
            </a:endParaRPr>
          </a:p>
        </p:txBody>
      </p:sp>
      <p:grpSp>
        <p:nvGrpSpPr>
          <p:cNvPr id="96" name="Grouper 95"/>
          <p:cNvGrpSpPr/>
          <p:nvPr/>
        </p:nvGrpSpPr>
        <p:grpSpPr>
          <a:xfrm>
            <a:off x="2641086" y="1657051"/>
            <a:ext cx="3070607" cy="4003517"/>
            <a:chOff x="2641086" y="1657051"/>
            <a:chExt cx="3070607" cy="4003517"/>
          </a:xfrm>
        </p:grpSpPr>
        <p:sp>
          <p:nvSpPr>
            <p:cNvPr id="97" name="Rounded Rectangle 42"/>
            <p:cNvSpPr/>
            <p:nvPr/>
          </p:nvSpPr>
          <p:spPr bwMode="auto">
            <a:xfrm>
              <a:off x="3983675" y="4124478"/>
              <a:ext cx="793938" cy="1536090"/>
            </a:xfrm>
            <a:prstGeom prst="roundRect">
              <a:avLst>
                <a:gd name="adj" fmla="val 3043"/>
              </a:avLst>
            </a:prstGeom>
            <a:noFill/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98" name="Text Box 10"/>
            <p:cNvSpPr txBox="1">
              <a:spLocks noChangeArrowheads="1"/>
            </p:cNvSpPr>
            <p:nvPr/>
          </p:nvSpPr>
          <p:spPr bwMode="auto">
            <a:xfrm>
              <a:off x="3979050" y="5259671"/>
              <a:ext cx="8496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Peer 1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99" name="Rounded Rectangle 44"/>
            <p:cNvSpPr/>
            <p:nvPr/>
          </p:nvSpPr>
          <p:spPr bwMode="auto">
            <a:xfrm>
              <a:off x="3959492" y="1657051"/>
              <a:ext cx="1713178" cy="2298090"/>
            </a:xfrm>
            <a:prstGeom prst="roundRect">
              <a:avLst>
                <a:gd name="adj" fmla="val 3043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cxnSp>
          <p:nvCxnSpPr>
            <p:cNvPr id="102" name="Straight Connector 45"/>
            <p:cNvCxnSpPr>
              <a:stCxn id="142" idx="0"/>
            </p:cNvCxnSpPr>
            <p:nvPr/>
          </p:nvCxnSpPr>
          <p:spPr bwMode="auto">
            <a:xfrm rot="5400000" flipH="1" flipV="1">
              <a:off x="4695645" y="1982064"/>
              <a:ext cx="192273" cy="43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Rounded Rectangle 46"/>
            <p:cNvSpPr/>
            <p:nvPr/>
          </p:nvSpPr>
          <p:spPr bwMode="auto">
            <a:xfrm>
              <a:off x="4057608" y="3113860"/>
              <a:ext cx="623251" cy="376265"/>
            </a:xfrm>
            <a:prstGeom prst="round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rcv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1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04" name="Rounded Rectangle 47"/>
            <p:cNvSpPr/>
            <p:nvPr/>
          </p:nvSpPr>
          <p:spPr bwMode="auto">
            <a:xfrm>
              <a:off x="4952664" y="3113860"/>
              <a:ext cx="623251" cy="376265"/>
            </a:xfrm>
            <a:prstGeom prst="round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rcv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2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06" name="Ellipse 6"/>
            <p:cNvSpPr/>
            <p:nvPr/>
          </p:nvSpPr>
          <p:spPr bwMode="auto">
            <a:xfrm>
              <a:off x="4725667" y="1817231"/>
              <a:ext cx="136620" cy="13136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cxnSp>
          <p:nvCxnSpPr>
            <p:cNvPr id="107" name="Straight Connector 49"/>
            <p:cNvCxnSpPr>
              <a:stCxn id="140" idx="0"/>
              <a:endCxn id="142" idx="3"/>
            </p:cNvCxnSpPr>
            <p:nvPr/>
          </p:nvCxnSpPr>
          <p:spPr bwMode="auto">
            <a:xfrm rot="5400000" flipH="1" flipV="1">
              <a:off x="4390498" y="2345227"/>
              <a:ext cx="255208" cy="3036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50"/>
            <p:cNvCxnSpPr>
              <a:stCxn id="104" idx="0"/>
              <a:endCxn id="162" idx="4"/>
            </p:cNvCxnSpPr>
            <p:nvPr/>
          </p:nvCxnSpPr>
          <p:spPr bwMode="auto">
            <a:xfrm rot="16200000" flipV="1">
              <a:off x="5187538" y="3037108"/>
              <a:ext cx="150520" cy="29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51"/>
            <p:cNvCxnSpPr>
              <a:stCxn id="103" idx="0"/>
              <a:endCxn id="140" idx="4"/>
            </p:cNvCxnSpPr>
            <p:nvPr/>
          </p:nvCxnSpPr>
          <p:spPr bwMode="auto">
            <a:xfrm rot="16200000" flipV="1">
              <a:off x="4292487" y="3037113"/>
              <a:ext cx="150520" cy="297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0" name="Oval 52"/>
            <p:cNvSpPr/>
            <p:nvPr/>
          </p:nvSpPr>
          <p:spPr bwMode="auto">
            <a:xfrm>
              <a:off x="4197060" y="2624673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41" name="Rounded Rectangle 53"/>
            <p:cNvSpPr/>
            <p:nvPr/>
          </p:nvSpPr>
          <p:spPr bwMode="auto">
            <a:xfrm>
              <a:off x="4093901" y="2581663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>
                  <a:latin typeface="Arial"/>
                  <a:cs typeface="Arial"/>
                  <a:sym typeface="Symbol" pitchFamily="18" charset="2"/>
                </a:rPr>
                <a:t>σ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42" name="Oval 54"/>
            <p:cNvSpPr/>
            <p:nvPr/>
          </p:nvSpPr>
          <p:spPr bwMode="auto">
            <a:xfrm>
              <a:off x="4620386" y="2080395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43" name="Rounded Rectangle 55"/>
            <p:cNvSpPr/>
            <p:nvPr/>
          </p:nvSpPr>
          <p:spPr bwMode="auto">
            <a:xfrm>
              <a:off x="4517227" y="2037385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err="1" smtClean="0">
                  <a:sym typeface="Symbol" pitchFamily="18" charset="2"/>
                </a:rPr>
                <a:t></a:t>
              </a:r>
              <a:endParaRPr lang="en-US" sz="1600" dirty="0" smtClean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44" name="Rounded Rectangle 56"/>
            <p:cNvSpPr/>
            <p:nvPr/>
          </p:nvSpPr>
          <p:spPr bwMode="auto">
            <a:xfrm>
              <a:off x="4057604" y="4238716"/>
              <a:ext cx="623251" cy="376265"/>
            </a:xfrm>
            <a:prstGeom prst="round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snd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1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45" name="Oval 57"/>
            <p:cNvSpPr/>
            <p:nvPr/>
          </p:nvSpPr>
          <p:spPr bwMode="auto">
            <a:xfrm>
              <a:off x="4197049" y="4838111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46" name="Rounded Rectangle 58"/>
            <p:cNvSpPr/>
            <p:nvPr/>
          </p:nvSpPr>
          <p:spPr bwMode="auto">
            <a:xfrm>
              <a:off x="4093890" y="4795101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R</a:t>
              </a:r>
            </a:p>
          </p:txBody>
        </p:sp>
        <p:cxnSp>
          <p:nvCxnSpPr>
            <p:cNvPr id="148" name="Straight Connector 59"/>
            <p:cNvCxnSpPr>
              <a:stCxn id="145" idx="0"/>
              <a:endCxn id="144" idx="2"/>
            </p:cNvCxnSpPr>
            <p:nvPr/>
          </p:nvCxnSpPr>
          <p:spPr bwMode="auto">
            <a:xfrm rot="5400000" flipH="1" flipV="1">
              <a:off x="4256174" y="4725056"/>
              <a:ext cx="223130" cy="29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Elbow Connector 158"/>
            <p:cNvCxnSpPr>
              <a:stCxn id="144" idx="0"/>
              <a:endCxn id="103" idx="2"/>
            </p:cNvCxnSpPr>
            <p:nvPr/>
          </p:nvCxnSpPr>
          <p:spPr bwMode="auto">
            <a:xfrm rot="5400000" flipH="1" flipV="1">
              <a:off x="3994937" y="3864419"/>
              <a:ext cx="748591" cy="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54" name="Elbow Connector 165"/>
            <p:cNvCxnSpPr>
              <a:stCxn id="158" idx="0"/>
              <a:endCxn id="104" idx="2"/>
            </p:cNvCxnSpPr>
            <p:nvPr/>
          </p:nvCxnSpPr>
          <p:spPr bwMode="auto">
            <a:xfrm rot="5400000" flipH="1" flipV="1">
              <a:off x="4883944" y="3858371"/>
              <a:ext cx="748591" cy="1210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55" name="Text Box 10"/>
            <p:cNvSpPr txBox="1">
              <a:spLocks noChangeArrowheads="1"/>
            </p:cNvSpPr>
            <p:nvPr/>
          </p:nvSpPr>
          <p:spPr bwMode="auto">
            <a:xfrm>
              <a:off x="4414477" y="3602609"/>
              <a:ext cx="8496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Peer 3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6" name="Rounded Rectangle 63"/>
            <p:cNvSpPr/>
            <p:nvPr/>
          </p:nvSpPr>
          <p:spPr bwMode="auto">
            <a:xfrm>
              <a:off x="4866634" y="4124478"/>
              <a:ext cx="793938" cy="1536090"/>
            </a:xfrm>
            <a:prstGeom prst="roundRect">
              <a:avLst>
                <a:gd name="adj" fmla="val 3043"/>
              </a:avLst>
            </a:prstGeom>
            <a:noFill/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57" name="Text Box 10"/>
            <p:cNvSpPr txBox="1">
              <a:spLocks noChangeArrowheads="1"/>
            </p:cNvSpPr>
            <p:nvPr/>
          </p:nvSpPr>
          <p:spPr bwMode="auto">
            <a:xfrm>
              <a:off x="4862009" y="5259671"/>
              <a:ext cx="8496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Peer 2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8" name="Rounded Rectangle 65"/>
            <p:cNvSpPr/>
            <p:nvPr/>
          </p:nvSpPr>
          <p:spPr bwMode="auto">
            <a:xfrm>
              <a:off x="4940563" y="4238716"/>
              <a:ext cx="623251" cy="376265"/>
            </a:xfrm>
            <a:prstGeom prst="round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snd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2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59" name="Oval 66"/>
            <p:cNvSpPr/>
            <p:nvPr/>
          </p:nvSpPr>
          <p:spPr bwMode="auto">
            <a:xfrm>
              <a:off x="5080008" y="4838111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60" name="Rounded Rectangle 67"/>
            <p:cNvSpPr/>
            <p:nvPr/>
          </p:nvSpPr>
          <p:spPr bwMode="auto">
            <a:xfrm>
              <a:off x="4976849" y="4795101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/>
                  <a:cs typeface="Arial"/>
                </a:rPr>
                <a:t>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161" name="Straight Connector 68"/>
            <p:cNvCxnSpPr>
              <a:stCxn id="159" idx="0"/>
              <a:endCxn id="158" idx="2"/>
            </p:cNvCxnSpPr>
            <p:nvPr/>
          </p:nvCxnSpPr>
          <p:spPr bwMode="auto">
            <a:xfrm rot="5400000" flipH="1" flipV="1">
              <a:off x="5139133" y="4725056"/>
              <a:ext cx="223130" cy="29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2" name="Oval 99"/>
            <p:cNvSpPr/>
            <p:nvPr/>
          </p:nvSpPr>
          <p:spPr bwMode="auto">
            <a:xfrm>
              <a:off x="5092106" y="2624673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63" name="Rounded Rectangle 100"/>
            <p:cNvSpPr/>
            <p:nvPr/>
          </p:nvSpPr>
          <p:spPr bwMode="auto">
            <a:xfrm>
              <a:off x="4988947" y="2581663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1600" dirty="0" smtClean="0">
                  <a:latin typeface="Arial"/>
                  <a:cs typeface="Arial"/>
                  <a:sym typeface="Symbol" pitchFamily="18" charset="2"/>
                </a:rPr>
                <a:t>σ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164" name="Straight Connector 104"/>
            <p:cNvCxnSpPr>
              <a:stCxn id="162" idx="0"/>
              <a:endCxn id="142" idx="5"/>
            </p:cNvCxnSpPr>
            <p:nvPr/>
          </p:nvCxnSpPr>
          <p:spPr bwMode="auto">
            <a:xfrm rot="16200000" flipV="1">
              <a:off x="4957663" y="2321030"/>
              <a:ext cx="255208" cy="35207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5" name="Flèche droite 289"/>
            <p:cNvSpPr/>
            <p:nvPr/>
          </p:nvSpPr>
          <p:spPr bwMode="auto">
            <a:xfrm>
              <a:off x="2854473" y="3144760"/>
              <a:ext cx="834572" cy="374955"/>
            </a:xfrm>
            <a:prstGeom prst="rightArrow">
              <a:avLst>
                <a:gd name="adj1" fmla="val 59443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641086" y="1662072"/>
              <a:ext cx="1223412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Local</a:t>
              </a:r>
              <a:br>
                <a:rPr lang="en-US" sz="1600" b="1" kern="0" dirty="0" smtClean="0">
                  <a:solidFill>
                    <a:srgbClr val="003980"/>
                  </a:solidFill>
                  <a:latin typeface="Arial"/>
                  <a:cs typeface="Arial"/>
                </a:rPr>
              </a:br>
              <a:r>
                <a:rPr lang="en-US" sz="1600" b="1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Rewriting</a:t>
              </a:r>
              <a: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:</a:t>
              </a:r>
              <a:b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</a:br>
              <a: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Selection &amp;</a:t>
              </a:r>
            </a:p>
            <a:p>
              <a:pPr algn="ctr"/>
              <a: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Union</a:t>
              </a:r>
              <a:b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</a:br>
              <a:r>
                <a:rPr lang="en-US" sz="1600" kern="0" dirty="0" smtClean="0">
                  <a:solidFill>
                    <a:srgbClr val="003980"/>
                  </a:solidFill>
                  <a:latin typeface="Arial"/>
                  <a:cs typeface="Arial"/>
                </a:rPr>
                <a:t>commute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sp>
        <p:nvSpPr>
          <p:cNvPr id="100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8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851026" y="3822095"/>
            <a:ext cx="793938" cy="1838473"/>
          </a:xfrm>
          <a:prstGeom prst="roundRect">
            <a:avLst>
              <a:gd name="adj" fmla="val 3043"/>
            </a:avLst>
          </a:prstGeom>
          <a:noFill/>
          <a:ln w="9525" cap="flat" cmpd="sng" algn="ctr">
            <a:solidFill>
              <a:srgbClr val="59595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46401" y="5259671"/>
            <a:ext cx="8496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Peer 1</a:t>
            </a:r>
            <a:endParaRPr lang="en-US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26843" y="1378857"/>
            <a:ext cx="1713178" cy="2322286"/>
          </a:xfrm>
          <a:prstGeom prst="roundRect">
            <a:avLst>
              <a:gd name="adj" fmla="val 3043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59595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24959" y="2823580"/>
            <a:ext cx="623251" cy="376265"/>
          </a:xfrm>
          <a:prstGeom prst="round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rcv</a:t>
            </a:r>
            <a:r>
              <a:rPr lang="en-US" sz="1600" baseline="-25000" dirty="0" smtClean="0">
                <a:latin typeface="Arial"/>
                <a:cs typeface="Arial"/>
                <a:sym typeface="Symbol" pitchFamily="18" charset="2"/>
              </a:rPr>
              <a:t>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0015" y="2823580"/>
            <a:ext cx="623251" cy="376265"/>
          </a:xfrm>
          <a:prstGeom prst="round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rcv</a:t>
            </a:r>
            <a:r>
              <a:rPr lang="en-US" sz="1600" baseline="-25000" dirty="0" smtClean="0">
                <a:latin typeface="Arial"/>
                <a:cs typeface="Arial"/>
                <a:sym typeface="Symbol" pitchFamily="18" charset="2"/>
              </a:rPr>
              <a:t>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Ellipse 6"/>
          <p:cNvSpPr/>
          <p:nvPr/>
        </p:nvSpPr>
        <p:spPr bwMode="auto">
          <a:xfrm>
            <a:off x="1580923" y="1526951"/>
            <a:ext cx="136620" cy="13136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cxnSp>
        <p:nvCxnSpPr>
          <p:cNvPr id="12" name="Straight Connector 11"/>
          <p:cNvCxnSpPr>
            <a:stCxn id="15" idx="0"/>
            <a:endCxn id="11" idx="4"/>
          </p:cNvCxnSpPr>
          <p:nvPr/>
        </p:nvCxnSpPr>
        <p:spPr bwMode="auto">
          <a:xfrm rot="5400000" flipH="1" flipV="1">
            <a:off x="1333189" y="1969969"/>
            <a:ext cx="627696" cy="4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0" idx="0"/>
            <a:endCxn id="15" idx="5"/>
          </p:cNvCxnSpPr>
          <p:nvPr/>
        </p:nvCxnSpPr>
        <p:spPr bwMode="auto">
          <a:xfrm rot="16200000" flipV="1">
            <a:off x="1823814" y="2515753"/>
            <a:ext cx="248497" cy="3671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0"/>
            <a:endCxn id="15" idx="3"/>
          </p:cNvCxnSpPr>
          <p:nvPr/>
        </p:nvCxnSpPr>
        <p:spPr bwMode="auto">
          <a:xfrm rot="5400000" flipH="1" flipV="1">
            <a:off x="1256644" y="2555025"/>
            <a:ext cx="248497" cy="2886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1475641" y="2286013"/>
            <a:ext cx="338400" cy="338667"/>
          </a:xfrm>
          <a:prstGeom prst="ellipse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24955" y="3960531"/>
            <a:ext cx="623251" cy="376265"/>
          </a:xfrm>
          <a:prstGeom prst="round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snd</a:t>
            </a:r>
            <a:r>
              <a:rPr lang="en-US" sz="1600" baseline="-25000" dirty="0" smtClean="0">
                <a:latin typeface="Arial"/>
                <a:cs typeface="Arial"/>
                <a:sym typeface="Symbol" pitchFamily="18" charset="2"/>
              </a:rPr>
              <a:t>1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064400" y="4838111"/>
            <a:ext cx="338400" cy="338667"/>
          </a:xfrm>
          <a:prstGeom prst="ellipse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61241" y="4795101"/>
            <a:ext cx="550680" cy="37626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R</a:t>
            </a:r>
          </a:p>
        </p:txBody>
      </p:sp>
      <p:cxnSp>
        <p:nvCxnSpPr>
          <p:cNvPr id="22" name="Straight Connector 21"/>
          <p:cNvCxnSpPr>
            <a:stCxn id="20" idx="0"/>
            <a:endCxn id="19" idx="2"/>
          </p:cNvCxnSpPr>
          <p:nvPr/>
        </p:nvCxnSpPr>
        <p:spPr bwMode="auto">
          <a:xfrm rot="5400000" flipH="1" flipV="1">
            <a:off x="984433" y="4585964"/>
            <a:ext cx="501315" cy="29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Elbow Connector 158"/>
          <p:cNvCxnSpPr>
            <a:stCxn id="19" idx="0"/>
            <a:endCxn id="9" idx="2"/>
          </p:cNvCxnSpPr>
          <p:nvPr/>
        </p:nvCxnSpPr>
        <p:spPr bwMode="auto">
          <a:xfrm rot="5400000" flipH="1" flipV="1">
            <a:off x="856240" y="3580186"/>
            <a:ext cx="760686" cy="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Elbow Connector 165"/>
          <p:cNvCxnSpPr>
            <a:stCxn id="28" idx="0"/>
            <a:endCxn id="10" idx="2"/>
          </p:cNvCxnSpPr>
          <p:nvPr/>
        </p:nvCxnSpPr>
        <p:spPr bwMode="auto">
          <a:xfrm rot="5400000" flipH="1" flipV="1">
            <a:off x="1745247" y="3574138"/>
            <a:ext cx="760686" cy="121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281828" y="3300228"/>
            <a:ext cx="8496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Peer 3</a:t>
            </a:r>
            <a:endParaRPr lang="en-US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1733985" y="3822095"/>
            <a:ext cx="793938" cy="1838473"/>
          </a:xfrm>
          <a:prstGeom prst="roundRect">
            <a:avLst>
              <a:gd name="adj" fmla="val 3043"/>
            </a:avLst>
          </a:prstGeom>
          <a:noFill/>
          <a:ln w="9525" cap="flat" cmpd="sng" algn="ctr">
            <a:solidFill>
              <a:srgbClr val="59595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1729360" y="5259671"/>
            <a:ext cx="8496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Peer 2</a:t>
            </a:r>
            <a:endParaRPr lang="en-US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1807914" y="3960531"/>
            <a:ext cx="623251" cy="376265"/>
          </a:xfrm>
          <a:prstGeom prst="round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  <a:sym typeface="Symbol" pitchFamily="18" charset="2"/>
              </a:rPr>
              <a:t>snd</a:t>
            </a:r>
            <a:r>
              <a:rPr lang="en-US" sz="1600" baseline="-25000" dirty="0" smtClean="0">
                <a:latin typeface="Arial"/>
                <a:cs typeface="Arial"/>
                <a:sym typeface="Symbol" pitchFamily="18" charset="2"/>
              </a:rPr>
              <a:t>2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947359" y="4838111"/>
            <a:ext cx="338400" cy="338667"/>
          </a:xfrm>
          <a:prstGeom prst="ellipse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844200" y="4795101"/>
            <a:ext cx="550680" cy="37626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/>
                <a:cs typeface="Arial"/>
              </a:rPr>
              <a:t>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31" name="Straight Connector 30"/>
          <p:cNvCxnSpPr>
            <a:stCxn id="29" idx="0"/>
            <a:endCxn id="28" idx="2"/>
          </p:cNvCxnSpPr>
          <p:nvPr/>
        </p:nvCxnSpPr>
        <p:spPr bwMode="auto">
          <a:xfrm rot="5400000" flipH="1" flipV="1">
            <a:off x="1867392" y="4585964"/>
            <a:ext cx="501315" cy="29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AutoShape 4"/>
          <p:cNvSpPr>
            <a:spLocks noChangeArrowheads="1"/>
          </p:cNvSpPr>
          <p:nvPr/>
        </p:nvSpPr>
        <p:spPr bwMode="auto">
          <a:xfrm rot="16200000" flipH="1">
            <a:off x="1599164" y="2386788"/>
            <a:ext cx="103029" cy="141674"/>
          </a:xfrm>
          <a:prstGeom prst="flowChartCollat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 dirty="0"/>
          </a:p>
        </p:txBody>
      </p:sp>
      <p:grpSp>
        <p:nvGrpSpPr>
          <p:cNvPr id="36" name="Grouper 35"/>
          <p:cNvGrpSpPr/>
          <p:nvPr/>
        </p:nvGrpSpPr>
        <p:grpSpPr>
          <a:xfrm>
            <a:off x="2854473" y="1378849"/>
            <a:ext cx="5998475" cy="4320554"/>
            <a:chOff x="2854473" y="1378849"/>
            <a:chExt cx="5998475" cy="4320554"/>
          </a:xfrm>
        </p:grpSpPr>
        <p:sp>
          <p:nvSpPr>
            <p:cNvPr id="33" name="Flèche droite 289"/>
            <p:cNvSpPr/>
            <p:nvPr/>
          </p:nvSpPr>
          <p:spPr bwMode="auto">
            <a:xfrm>
              <a:off x="2854473" y="3144760"/>
              <a:ext cx="834572" cy="374955"/>
            </a:xfrm>
            <a:prstGeom prst="rightArrow">
              <a:avLst>
                <a:gd name="adj1" fmla="val 59443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/>
            </a:p>
          </p:txBody>
        </p:sp>
        <p:sp>
          <p:nvSpPr>
            <p:cNvPr id="49" name="Rounded Rectangle 48"/>
            <p:cNvSpPr/>
            <p:nvPr/>
          </p:nvSpPr>
          <p:spPr bwMode="auto">
            <a:xfrm>
              <a:off x="3810000" y="4124478"/>
              <a:ext cx="2370667" cy="1536090"/>
            </a:xfrm>
            <a:prstGeom prst="roundRect">
              <a:avLst>
                <a:gd name="adj" fmla="val 3043"/>
              </a:avLst>
            </a:prstGeom>
            <a:noFill/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0" name="Text Box 10"/>
            <p:cNvSpPr txBox="1">
              <a:spLocks noChangeArrowheads="1"/>
            </p:cNvSpPr>
            <p:nvPr/>
          </p:nvSpPr>
          <p:spPr bwMode="auto">
            <a:xfrm>
              <a:off x="3797659" y="5259671"/>
              <a:ext cx="8496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Peer 1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3814366" y="2382759"/>
              <a:ext cx="2366301" cy="1644951"/>
            </a:xfrm>
            <a:prstGeom prst="roundRect">
              <a:avLst>
                <a:gd name="adj" fmla="val 3043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4698684" y="3488805"/>
              <a:ext cx="623251" cy="37626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rcv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1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5436505" y="3488805"/>
              <a:ext cx="623251" cy="37626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rcv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3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56" name="Straight Connector 55"/>
            <p:cNvCxnSpPr>
              <a:stCxn id="59" idx="0"/>
              <a:endCxn id="101" idx="2"/>
            </p:cNvCxnSpPr>
            <p:nvPr/>
          </p:nvCxnSpPr>
          <p:spPr bwMode="auto">
            <a:xfrm rot="16200000" flipV="1">
              <a:off x="5254068" y="2931880"/>
              <a:ext cx="150550" cy="91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54" idx="0"/>
              <a:endCxn id="59" idx="5"/>
            </p:cNvCxnSpPr>
            <p:nvPr/>
          </p:nvCxnSpPr>
          <p:spPr bwMode="auto">
            <a:xfrm rot="16200000" flipV="1">
              <a:off x="5506826" y="3247500"/>
              <a:ext cx="188022" cy="294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53" idx="0"/>
              <a:endCxn id="59" idx="3"/>
            </p:cNvCxnSpPr>
            <p:nvPr/>
          </p:nvCxnSpPr>
          <p:spPr bwMode="auto">
            <a:xfrm rot="5400000" flipH="1" flipV="1">
              <a:off x="5018273" y="3292820"/>
              <a:ext cx="188022" cy="20394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Oval 58"/>
            <p:cNvSpPr/>
            <p:nvPr/>
          </p:nvSpPr>
          <p:spPr bwMode="auto">
            <a:xfrm>
              <a:off x="5164701" y="3011713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 bwMode="auto">
            <a:xfrm>
              <a:off x="5448572" y="4238716"/>
              <a:ext cx="623251" cy="376265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2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66" name="Elbow Connector 158"/>
            <p:cNvCxnSpPr>
              <a:stCxn id="80" idx="0"/>
              <a:endCxn id="53" idx="2"/>
            </p:cNvCxnSpPr>
            <p:nvPr/>
          </p:nvCxnSpPr>
          <p:spPr bwMode="auto">
            <a:xfrm rot="16200000" flipV="1">
              <a:off x="4829527" y="4045853"/>
              <a:ext cx="373646" cy="1207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7" name="Elbow Connector 165"/>
            <p:cNvCxnSpPr>
              <a:stCxn id="93" idx="0"/>
              <a:endCxn id="54" idx="2"/>
            </p:cNvCxnSpPr>
            <p:nvPr/>
          </p:nvCxnSpPr>
          <p:spPr bwMode="auto">
            <a:xfrm rot="16200000" flipV="1">
              <a:off x="6039234" y="3573967"/>
              <a:ext cx="373646" cy="95585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8" name="Text Box 10"/>
            <p:cNvSpPr txBox="1">
              <a:spLocks noChangeArrowheads="1"/>
            </p:cNvSpPr>
            <p:nvPr/>
          </p:nvSpPr>
          <p:spPr bwMode="auto">
            <a:xfrm>
              <a:off x="3797647" y="3384899"/>
              <a:ext cx="137911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Middle-</a:t>
              </a:r>
              <a:b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</a:br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ware 1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9" name="Rounded Rectangle 68"/>
            <p:cNvSpPr/>
            <p:nvPr/>
          </p:nvSpPr>
          <p:spPr bwMode="auto">
            <a:xfrm>
              <a:off x="6281792" y="4124478"/>
              <a:ext cx="2378398" cy="1536090"/>
            </a:xfrm>
            <a:prstGeom prst="roundRect">
              <a:avLst>
                <a:gd name="adj" fmla="val 3043"/>
              </a:avLst>
            </a:prstGeom>
            <a:noFill/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70" name="Text Box 10"/>
            <p:cNvSpPr txBox="1">
              <a:spLocks noChangeArrowheads="1"/>
            </p:cNvSpPr>
            <p:nvPr/>
          </p:nvSpPr>
          <p:spPr bwMode="auto">
            <a:xfrm>
              <a:off x="7789055" y="5259671"/>
              <a:ext cx="8496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Peer 2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75" name="AutoShape 4"/>
            <p:cNvSpPr>
              <a:spLocks noChangeArrowheads="1"/>
            </p:cNvSpPr>
            <p:nvPr/>
          </p:nvSpPr>
          <p:spPr bwMode="auto">
            <a:xfrm rot="16200000" flipH="1">
              <a:off x="5288224" y="3112488"/>
              <a:ext cx="103029" cy="141674"/>
            </a:xfrm>
            <a:prstGeom prst="flowChartCollat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b="1" dirty="0"/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4710763" y="4238716"/>
              <a:ext cx="623251" cy="37626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snd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1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5220072" y="5322581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 bwMode="auto">
            <a:xfrm>
              <a:off x="5101440" y="5284983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R</a:t>
              </a:r>
            </a:p>
          </p:txBody>
        </p:sp>
        <p:cxnSp>
          <p:nvCxnSpPr>
            <p:cNvPr id="83" name="Straight Connector 82"/>
            <p:cNvCxnSpPr>
              <a:stCxn id="81" idx="0"/>
              <a:endCxn id="84" idx="4"/>
            </p:cNvCxnSpPr>
            <p:nvPr/>
          </p:nvCxnSpPr>
          <p:spPr bwMode="auto">
            <a:xfrm flipV="1">
              <a:off x="5389272" y="5135819"/>
              <a:ext cx="21640" cy="1867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Oval 83"/>
            <p:cNvSpPr/>
            <p:nvPr/>
          </p:nvSpPr>
          <p:spPr bwMode="auto">
            <a:xfrm>
              <a:off x="5241712" y="4797152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 bwMode="auto">
            <a:xfrm>
              <a:off x="5173448" y="4710433"/>
              <a:ext cx="694696" cy="302743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dirty="0" err="1" smtClean="0">
                  <a:latin typeface="Arial"/>
                  <a:cs typeface="Arial"/>
                </a:rPr>
                <a:t>map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87" name="Rounded Rectangle 86"/>
            <p:cNvSpPr/>
            <p:nvPr/>
          </p:nvSpPr>
          <p:spPr bwMode="auto">
            <a:xfrm>
              <a:off x="7142973" y="4238716"/>
              <a:ext cx="623251" cy="376265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snd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4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93" name="Rounded Rectangle 92"/>
            <p:cNvSpPr/>
            <p:nvPr/>
          </p:nvSpPr>
          <p:spPr bwMode="auto">
            <a:xfrm>
              <a:off x="6392357" y="4238716"/>
              <a:ext cx="623251" cy="37626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snd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3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01" name="Rounded Rectangle 100"/>
            <p:cNvSpPr/>
            <p:nvPr/>
          </p:nvSpPr>
          <p:spPr bwMode="auto">
            <a:xfrm>
              <a:off x="5013159" y="2484898"/>
              <a:ext cx="623251" cy="37626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snd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5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09" name="Rounded Rectangle 108"/>
            <p:cNvSpPr/>
            <p:nvPr/>
          </p:nvSpPr>
          <p:spPr bwMode="auto">
            <a:xfrm>
              <a:off x="6293890" y="2382759"/>
              <a:ext cx="2366301" cy="1644951"/>
            </a:xfrm>
            <a:prstGeom prst="roundRect">
              <a:avLst>
                <a:gd name="adj" fmla="val 3043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0" name="Rounded Rectangle 109"/>
            <p:cNvSpPr/>
            <p:nvPr/>
          </p:nvSpPr>
          <p:spPr bwMode="auto">
            <a:xfrm>
              <a:off x="6393413" y="3488805"/>
              <a:ext cx="623251" cy="376265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rcv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2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11" name="Rounded Rectangle 110"/>
            <p:cNvSpPr/>
            <p:nvPr/>
          </p:nvSpPr>
          <p:spPr bwMode="auto">
            <a:xfrm>
              <a:off x="7131234" y="3488805"/>
              <a:ext cx="623251" cy="376265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rcv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4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112" name="Straight Connector 111"/>
            <p:cNvCxnSpPr>
              <a:stCxn id="115" idx="0"/>
              <a:endCxn id="118" idx="2"/>
            </p:cNvCxnSpPr>
            <p:nvPr/>
          </p:nvCxnSpPr>
          <p:spPr bwMode="auto">
            <a:xfrm rot="16200000" flipV="1">
              <a:off x="6936702" y="2931880"/>
              <a:ext cx="150550" cy="91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>
              <a:stCxn id="111" idx="0"/>
              <a:endCxn id="115" idx="5"/>
            </p:cNvCxnSpPr>
            <p:nvPr/>
          </p:nvCxnSpPr>
          <p:spPr bwMode="auto">
            <a:xfrm rot="16200000" flipV="1">
              <a:off x="7195508" y="3241452"/>
              <a:ext cx="188022" cy="3066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>
              <a:stCxn id="110" idx="0"/>
              <a:endCxn id="115" idx="3"/>
            </p:cNvCxnSpPr>
            <p:nvPr/>
          </p:nvCxnSpPr>
          <p:spPr bwMode="auto">
            <a:xfrm rot="5400000" flipH="1" flipV="1">
              <a:off x="6706955" y="3298867"/>
              <a:ext cx="188022" cy="19185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Oval 114"/>
            <p:cNvSpPr/>
            <p:nvPr/>
          </p:nvSpPr>
          <p:spPr bwMode="auto">
            <a:xfrm>
              <a:off x="6847335" y="3011713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16" name="Text Box 10"/>
            <p:cNvSpPr txBox="1">
              <a:spLocks noChangeArrowheads="1"/>
            </p:cNvSpPr>
            <p:nvPr/>
          </p:nvSpPr>
          <p:spPr bwMode="auto">
            <a:xfrm>
              <a:off x="7789785" y="3384899"/>
              <a:ext cx="1063163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Middle-</a:t>
              </a:r>
              <a:b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</a:br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ware 2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17" name="AutoShape 4"/>
            <p:cNvSpPr>
              <a:spLocks noChangeArrowheads="1"/>
            </p:cNvSpPr>
            <p:nvPr/>
          </p:nvSpPr>
          <p:spPr bwMode="auto">
            <a:xfrm rot="16200000" flipH="1">
              <a:off x="6970858" y="3112488"/>
              <a:ext cx="103029" cy="141674"/>
            </a:xfrm>
            <a:prstGeom prst="flowChartCollat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b="1" dirty="0"/>
            </a:p>
          </p:txBody>
        </p:sp>
        <p:sp>
          <p:nvSpPr>
            <p:cNvPr id="118" name="Rounded Rectangle 117"/>
            <p:cNvSpPr/>
            <p:nvPr/>
          </p:nvSpPr>
          <p:spPr bwMode="auto">
            <a:xfrm>
              <a:off x="6695793" y="2484898"/>
              <a:ext cx="623251" cy="376265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snd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5</a:t>
              </a:r>
              <a:endParaRPr lang="en-US" sz="1600" dirty="0">
                <a:latin typeface="Arial"/>
                <a:cs typeface="Arial"/>
              </a:endParaRPr>
            </a:p>
          </p:txBody>
        </p:sp>
        <p:cxnSp>
          <p:nvCxnSpPr>
            <p:cNvPr id="119" name="Elbow Connector 165"/>
            <p:cNvCxnSpPr>
              <a:stCxn id="62" idx="0"/>
              <a:endCxn id="110" idx="2"/>
            </p:cNvCxnSpPr>
            <p:nvPr/>
          </p:nvCxnSpPr>
          <p:spPr bwMode="auto">
            <a:xfrm rot="5400000" flipH="1" flipV="1">
              <a:off x="6045795" y="3579473"/>
              <a:ext cx="373646" cy="94484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22" name="Elbow Connector 165"/>
            <p:cNvCxnSpPr>
              <a:stCxn id="87" idx="0"/>
              <a:endCxn id="111" idx="2"/>
            </p:cNvCxnSpPr>
            <p:nvPr/>
          </p:nvCxnSpPr>
          <p:spPr bwMode="auto">
            <a:xfrm rot="16200000" flipV="1">
              <a:off x="7261907" y="4046023"/>
              <a:ext cx="373646" cy="1173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7" name="Rounded Rectangle 126"/>
            <p:cNvSpPr/>
            <p:nvPr/>
          </p:nvSpPr>
          <p:spPr bwMode="auto">
            <a:xfrm>
              <a:off x="3797904" y="1378849"/>
              <a:ext cx="4862285" cy="907144"/>
            </a:xfrm>
            <a:prstGeom prst="roundRect">
              <a:avLst>
                <a:gd name="adj" fmla="val 3043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rgbClr val="59595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 bwMode="auto">
            <a:xfrm>
              <a:off x="5968690" y="1759183"/>
              <a:ext cx="623251" cy="376265"/>
            </a:xfrm>
            <a:prstGeom prst="round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latin typeface="Arial"/>
                  <a:cs typeface="Arial"/>
                  <a:sym typeface="Symbol" pitchFamily="18" charset="2"/>
                </a:rPr>
                <a:t>rcv</a:t>
              </a:r>
              <a:r>
                <a:rPr lang="en-US" sz="1600" baseline="-25000" dirty="0" smtClean="0">
                  <a:latin typeface="Arial"/>
                  <a:cs typeface="Arial"/>
                  <a:sym typeface="Symbol" pitchFamily="18" charset="2"/>
                </a:rPr>
                <a:t>5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31" name="Ellipse 6"/>
            <p:cNvSpPr/>
            <p:nvPr/>
          </p:nvSpPr>
          <p:spPr bwMode="auto">
            <a:xfrm>
              <a:off x="6213398" y="1454364"/>
              <a:ext cx="136620" cy="13136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cxnSp>
          <p:nvCxnSpPr>
            <p:cNvPr id="133" name="Straight Connector 132"/>
            <p:cNvCxnSpPr>
              <a:stCxn id="130" idx="0"/>
              <a:endCxn id="131" idx="4"/>
            </p:cNvCxnSpPr>
            <p:nvPr/>
          </p:nvCxnSpPr>
          <p:spPr bwMode="auto">
            <a:xfrm rot="5400000" flipH="1" flipV="1">
              <a:off x="6194286" y="1671761"/>
              <a:ext cx="173453" cy="13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8" name="Text Box 10"/>
            <p:cNvSpPr txBox="1">
              <a:spLocks noChangeArrowheads="1"/>
            </p:cNvSpPr>
            <p:nvPr/>
          </p:nvSpPr>
          <p:spPr bwMode="auto">
            <a:xfrm>
              <a:off x="3809735" y="1885074"/>
              <a:ext cx="8496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Peer 3</a:t>
              </a:r>
              <a:endPara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143" name="Elbow Connector 165"/>
            <p:cNvCxnSpPr>
              <a:stCxn id="101" idx="0"/>
              <a:endCxn id="130" idx="2"/>
            </p:cNvCxnSpPr>
            <p:nvPr/>
          </p:nvCxnSpPr>
          <p:spPr bwMode="auto">
            <a:xfrm rot="5400000" flipH="1" flipV="1">
              <a:off x="5627825" y="1832408"/>
              <a:ext cx="349450" cy="95553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46" name="Elbow Connector 165"/>
            <p:cNvCxnSpPr>
              <a:stCxn id="118" idx="0"/>
              <a:endCxn id="130" idx="2"/>
            </p:cNvCxnSpPr>
            <p:nvPr/>
          </p:nvCxnSpPr>
          <p:spPr bwMode="auto">
            <a:xfrm rot="16200000" flipV="1">
              <a:off x="6469143" y="1946621"/>
              <a:ext cx="349450" cy="72710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99" name="Elbow Connector 158"/>
            <p:cNvCxnSpPr>
              <a:endCxn id="80" idx="2"/>
            </p:cNvCxnSpPr>
            <p:nvPr/>
          </p:nvCxnSpPr>
          <p:spPr bwMode="auto">
            <a:xfrm flipH="1" flipV="1">
              <a:off x="5022389" y="4614981"/>
              <a:ext cx="341700" cy="18217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00" name="Elbow Connector 158"/>
            <p:cNvCxnSpPr>
              <a:endCxn id="62" idx="2"/>
            </p:cNvCxnSpPr>
            <p:nvPr/>
          </p:nvCxnSpPr>
          <p:spPr bwMode="auto">
            <a:xfrm flipV="1">
              <a:off x="5436096" y="4614981"/>
              <a:ext cx="324102" cy="18217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02" name="Oval 80"/>
            <p:cNvSpPr/>
            <p:nvPr/>
          </p:nvSpPr>
          <p:spPr bwMode="auto">
            <a:xfrm>
              <a:off x="6929923" y="5360736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03" name="Rounded Rectangle 81"/>
            <p:cNvSpPr/>
            <p:nvPr/>
          </p:nvSpPr>
          <p:spPr bwMode="auto">
            <a:xfrm>
              <a:off x="6811291" y="5323138"/>
              <a:ext cx="550680" cy="376265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R</a:t>
              </a:r>
            </a:p>
          </p:txBody>
        </p:sp>
        <p:cxnSp>
          <p:nvCxnSpPr>
            <p:cNvPr id="104" name="Straight Connector 82"/>
            <p:cNvCxnSpPr>
              <a:stCxn id="102" idx="0"/>
              <a:endCxn id="105" idx="4"/>
            </p:cNvCxnSpPr>
            <p:nvPr/>
          </p:nvCxnSpPr>
          <p:spPr bwMode="auto">
            <a:xfrm flipV="1">
              <a:off x="7099123" y="5173974"/>
              <a:ext cx="21640" cy="1867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Oval 83"/>
            <p:cNvSpPr/>
            <p:nvPr/>
          </p:nvSpPr>
          <p:spPr bwMode="auto">
            <a:xfrm>
              <a:off x="6951563" y="4835307"/>
              <a:ext cx="338400" cy="338667"/>
            </a:xfrm>
            <a:prstGeom prst="ellipse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106" name="Rounded Rectangle 84"/>
            <p:cNvSpPr/>
            <p:nvPr/>
          </p:nvSpPr>
          <p:spPr bwMode="auto">
            <a:xfrm>
              <a:off x="6883299" y="4748588"/>
              <a:ext cx="694696" cy="302743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dirty="0" err="1" smtClean="0">
                  <a:latin typeface="Arial"/>
                  <a:cs typeface="Arial"/>
                </a:rPr>
                <a:t>map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107" name="Elbow Connector 158"/>
            <p:cNvCxnSpPr/>
            <p:nvPr/>
          </p:nvCxnSpPr>
          <p:spPr bwMode="auto">
            <a:xfrm flipH="1" flipV="1">
              <a:off x="6732240" y="4653136"/>
              <a:ext cx="341700" cy="18217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08" name="Elbow Connector 158"/>
            <p:cNvCxnSpPr/>
            <p:nvPr/>
          </p:nvCxnSpPr>
          <p:spPr bwMode="auto">
            <a:xfrm flipV="1">
              <a:off x="7145947" y="4653136"/>
              <a:ext cx="324102" cy="18217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20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8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Active XML algebra</a:t>
            </a:r>
            <a:endParaRPr lang="en-US" dirty="0"/>
          </a:p>
        </p:txBody>
      </p:sp>
      <p:grpSp>
        <p:nvGrpSpPr>
          <p:cNvPr id="3" name="Grouper 2"/>
          <p:cNvGrpSpPr/>
          <p:nvPr/>
        </p:nvGrpSpPr>
        <p:grpSpPr>
          <a:xfrm>
            <a:off x="6300192" y="2348881"/>
            <a:ext cx="2675647" cy="2376263"/>
            <a:chOff x="6445351" y="2348881"/>
            <a:chExt cx="2675647" cy="2376263"/>
          </a:xfrm>
        </p:grpSpPr>
        <p:sp>
          <p:nvSpPr>
            <p:cNvPr id="184" name="AutoShape 9"/>
            <p:cNvSpPr>
              <a:spLocks noChangeArrowheads="1"/>
            </p:cNvSpPr>
            <p:nvPr/>
          </p:nvSpPr>
          <p:spPr bwMode="auto">
            <a:xfrm>
              <a:off x="6445351" y="2348881"/>
              <a:ext cx="2632509" cy="2376263"/>
            </a:xfrm>
            <a:prstGeom prst="roundRect">
              <a:avLst>
                <a:gd name="adj" fmla="val 4776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989409" y="3532461"/>
              <a:ext cx="326366" cy="313161"/>
            </a:xfrm>
            <a:prstGeom prst="rect">
              <a:avLst/>
            </a:prstGeom>
            <a:solidFill>
              <a:srgbClr val="BFEC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574946" y="4097889"/>
              <a:ext cx="539289" cy="313161"/>
            </a:xfrm>
            <a:prstGeom prst="rect">
              <a:avLst/>
            </a:prstGeom>
            <a:solidFill>
              <a:srgbClr val="D3FF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85029" y="2979909"/>
              <a:ext cx="539289" cy="313161"/>
            </a:xfrm>
            <a:prstGeom prst="rect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877313" y="3527940"/>
              <a:ext cx="539289" cy="313161"/>
            </a:xfrm>
            <a:prstGeom prst="rect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8197387" y="2944680"/>
              <a:ext cx="342900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err="1" smtClean="0">
                  <a:latin typeface="Arial"/>
                  <a:cs typeface="Arial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866557" y="3497569"/>
              <a:ext cx="550050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rcv</a:t>
              </a:r>
              <a:r>
                <a: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11" name="Elbow Connector 26"/>
            <p:cNvCxnSpPr>
              <a:endCxn id="9" idx="1"/>
            </p:cNvCxnSpPr>
            <p:nvPr/>
          </p:nvCxnSpPr>
          <p:spPr bwMode="auto">
            <a:xfrm rot="16200000" flipH="1">
              <a:off x="7941422" y="2684994"/>
              <a:ext cx="262397" cy="3499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Elbow Connector 26"/>
            <p:cNvCxnSpPr>
              <a:endCxn id="8" idx="0"/>
            </p:cNvCxnSpPr>
            <p:nvPr/>
          </p:nvCxnSpPr>
          <p:spPr bwMode="auto">
            <a:xfrm rot="5400000">
              <a:off x="8089505" y="3290929"/>
              <a:ext cx="294465" cy="17955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6815438" y="3510108"/>
              <a:ext cx="679001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kumimoji="0" lang="en-US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14" name="Elbow Connector 26"/>
            <p:cNvCxnSpPr>
              <a:endCxn id="7" idx="0"/>
            </p:cNvCxnSpPr>
            <p:nvPr/>
          </p:nvCxnSpPr>
          <p:spPr bwMode="auto">
            <a:xfrm rot="5400000">
              <a:off x="7259456" y="2623996"/>
              <a:ext cx="251132" cy="4606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>
              <a:off x="7439638" y="2420098"/>
              <a:ext cx="610260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root</a:t>
              </a: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526921" y="4054298"/>
              <a:ext cx="635586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rcv</a:t>
              </a:r>
              <a:r>
                <a: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24" name="Elbow Connector 26"/>
            <p:cNvCxnSpPr>
              <a:endCxn id="6" idx="0"/>
            </p:cNvCxnSpPr>
            <p:nvPr/>
          </p:nvCxnSpPr>
          <p:spPr bwMode="auto">
            <a:xfrm rot="10800000" flipV="1">
              <a:off x="6844592" y="3849551"/>
              <a:ext cx="193785" cy="2483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6832837" y="2935982"/>
              <a:ext cx="652367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Arial"/>
                  <a:cs typeface="Arial"/>
                </a:rPr>
                <a:t>snd</a:t>
              </a:r>
              <a:r>
                <a:rPr lang="en-US" sz="1800" baseline="-25000" dirty="0" smtClean="0">
                  <a:latin typeface="Arial"/>
                  <a:cs typeface="Arial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26" name="Elbow Connector 26"/>
            <p:cNvCxnSpPr>
              <a:stCxn id="7" idx="2"/>
              <a:endCxn id="5" idx="0"/>
            </p:cNvCxnSpPr>
            <p:nvPr/>
          </p:nvCxnSpPr>
          <p:spPr bwMode="auto">
            <a:xfrm rot="5400000">
              <a:off x="7033938" y="3411724"/>
              <a:ext cx="239391" cy="208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Oval 26"/>
            <p:cNvSpPr/>
            <p:nvPr/>
          </p:nvSpPr>
          <p:spPr bwMode="auto">
            <a:xfrm>
              <a:off x="8388745" y="4072343"/>
              <a:ext cx="342900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Arial"/>
                  <a:cs typeface="Arial"/>
                </a:rPr>
                <a:t>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/>
                <a:cs typeface="Arial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8504302" y="3506754"/>
              <a:ext cx="403036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251679" y="4097889"/>
              <a:ext cx="539289" cy="313161"/>
            </a:xfrm>
            <a:prstGeom prst="rect">
              <a:avLst/>
            </a:prstGeom>
            <a:solidFill>
              <a:srgbClr val="FFE890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/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7203654" y="4054298"/>
              <a:ext cx="635586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cs typeface="Arial"/>
                </a:rPr>
                <a:t>rcv</a:t>
              </a:r>
              <a:r>
                <a:rPr lang="en-US" sz="1800" baseline="-25000" dirty="0" smtClean="0">
                  <a:latin typeface="Arial"/>
                  <a:cs typeface="Arial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31" name="Elbow Connector 26"/>
            <p:cNvCxnSpPr>
              <a:endCxn id="29" idx="0"/>
            </p:cNvCxnSpPr>
            <p:nvPr/>
          </p:nvCxnSpPr>
          <p:spPr bwMode="auto">
            <a:xfrm rot="10800000" flipH="1" flipV="1">
              <a:off x="7271116" y="3849553"/>
              <a:ext cx="250208" cy="24833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Elbow Connector 26"/>
            <p:cNvCxnSpPr>
              <a:endCxn id="28" idx="0"/>
            </p:cNvCxnSpPr>
            <p:nvPr/>
          </p:nvCxnSpPr>
          <p:spPr bwMode="auto">
            <a:xfrm rot="16200000" flipH="1">
              <a:off x="8425247" y="3226181"/>
              <a:ext cx="273278" cy="28786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Elbow Connector 26"/>
            <p:cNvCxnSpPr>
              <a:endCxn id="27" idx="0"/>
            </p:cNvCxnSpPr>
            <p:nvPr/>
          </p:nvCxnSpPr>
          <p:spPr bwMode="auto">
            <a:xfrm rot="5400000">
              <a:off x="8478180" y="3890274"/>
              <a:ext cx="264084" cy="1000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Elbow Connector 26"/>
            <p:cNvCxnSpPr>
              <a:endCxn id="56" idx="0"/>
            </p:cNvCxnSpPr>
            <p:nvPr/>
          </p:nvCxnSpPr>
          <p:spPr bwMode="auto">
            <a:xfrm rot="16200000" flipH="1">
              <a:off x="8718576" y="3841370"/>
              <a:ext cx="264083" cy="1978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8778098" y="4072343"/>
              <a:ext cx="342900" cy="3175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err="1" smtClean="0">
                  <a:latin typeface="Arial"/>
                  <a:cs typeface="Arial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/>
                <a:cs typeface="Arial"/>
              </a:endParaRPr>
            </a:p>
          </p:txBody>
        </p:sp>
      </p:grpSp>
      <p:sp>
        <p:nvSpPr>
          <p:cNvPr id="57" name="Espace réservé du contenu 2"/>
          <p:cNvSpPr>
            <a:spLocks noGrp="1"/>
          </p:cNvSpPr>
          <p:nvPr>
            <p:ph sz="half" idx="1"/>
          </p:nvPr>
        </p:nvSpPr>
        <p:spPr>
          <a:xfrm>
            <a:off x="685799" y="1481070"/>
            <a:ext cx="5308924" cy="767997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Passive nodes</a:t>
            </a:r>
            <a:br>
              <a:rPr lang="en-US" sz="1800" b="1" dirty="0" smtClean="0"/>
            </a:br>
            <a:r>
              <a:rPr lang="en-US" sz="1800" dirty="0" smtClean="0"/>
              <a:t>Annotated with labels 	</a:t>
            </a:r>
          </a:p>
          <a:p>
            <a:endParaRPr lang="en-US" sz="1800" dirty="0" smtClean="0"/>
          </a:p>
          <a:p>
            <a:endParaRPr lang="en-US" sz="1800" b="1" dirty="0" smtClean="0"/>
          </a:p>
        </p:txBody>
      </p:sp>
      <p:sp>
        <p:nvSpPr>
          <p:cNvPr id="123" name="Rectangle 122"/>
          <p:cNvSpPr/>
          <p:nvPr/>
        </p:nvSpPr>
        <p:spPr bwMode="auto">
          <a:xfrm>
            <a:off x="4132985" y="2430889"/>
            <a:ext cx="326366" cy="313161"/>
          </a:xfrm>
          <a:prstGeom prst="rect">
            <a:avLst/>
          </a:prstGeom>
          <a:solidFill>
            <a:srgbClr val="BFEC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96" charset="0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959014" y="2408536"/>
            <a:ext cx="679001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q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4054074" y="1464054"/>
            <a:ext cx="610260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root</a:t>
            </a:r>
          </a:p>
        </p:txBody>
      </p:sp>
      <p:sp>
        <p:nvSpPr>
          <p:cNvPr id="128" name="Oval 127"/>
          <p:cNvSpPr/>
          <p:nvPr/>
        </p:nvSpPr>
        <p:spPr bwMode="auto">
          <a:xfrm>
            <a:off x="4568456" y="1464054"/>
            <a:ext cx="610260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a</a:t>
            </a:r>
          </a:p>
        </p:txBody>
      </p:sp>
      <p:sp>
        <p:nvSpPr>
          <p:cNvPr id="132" name="Oval 131"/>
          <p:cNvSpPr/>
          <p:nvPr/>
        </p:nvSpPr>
        <p:spPr bwMode="auto">
          <a:xfrm>
            <a:off x="4980051" y="1464054"/>
            <a:ext cx="610260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Arial"/>
                <a:cs typeface="Arial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33" name="Espace réservé du contenu 2"/>
          <p:cNvSpPr txBox="1">
            <a:spLocks/>
          </p:cNvSpPr>
          <p:nvPr/>
        </p:nvSpPr>
        <p:spPr bwMode="auto">
          <a:xfrm>
            <a:off x="685799" y="2348880"/>
            <a:ext cx="5308924" cy="76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 nodes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Annotated with queries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3980"/>
                </a:solidFill>
              </a:rPr>
              <a:t>	For instance Tree-Pattern-Queries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39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39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9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5" name="Espace réservé du contenu 2"/>
          <p:cNvSpPr txBox="1">
            <a:spLocks/>
          </p:cNvSpPr>
          <p:nvPr/>
        </p:nvSpPr>
        <p:spPr bwMode="auto">
          <a:xfrm>
            <a:off x="685799" y="3731068"/>
            <a:ext cx="5308924" cy="76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 smtClean="0">
                <a:solidFill>
                  <a:srgbClr val="003980"/>
                </a:solidFill>
                <a:latin typeface="+mn-lt"/>
              </a:rPr>
              <a:t>Send/Receive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nodes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rgbClr val="003980"/>
                </a:solidFill>
              </a:rPr>
              <a:t>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Annotated with channel </a:t>
            </a:r>
            <a:r>
              <a:rPr lang="en-US" sz="1800" kern="0" dirty="0" smtClean="0">
                <a:solidFill>
                  <a:srgbClr val="003980"/>
                </a:solidFill>
                <a:latin typeface="+mn-lt"/>
              </a:rPr>
              <a:t>ids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9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138163" y="3792061"/>
            <a:ext cx="539289" cy="313161"/>
          </a:xfrm>
          <a:prstGeom prst="rect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8" name="Oval 137"/>
          <p:cNvSpPr/>
          <p:nvPr/>
        </p:nvSpPr>
        <p:spPr bwMode="auto">
          <a:xfrm>
            <a:off x="4090138" y="3748470"/>
            <a:ext cx="635586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/>
                <a:cs typeface="Arial"/>
              </a:rPr>
              <a:t>snd</a:t>
            </a:r>
            <a:r>
              <a:rPr lang="en-US" sz="1600" baseline="-25000" dirty="0" smtClean="0">
                <a:latin typeface="Arial"/>
                <a:cs typeface="Arial"/>
              </a:rPr>
              <a:t>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759888" y="3792063"/>
            <a:ext cx="539289" cy="313161"/>
          </a:xfrm>
          <a:prstGeom prst="rect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1" name="Oval 140"/>
          <p:cNvSpPr/>
          <p:nvPr/>
        </p:nvSpPr>
        <p:spPr bwMode="auto">
          <a:xfrm>
            <a:off x="4711863" y="3748472"/>
            <a:ext cx="635586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  <a:cs typeface="Arial"/>
              </a:rPr>
              <a:t>rcv</a:t>
            </a:r>
            <a:r>
              <a:rPr lang="en-US" sz="1800" baseline="-25000" dirty="0" smtClean="0">
                <a:latin typeface="Arial"/>
                <a:cs typeface="Arial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381615" y="3792063"/>
            <a:ext cx="539289" cy="313161"/>
          </a:xfrm>
          <a:prstGeom prst="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4" name="Oval 143"/>
          <p:cNvSpPr/>
          <p:nvPr/>
        </p:nvSpPr>
        <p:spPr bwMode="auto">
          <a:xfrm>
            <a:off x="5333590" y="3748472"/>
            <a:ext cx="635586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  <a:cs typeface="Arial"/>
              </a:rPr>
              <a:t>rcv</a:t>
            </a:r>
            <a:r>
              <a:rPr lang="en-US" sz="1800" baseline="-25000" dirty="0" smtClean="0">
                <a:latin typeface="Arial"/>
                <a:cs typeface="Arial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49" name="AutoShape 5"/>
          <p:cNvSpPr>
            <a:spLocks noChangeArrowheads="1"/>
          </p:cNvSpPr>
          <p:nvPr/>
        </p:nvSpPr>
        <p:spPr bwMode="auto">
          <a:xfrm rot="5400000">
            <a:off x="1889714" y="5255662"/>
            <a:ext cx="341257" cy="932508"/>
          </a:xfrm>
          <a:prstGeom prst="can">
            <a:avLst>
              <a:gd name="adj" fmla="val 26962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Oval 149"/>
          <p:cNvSpPr/>
          <p:nvPr/>
        </p:nvSpPr>
        <p:spPr bwMode="auto">
          <a:xfrm>
            <a:off x="1438575" y="5539749"/>
            <a:ext cx="1179893" cy="2846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cs typeface="Arial"/>
              </a:rPr>
              <a:t>channel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764977" y="5291377"/>
            <a:ext cx="539289" cy="313161"/>
          </a:xfrm>
          <a:prstGeom prst="rect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2" name="Oval 151"/>
          <p:cNvSpPr/>
          <p:nvPr/>
        </p:nvSpPr>
        <p:spPr bwMode="auto">
          <a:xfrm>
            <a:off x="716952" y="5247786"/>
            <a:ext cx="635586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/>
                <a:cs typeface="Arial"/>
              </a:rPr>
              <a:t>snd</a:t>
            </a:r>
            <a:r>
              <a:rPr lang="en-US" sz="1600" baseline="-25000" dirty="0" smtClean="0">
                <a:latin typeface="Arial"/>
                <a:cs typeface="Arial"/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64977" y="5873489"/>
            <a:ext cx="539289" cy="313161"/>
          </a:xfrm>
          <a:prstGeom prst="rect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4" name="Oval 153"/>
          <p:cNvSpPr/>
          <p:nvPr/>
        </p:nvSpPr>
        <p:spPr bwMode="auto">
          <a:xfrm>
            <a:off x="716952" y="5829898"/>
            <a:ext cx="635586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/>
                <a:cs typeface="Arial"/>
              </a:rPr>
              <a:t>snd</a:t>
            </a:r>
            <a:r>
              <a:rPr lang="en-US" sz="1600" baseline="-25000" dirty="0" smtClean="0">
                <a:latin typeface="Arial"/>
                <a:cs typeface="Arial"/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2828585" y="5291379"/>
            <a:ext cx="539289" cy="313161"/>
          </a:xfrm>
          <a:prstGeom prst="rect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6" name="Oval 155"/>
          <p:cNvSpPr/>
          <p:nvPr/>
        </p:nvSpPr>
        <p:spPr bwMode="auto">
          <a:xfrm>
            <a:off x="2780560" y="5247788"/>
            <a:ext cx="635586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  <a:cs typeface="Arial"/>
              </a:rPr>
              <a:t>rcv</a:t>
            </a:r>
            <a:r>
              <a:rPr lang="en-US" sz="1800" baseline="-25000" dirty="0" smtClean="0">
                <a:latin typeface="Arial"/>
                <a:cs typeface="Arial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2828585" y="5873489"/>
            <a:ext cx="539289" cy="313161"/>
          </a:xfrm>
          <a:prstGeom prst="rect">
            <a:avLst/>
          </a:prstGeom>
          <a:solidFill>
            <a:srgbClr val="FFE8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8" name="Oval 157"/>
          <p:cNvSpPr/>
          <p:nvPr/>
        </p:nvSpPr>
        <p:spPr bwMode="auto">
          <a:xfrm>
            <a:off x="2780560" y="5829898"/>
            <a:ext cx="635586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  <a:cs typeface="Arial"/>
              </a:rPr>
              <a:t>rcv</a:t>
            </a:r>
            <a:r>
              <a:rPr lang="en-US" sz="1800" baseline="-25000" dirty="0" smtClean="0">
                <a:latin typeface="Arial"/>
                <a:cs typeface="Arial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159" name="Elbow Connector 74"/>
          <p:cNvCxnSpPr>
            <a:stCxn id="151" idx="3"/>
            <a:endCxn id="149" idx="3"/>
          </p:cNvCxnSpPr>
          <p:nvPr/>
        </p:nvCxnSpPr>
        <p:spPr bwMode="auto">
          <a:xfrm>
            <a:off x="1304266" y="5447958"/>
            <a:ext cx="289823" cy="27395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0" name="Elbow Connector 76"/>
          <p:cNvCxnSpPr>
            <a:stCxn id="153" idx="3"/>
            <a:endCxn id="149" idx="3"/>
          </p:cNvCxnSpPr>
          <p:nvPr/>
        </p:nvCxnSpPr>
        <p:spPr bwMode="auto">
          <a:xfrm flipV="1">
            <a:off x="1304266" y="5721917"/>
            <a:ext cx="289823" cy="30815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1" name="Elbow Connector 79"/>
          <p:cNvCxnSpPr>
            <a:stCxn id="149" idx="1"/>
            <a:endCxn id="155" idx="1"/>
          </p:cNvCxnSpPr>
          <p:nvPr/>
        </p:nvCxnSpPr>
        <p:spPr bwMode="auto">
          <a:xfrm flipV="1">
            <a:off x="2526597" y="5447960"/>
            <a:ext cx="301988" cy="27395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2" name="Elbow Connector 82"/>
          <p:cNvCxnSpPr>
            <a:stCxn id="149" idx="1"/>
            <a:endCxn id="157" idx="1"/>
          </p:cNvCxnSpPr>
          <p:nvPr/>
        </p:nvCxnSpPr>
        <p:spPr bwMode="auto">
          <a:xfrm>
            <a:off x="2526597" y="5721917"/>
            <a:ext cx="301988" cy="30815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3" name="AutoShape 5"/>
          <p:cNvSpPr>
            <a:spLocks noChangeArrowheads="1"/>
          </p:cNvSpPr>
          <p:nvPr/>
        </p:nvSpPr>
        <p:spPr bwMode="auto">
          <a:xfrm rot="5400000">
            <a:off x="4892524" y="5268890"/>
            <a:ext cx="341257" cy="906051"/>
          </a:xfrm>
          <a:prstGeom prst="can">
            <a:avLst>
              <a:gd name="adj" fmla="val 26962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Oval 163"/>
          <p:cNvSpPr/>
          <p:nvPr/>
        </p:nvSpPr>
        <p:spPr bwMode="auto">
          <a:xfrm>
            <a:off x="4454615" y="5539749"/>
            <a:ext cx="1179893" cy="2846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cs typeface="Arial"/>
              </a:rPr>
              <a:t>channel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5804941" y="5291379"/>
            <a:ext cx="539289" cy="313161"/>
          </a:xfrm>
          <a:prstGeom prst="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66" name="Oval 165"/>
          <p:cNvSpPr/>
          <p:nvPr/>
        </p:nvSpPr>
        <p:spPr bwMode="auto">
          <a:xfrm>
            <a:off x="5756916" y="5247788"/>
            <a:ext cx="635586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  <a:cs typeface="Arial"/>
              </a:rPr>
              <a:t>rcv</a:t>
            </a:r>
            <a:r>
              <a:rPr lang="en-US" sz="1800" baseline="-25000" dirty="0" smtClean="0">
                <a:latin typeface="Arial"/>
                <a:cs typeface="Arial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5804941" y="5873489"/>
            <a:ext cx="539289" cy="313161"/>
          </a:xfrm>
          <a:prstGeom prst="rect">
            <a:avLst/>
          </a:prstGeom>
          <a:solidFill>
            <a:srgbClr val="D3FF90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68" name="Oval 167"/>
          <p:cNvSpPr/>
          <p:nvPr/>
        </p:nvSpPr>
        <p:spPr bwMode="auto">
          <a:xfrm>
            <a:off x="5756916" y="5829898"/>
            <a:ext cx="635586" cy="31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  <a:cs typeface="Arial"/>
              </a:rPr>
              <a:t>rcv</a:t>
            </a:r>
            <a:r>
              <a:rPr lang="en-US" sz="1800" baseline="-25000" dirty="0" smtClean="0">
                <a:latin typeface="Arial"/>
                <a:cs typeface="Arial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169" name="Elbow Connector 79"/>
          <p:cNvCxnSpPr>
            <a:stCxn id="163" idx="1"/>
            <a:endCxn id="165" idx="1"/>
          </p:cNvCxnSpPr>
          <p:nvPr/>
        </p:nvCxnSpPr>
        <p:spPr bwMode="auto">
          <a:xfrm flipV="1">
            <a:off x="5516178" y="5447960"/>
            <a:ext cx="288763" cy="27395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0" name="Elbow Connector 82"/>
          <p:cNvCxnSpPr>
            <a:stCxn id="163" idx="1"/>
            <a:endCxn id="167" idx="1"/>
          </p:cNvCxnSpPr>
          <p:nvPr/>
        </p:nvCxnSpPr>
        <p:spPr bwMode="auto">
          <a:xfrm>
            <a:off x="5516178" y="5721916"/>
            <a:ext cx="288763" cy="30815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1" name="Rounded Rectangular Callout 170"/>
          <p:cNvSpPr/>
          <p:nvPr/>
        </p:nvSpPr>
        <p:spPr bwMode="auto">
          <a:xfrm>
            <a:off x="3703903" y="5376578"/>
            <a:ext cx="780476" cy="635032"/>
          </a:xfrm>
          <a:prstGeom prst="wedgeRoundRectCallout">
            <a:avLst>
              <a:gd name="adj1" fmla="val 63258"/>
              <a:gd name="adj2" fmla="val 537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/>
                <a:cs typeface="Arial"/>
              </a:rPr>
              <a:t>Input</a:t>
            </a:r>
          </a:p>
        </p:txBody>
      </p:sp>
      <p:cxnSp>
        <p:nvCxnSpPr>
          <p:cNvPr id="175" name="Straight Connector 174"/>
          <p:cNvCxnSpPr/>
          <p:nvPr/>
        </p:nvCxnSpPr>
        <p:spPr bwMode="auto">
          <a:xfrm rot="5400000">
            <a:off x="2843979" y="5522108"/>
            <a:ext cx="1428819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Rectangle 175"/>
          <p:cNvSpPr/>
          <p:nvPr/>
        </p:nvSpPr>
        <p:spPr>
          <a:xfrm>
            <a:off x="1208532" y="4782094"/>
            <a:ext cx="16937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kern="0" dirty="0" smtClean="0">
                <a:solidFill>
                  <a:srgbClr val="003980"/>
                </a:solidFill>
                <a:latin typeface="Arial"/>
              </a:rPr>
              <a:t>Internal channel </a:t>
            </a:r>
            <a:endParaRPr lang="en-US" sz="1600" i="1" dirty="0"/>
          </a:p>
        </p:txBody>
      </p:sp>
      <p:sp>
        <p:nvSpPr>
          <p:cNvPr id="177" name="Rectangle 176"/>
          <p:cNvSpPr/>
          <p:nvPr/>
        </p:nvSpPr>
        <p:spPr>
          <a:xfrm>
            <a:off x="3893859" y="4782094"/>
            <a:ext cx="22754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kern="0" dirty="0" smtClean="0">
                <a:solidFill>
                  <a:srgbClr val="003980"/>
                </a:solidFill>
                <a:latin typeface="Arial"/>
              </a:rPr>
              <a:t>Input channel (no </a:t>
            </a:r>
            <a:r>
              <a:rPr lang="en-US" sz="1600" i="1" kern="0" dirty="0" err="1" smtClean="0">
                <a:solidFill>
                  <a:srgbClr val="003980"/>
                </a:solidFill>
                <a:latin typeface="Arial"/>
              </a:rPr>
              <a:t>snd</a:t>
            </a:r>
            <a:r>
              <a:rPr lang="en-US" sz="1600" i="1" kern="0" dirty="0" smtClean="0">
                <a:solidFill>
                  <a:srgbClr val="003980"/>
                </a:solidFill>
                <a:latin typeface="Arial"/>
              </a:rPr>
              <a:t>) </a:t>
            </a:r>
            <a:endParaRPr lang="en-US" sz="1600" i="1" dirty="0"/>
          </a:p>
        </p:txBody>
      </p:sp>
      <p:cxnSp>
        <p:nvCxnSpPr>
          <p:cNvPr id="186" name="Straight Connector 185"/>
          <p:cNvCxnSpPr/>
          <p:nvPr/>
        </p:nvCxnSpPr>
        <p:spPr bwMode="auto">
          <a:xfrm flipV="1">
            <a:off x="764703" y="2290344"/>
            <a:ext cx="5491387" cy="36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9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V="1">
            <a:off x="764703" y="3604301"/>
            <a:ext cx="5491387" cy="36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9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eur en arc 17"/>
          <p:cNvCxnSpPr>
            <a:stCxn id="25" idx="0"/>
            <a:endCxn id="30" idx="4"/>
          </p:cNvCxnSpPr>
          <p:nvPr/>
        </p:nvCxnSpPr>
        <p:spPr>
          <a:xfrm rot="16200000" flipH="1">
            <a:off x="6477167" y="3472677"/>
            <a:ext cx="1435816" cy="362426"/>
          </a:xfrm>
          <a:prstGeom prst="curvedConnector5">
            <a:avLst>
              <a:gd name="adj1" fmla="val -73097"/>
              <a:gd name="adj2" fmla="val 579823"/>
              <a:gd name="adj3" fmla="val 148285"/>
            </a:avLst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rc 37"/>
          <p:cNvCxnSpPr>
            <a:endCxn id="8" idx="2"/>
          </p:cNvCxnSpPr>
          <p:nvPr/>
        </p:nvCxnSpPr>
        <p:spPr>
          <a:xfrm rot="16200000" flipV="1">
            <a:off x="7717087" y="4125814"/>
            <a:ext cx="1100067" cy="530641"/>
          </a:xfrm>
          <a:prstGeom prst="curvedConnector3">
            <a:avLst>
              <a:gd name="adj1" fmla="val -69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en angle 74"/>
          <p:cNvCxnSpPr/>
          <p:nvPr/>
        </p:nvCxnSpPr>
        <p:spPr>
          <a:xfrm rot="16200000" flipV="1">
            <a:off x="6090737" y="5019745"/>
            <a:ext cx="1466222" cy="24883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8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a system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ct val="45000"/>
              </a:spcBef>
              <a:spcAft>
                <a:spcPct val="0"/>
              </a:spcAft>
              <a:buNone/>
              <a:defRPr/>
            </a:pPr>
            <a:r>
              <a:rPr lang="en-US" sz="2400" kern="0" dirty="0"/>
              <a:t>A system </a:t>
            </a:r>
            <a:r>
              <a:rPr lang="en-US" sz="2400" kern="0" dirty="0" smtClean="0"/>
              <a:t>evolves </a:t>
            </a:r>
            <a:r>
              <a:rPr lang="en-US" sz="2400" kern="0" dirty="0"/>
              <a:t>by activating</a:t>
            </a:r>
            <a:r>
              <a:rPr lang="en-US" sz="2400" kern="0" dirty="0" smtClean="0"/>
              <a:t>:</a:t>
            </a:r>
          </a:p>
          <a:p>
            <a:pPr lvl="1" eaLnBrk="0" fontAlgn="base" hangingPunct="0">
              <a:spcBef>
                <a:spcPct val="45000"/>
              </a:spcBef>
              <a:spcAft>
                <a:spcPct val="0"/>
              </a:spcAft>
              <a:defRPr/>
            </a:pPr>
            <a:r>
              <a:rPr lang="en-US" sz="2000" kern="0" dirty="0" smtClean="0"/>
              <a:t>a </a:t>
            </a:r>
            <a:r>
              <a:rPr lang="en-US" sz="2000" kern="0" dirty="0"/>
              <a:t>query </a:t>
            </a:r>
            <a:r>
              <a:rPr lang="en-US" sz="2000" kern="0" dirty="0" smtClean="0"/>
              <a:t>node</a:t>
            </a:r>
          </a:p>
          <a:p>
            <a:pPr lvl="1" eaLnBrk="0" fontAlgn="base" hangingPunct="0">
              <a:spcBef>
                <a:spcPct val="45000"/>
              </a:spcBef>
              <a:spcAft>
                <a:spcPct val="0"/>
              </a:spcAft>
              <a:defRPr/>
            </a:pPr>
            <a:r>
              <a:rPr lang="en-US" sz="2000" kern="0" dirty="0" smtClean="0"/>
              <a:t>a </a:t>
            </a:r>
            <a:r>
              <a:rPr lang="en-US" sz="2000" kern="0" dirty="0"/>
              <a:t>send/receive node on an internal </a:t>
            </a:r>
            <a:r>
              <a:rPr lang="en-US" sz="2000" kern="0" dirty="0" smtClean="0"/>
              <a:t>channel</a:t>
            </a:r>
          </a:p>
          <a:p>
            <a:pPr lvl="1" eaLnBrk="0" fontAlgn="base" hangingPunct="0">
              <a:spcBef>
                <a:spcPct val="45000"/>
              </a:spcBef>
              <a:spcAft>
                <a:spcPct val="0"/>
              </a:spcAft>
              <a:defRPr/>
            </a:pPr>
            <a:r>
              <a:rPr lang="en-US" sz="2000" kern="0" dirty="0" smtClean="0"/>
              <a:t>a </a:t>
            </a:r>
            <a:r>
              <a:rPr lang="en-US" sz="2000" kern="0" dirty="0"/>
              <a:t>receive node on an input </a:t>
            </a:r>
            <a:r>
              <a:rPr lang="en-US" sz="2000" kern="0" dirty="0" smtClean="0"/>
              <a:t>channel</a:t>
            </a:r>
            <a:endParaRPr lang="en-US" sz="2000" kern="0" dirty="0"/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8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problem for AXML systems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2001023"/>
              </p:ext>
            </p:extLst>
          </p:nvPr>
        </p:nvGraphicFramePr>
        <p:xfrm>
          <a:off x="973832" y="1498600"/>
          <a:ext cx="7342584" cy="1529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866"/>
                <a:gridCol w="1157071"/>
                <a:gridCol w="916973"/>
                <a:gridCol w="1326911"/>
                <a:gridCol w="1154305"/>
                <a:gridCol w="1553458"/>
              </a:tblGrid>
              <a:tr h="640312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No query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TPQ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TPQ with </a:t>
                      </a:r>
                      <a:r>
                        <a:rPr lang="en-US" sz="1700" b="0" dirty="0" err="1" smtClean="0">
                          <a:solidFill>
                            <a:schemeClr val="tx1"/>
                          </a:solidFill>
                        </a:rPr>
                        <a:t>XPath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joins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TPQ with joins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TPQ with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constructor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9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input</a:t>
                      </a:r>
                      <a:endParaRPr lang="en-US" dirty="0"/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PTIME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PTIME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PTIME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Hard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Undecidable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02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PTIME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Hard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Hard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Undecidable</a:t>
                      </a:r>
                    </a:p>
                  </a:txBody>
                  <a:tcPr marL="51342" marR="5134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1115616" y="3429000"/>
            <a:ext cx="7272808" cy="259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Complexity increases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with:</a:t>
            </a:r>
          </a:p>
          <a:p>
            <a:pPr lvl="1" indent="-342900"/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richer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query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language</a:t>
            </a:r>
          </a:p>
          <a:p>
            <a:pPr lvl="1" indent="-342900"/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presence of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input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Axiomatization of equivalence in absence of queries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6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As usual</a:t>
            </a:r>
          </a:p>
          <a:p>
            <a:pPr marL="0" indent="0">
              <a:buNone/>
            </a:pPr>
            <a:r>
              <a:rPr lang="en-US" sz="2400" dirty="0"/>
              <a:t>U</a:t>
            </a:r>
            <a:r>
              <a:rPr lang="en-US" sz="2400" dirty="0" smtClean="0"/>
              <a:t>se algebraic rewriting rules</a:t>
            </a:r>
          </a:p>
          <a:p>
            <a:pPr marL="0" indent="0">
              <a:buNone/>
            </a:pPr>
            <a:r>
              <a:rPr lang="en-US" sz="2400" dirty="0" smtClean="0"/>
              <a:t>Use simplistic estimators for query plans</a:t>
            </a:r>
          </a:p>
          <a:p>
            <a:pPr marL="0" indent="0">
              <a:buNone/>
            </a:pPr>
            <a:r>
              <a:rPr lang="en-US" sz="2400" dirty="0" smtClean="0"/>
              <a:t>Use heuristics to prune the search space</a:t>
            </a:r>
            <a:endParaRPr lang="en-US" sz="2400" dirty="0"/>
          </a:p>
        </p:txBody>
      </p:sp>
      <p:sp>
        <p:nvSpPr>
          <p:cNvPr id="8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6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performance optimization techniques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-457200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Externalize</a:t>
            </a:r>
            <a:r>
              <a:rPr lang="en-US" sz="2400" dirty="0" smtClean="0"/>
              <a:t> data in devices with limited capabilities</a:t>
            </a:r>
          </a:p>
          <a:p>
            <a:pPr marL="760050" lvl="1" indent="-457200">
              <a:lnSpc>
                <a:spcPct val="80000"/>
              </a:lnSpc>
            </a:pPr>
            <a:r>
              <a:rPr lang="en-US" sz="2000" dirty="0" smtClean="0"/>
              <a:t>Cell </a:t>
            </a:r>
            <a:r>
              <a:rPr lang="en-US" sz="2000" dirty="0"/>
              <a:t>phone, </a:t>
            </a:r>
            <a:r>
              <a:rPr lang="en-US" sz="2000" dirty="0" smtClean="0"/>
              <a:t>tablets, </a:t>
            </a:r>
            <a:r>
              <a:rPr lang="en-US" sz="2000" dirty="0"/>
              <a:t>home appliances</a:t>
            </a:r>
            <a:r>
              <a:rPr lang="en-US" sz="2000" dirty="0" smtClean="0"/>
              <a:t>…</a:t>
            </a:r>
          </a:p>
          <a:p>
            <a:pPr marL="760050" lvl="1" indent="-457200">
              <a:lnSpc>
                <a:spcPct val="80000"/>
              </a:lnSpc>
            </a:pPr>
            <a:r>
              <a:rPr lang="en-US" sz="2000" dirty="0" smtClean="0"/>
              <a:t>Limited storage space, computational power, network </a:t>
            </a:r>
            <a:r>
              <a:rPr lang="en-US" sz="2000" dirty="0"/>
              <a:t>bandwidth</a:t>
            </a:r>
          </a:p>
          <a:p>
            <a:pPr marL="360000" indent="-457200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Replicate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/>
              <a:t>documents and </a:t>
            </a:r>
            <a:r>
              <a:rPr lang="en-US" sz="2400" dirty="0" smtClean="0"/>
              <a:t>services</a:t>
            </a:r>
          </a:p>
          <a:p>
            <a:pPr marL="760050" lvl="1" indent="-457200">
              <a:lnSpc>
                <a:spcPct val="80000"/>
              </a:lnSpc>
            </a:pPr>
            <a:r>
              <a:rPr lang="en-US" sz="2000" dirty="0" smtClean="0"/>
              <a:t>To </a:t>
            </a:r>
            <a:r>
              <a:rPr lang="en-US" sz="2000" dirty="0"/>
              <a:t>allow for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local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computation </a:t>
            </a:r>
            <a:endParaRPr lang="en-US" sz="2000" dirty="0" smtClean="0"/>
          </a:p>
          <a:p>
            <a:pPr marL="760050" lvl="1" indent="-457200">
              <a:lnSpc>
                <a:spcPct val="80000"/>
              </a:lnSpc>
            </a:pPr>
            <a:r>
              <a:rPr lang="en-US" sz="2000" dirty="0" smtClean="0"/>
              <a:t>To increase parallelism</a:t>
            </a:r>
            <a:endParaRPr lang="en-US" sz="2000" dirty="0"/>
          </a:p>
          <a:p>
            <a:pPr marL="360000" indent="-457200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9162-80D5-C146-A686-B16A6AD60B53}" type="slidenum">
              <a:rPr lang="fr-FR"/>
              <a:pPr/>
              <a:t>27</a:t>
            </a:fld>
            <a:endParaRPr lang="fr-FR"/>
          </a:p>
        </p:txBody>
      </p:sp>
      <p:sp>
        <p:nvSpPr>
          <p:cNvPr id="6" name="Espace réservé du numéro de diapositive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44815F8-7EA7-5A45-80B0-FAA3A7DD970A}" type="slidenum">
              <a:rPr lang="en-US" smtClean="0"/>
              <a:pPr algn="r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-9774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Externalize</a:t>
            </a:r>
            <a:br>
              <a:rPr lang="en-US" dirty="0" smtClean="0"/>
            </a:br>
            <a:r>
              <a:rPr lang="en-US" dirty="0" smtClean="0"/>
              <a:t>and replication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7" name="Extraire 6"/>
          <p:cNvSpPr/>
          <p:nvPr/>
        </p:nvSpPr>
        <p:spPr>
          <a:xfrm>
            <a:off x="3275856" y="1340768"/>
            <a:ext cx="3024336" cy="3384376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traire 7"/>
          <p:cNvSpPr/>
          <p:nvPr/>
        </p:nvSpPr>
        <p:spPr>
          <a:xfrm>
            <a:off x="3203848" y="3284984"/>
            <a:ext cx="1296144" cy="1512168"/>
          </a:xfrm>
          <a:prstGeom prst="flowChartExtra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traire 8"/>
          <p:cNvSpPr/>
          <p:nvPr/>
        </p:nvSpPr>
        <p:spPr>
          <a:xfrm>
            <a:off x="4572000" y="2924944"/>
            <a:ext cx="1872208" cy="1872208"/>
          </a:xfrm>
          <a:prstGeom prst="flowChartExtra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necteur en arc 15"/>
          <p:cNvCxnSpPr>
            <a:stCxn id="9" idx="0"/>
          </p:cNvCxnSpPr>
          <p:nvPr/>
        </p:nvCxnSpPr>
        <p:spPr>
          <a:xfrm rot="16200000" flipH="1">
            <a:off x="5904148" y="2528900"/>
            <a:ext cx="1584176" cy="2376264"/>
          </a:xfrm>
          <a:prstGeom prst="curvedConnector3">
            <a:avLst>
              <a:gd name="adj1" fmla="val 3901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rc 19"/>
          <p:cNvCxnSpPr/>
          <p:nvPr/>
        </p:nvCxnSpPr>
        <p:spPr>
          <a:xfrm rot="10800000" flipV="1">
            <a:off x="1151621" y="3356992"/>
            <a:ext cx="2736305" cy="1512168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xtraire 21"/>
          <p:cNvSpPr/>
          <p:nvPr/>
        </p:nvSpPr>
        <p:spPr>
          <a:xfrm>
            <a:off x="7172672" y="620688"/>
            <a:ext cx="1728192" cy="1872208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eur en arc 22"/>
          <p:cNvCxnSpPr>
            <a:endCxn id="22" idx="0"/>
          </p:cNvCxnSpPr>
          <p:nvPr/>
        </p:nvCxnSpPr>
        <p:spPr>
          <a:xfrm flipV="1">
            <a:off x="5508104" y="620688"/>
            <a:ext cx="2528664" cy="2304256"/>
          </a:xfrm>
          <a:prstGeom prst="curvedConnector4">
            <a:avLst>
              <a:gd name="adj1" fmla="val 32914"/>
              <a:gd name="adj2" fmla="val 10992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2627784" y="764704"/>
            <a:ext cx="4104456" cy="53285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llipse 32"/>
          <p:cNvSpPr/>
          <p:nvPr/>
        </p:nvSpPr>
        <p:spPr>
          <a:xfrm>
            <a:off x="6660232" y="-1539552"/>
            <a:ext cx="2808312" cy="489654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lipse 33"/>
          <p:cNvSpPr/>
          <p:nvPr/>
        </p:nvSpPr>
        <p:spPr>
          <a:xfrm>
            <a:off x="6588224" y="4005064"/>
            <a:ext cx="2808312" cy="489654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lipse 34"/>
          <p:cNvSpPr/>
          <p:nvPr/>
        </p:nvSpPr>
        <p:spPr>
          <a:xfrm>
            <a:off x="-396552" y="3933056"/>
            <a:ext cx="2808312" cy="489654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Extraire 35"/>
          <p:cNvSpPr/>
          <p:nvPr/>
        </p:nvSpPr>
        <p:spPr>
          <a:xfrm>
            <a:off x="3275856" y="3284984"/>
            <a:ext cx="1224136" cy="1512168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Extraire 36"/>
          <p:cNvSpPr/>
          <p:nvPr/>
        </p:nvSpPr>
        <p:spPr>
          <a:xfrm>
            <a:off x="4572000" y="2924944"/>
            <a:ext cx="1728192" cy="1872208"/>
          </a:xfrm>
          <a:prstGeom prst="flowChartExtra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79512" y="908720"/>
            <a:ext cx="3024336" cy="5040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3 0.16242 -0.01929 0.32485 -0.06949 0.36349 C -0.1197 0.40213 -0.26303 0.25428 -0.30177 0.23253 " pathEditMode="relative" ptsTypes="a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8009 0.14855 -0.16018 0.29709 -0.12213 0.37714 C -0.08408 0.4572 0.16349 0.50533 0.22881 0.4808 C 0.29413 0.45627 0.2818 0.34313 0.26946 0.23022 " pathEditMode="relative" ptsTypes="aaaA">
                                      <p:cBhvr>
                                        <p:cTn id="2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22" grpId="0" animBg="1"/>
      <p:bldP spid="36" grpId="0" animBg="1"/>
      <p:bldP spid="36" grpId="1" animBg="1"/>
      <p:bldP spid="37" grpId="0" animBg="1"/>
      <p:bldP spid="37" grpId="1" animBg="1"/>
      <p:bldP spid="3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496944" cy="1470025"/>
          </a:xfrm>
        </p:spPr>
        <p:txBody>
          <a:bodyPr/>
          <a:lstStyle/>
          <a:p>
            <a:r>
              <a:rPr lang="en-US" dirty="0"/>
              <a:t>Monitoring </a:t>
            </a:r>
            <a:r>
              <a:rPr lang="en-US" dirty="0" smtClean="0"/>
              <a:t>in </a:t>
            </a:r>
            <a:r>
              <a:rPr lang="en-US" dirty="0"/>
              <a:t>distributed systems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Axlog</a:t>
            </a:r>
            <a:r>
              <a:rPr lang="fr-FR" dirty="0" smtClean="0"/>
              <a:t> system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14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23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Monitoring distributed systems</a:t>
            </a:r>
          </a:p>
        </p:txBody>
      </p:sp>
      <p:sp>
        <p:nvSpPr>
          <p:cNvPr id="819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en-US" sz="2400" dirty="0"/>
              <a:t>D</a:t>
            </a:r>
            <a:r>
              <a:rPr lang="en-US" sz="2400" dirty="0" smtClean="0"/>
              <a:t>istributed applications are often very dynamic</a:t>
            </a:r>
          </a:p>
          <a:p>
            <a:pPr lvl="1"/>
            <a:r>
              <a:rPr lang="en-US" sz="2000" dirty="0" smtClean="0"/>
              <a:t>Content change rapidly</a:t>
            </a:r>
            <a:endParaRPr lang="en-US" sz="2000" dirty="0"/>
          </a:p>
          <a:p>
            <a:pPr lvl="1"/>
            <a:r>
              <a:rPr lang="en-US" sz="2000" dirty="0" smtClean="0"/>
              <a:t>Intense communications</a:t>
            </a:r>
          </a:p>
          <a:p>
            <a:pPr lvl="1"/>
            <a:r>
              <a:rPr lang="en-US" sz="2000" dirty="0"/>
              <a:t>Peers sometimes come and leave </a:t>
            </a:r>
            <a:endParaRPr lang="en-US" sz="2000" dirty="0" smtClean="0"/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Complex and hard to control such systems</a:t>
            </a:r>
          </a:p>
          <a:p>
            <a:pPr lvl="1" eaLnBrk="1" hangingPunct="1"/>
            <a:r>
              <a:rPr lang="en-US" sz="2000" dirty="0" smtClean="0"/>
              <a:t>Many peers</a:t>
            </a:r>
          </a:p>
          <a:p>
            <a:pPr lvl="1" eaLnBrk="1" hangingPunct="1"/>
            <a:r>
              <a:rPr lang="en-US" sz="2000" dirty="0" smtClean="0"/>
              <a:t>Peers are distributed &amp; autonomous</a:t>
            </a:r>
          </a:p>
          <a:p>
            <a:pPr lvl="1" eaLnBrk="1" hangingPunct="1"/>
            <a:r>
              <a:rPr lang="en-US" sz="2000" dirty="0" smtClean="0"/>
              <a:t>Peers are sometimes unreliable and selfish</a:t>
            </a:r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Goal: </a:t>
            </a:r>
            <a:r>
              <a:rPr lang="en-US" sz="2400" b="1" dirty="0" smtClean="0">
                <a:solidFill>
                  <a:srgbClr val="FF0000"/>
                </a:solidFill>
              </a:rPr>
              <a:t>monitor</a:t>
            </a:r>
            <a:r>
              <a:rPr lang="en-US" sz="2400" b="1" dirty="0" smtClean="0"/>
              <a:t> </a:t>
            </a:r>
            <a:r>
              <a:rPr lang="en-US" sz="2400" dirty="0" smtClean="0"/>
              <a:t>such systems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98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          Architecture   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31</a:t>
            </a:fld>
            <a:endParaRPr lang="fr-FR"/>
          </a:p>
        </p:txBody>
      </p:sp>
      <p:grpSp>
        <p:nvGrpSpPr>
          <p:cNvPr id="2" name="Groupe 53"/>
          <p:cNvGrpSpPr>
            <a:grpSpLocks/>
          </p:cNvGrpSpPr>
          <p:nvPr/>
        </p:nvGrpSpPr>
        <p:grpSpPr bwMode="auto">
          <a:xfrm>
            <a:off x="2116138" y="690563"/>
            <a:ext cx="6042025" cy="3800475"/>
            <a:chOff x="2868460" y="691018"/>
            <a:chExt cx="6041720" cy="3799562"/>
          </a:xfrm>
        </p:grpSpPr>
        <p:sp>
          <p:nvSpPr>
            <p:cNvPr id="12315" name="Ellipse 5"/>
            <p:cNvSpPr>
              <a:spLocks noChangeArrowheads="1"/>
            </p:cNvSpPr>
            <p:nvPr/>
          </p:nvSpPr>
          <p:spPr bwMode="auto">
            <a:xfrm>
              <a:off x="2868460" y="2242159"/>
              <a:ext cx="688931" cy="601249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Ellipse 6"/>
            <p:cNvSpPr>
              <a:spLocks noChangeArrowheads="1"/>
            </p:cNvSpPr>
            <p:nvPr/>
          </p:nvSpPr>
          <p:spPr bwMode="auto">
            <a:xfrm>
              <a:off x="5576170" y="691018"/>
              <a:ext cx="688931" cy="601249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Ellipse 7"/>
            <p:cNvSpPr>
              <a:spLocks noChangeArrowheads="1"/>
            </p:cNvSpPr>
            <p:nvPr/>
          </p:nvSpPr>
          <p:spPr bwMode="auto">
            <a:xfrm>
              <a:off x="8221249" y="2171177"/>
              <a:ext cx="688931" cy="601249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Ellipse 8"/>
            <p:cNvSpPr>
              <a:spLocks noChangeArrowheads="1"/>
            </p:cNvSpPr>
            <p:nvPr/>
          </p:nvSpPr>
          <p:spPr bwMode="auto">
            <a:xfrm>
              <a:off x="5517716" y="3889331"/>
              <a:ext cx="688931" cy="601249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319" name="Connecteur droit avec flèche 10"/>
            <p:cNvCxnSpPr>
              <a:cxnSpLocks noChangeShapeType="1"/>
              <a:stCxn id="12315" idx="7"/>
              <a:endCxn id="12316" idx="3"/>
            </p:cNvCxnSpPr>
            <p:nvPr/>
          </p:nvCxnSpPr>
          <p:spPr bwMode="auto">
            <a:xfrm rot="5400000" flipH="1" flipV="1">
              <a:off x="4003783" y="656932"/>
              <a:ext cx="1125994" cy="2220563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cxnSp>
          <p:nvCxnSpPr>
            <p:cNvPr id="12320" name="Connecteur droit avec flèche 12"/>
            <p:cNvCxnSpPr>
              <a:cxnSpLocks noChangeShapeType="1"/>
              <a:stCxn id="12316" idx="5"/>
              <a:endCxn id="12317" idx="1"/>
            </p:cNvCxnSpPr>
            <p:nvPr/>
          </p:nvCxnSpPr>
          <p:spPr bwMode="auto">
            <a:xfrm rot="16200000" flipH="1">
              <a:off x="6715669" y="652756"/>
              <a:ext cx="1055012" cy="2157932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cxnSp>
          <p:nvCxnSpPr>
            <p:cNvPr id="12321" name="Connecteur droit avec flèche 14"/>
            <p:cNvCxnSpPr>
              <a:cxnSpLocks noChangeShapeType="1"/>
              <a:stCxn id="12317" idx="3"/>
              <a:endCxn id="12318" idx="7"/>
            </p:cNvCxnSpPr>
            <p:nvPr/>
          </p:nvCxnSpPr>
          <p:spPr bwMode="auto">
            <a:xfrm rot="5400000">
              <a:off x="6567445" y="2222685"/>
              <a:ext cx="1293007" cy="2216386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2322" name="Connecteur droit avec flèche 16"/>
            <p:cNvCxnSpPr>
              <a:cxnSpLocks noChangeShapeType="1"/>
              <a:stCxn id="12315" idx="5"/>
              <a:endCxn id="12318" idx="1"/>
            </p:cNvCxnSpPr>
            <p:nvPr/>
          </p:nvCxnSpPr>
          <p:spPr bwMode="auto">
            <a:xfrm rot="16200000" flipH="1">
              <a:off x="3926541" y="2285314"/>
              <a:ext cx="1222025" cy="2162109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 type="arrow" w="med" len="med"/>
              <a:tailEnd type="arrow" w="med" len="med"/>
            </a:ln>
          </p:spPr>
        </p:cxnSp>
      </p:grpSp>
      <p:sp>
        <p:nvSpPr>
          <p:cNvPr id="30" name="Trapèze 29"/>
          <p:cNvSpPr/>
          <p:nvPr/>
        </p:nvSpPr>
        <p:spPr bwMode="auto">
          <a:xfrm flipV="1">
            <a:off x="4884738" y="1303338"/>
            <a:ext cx="563562" cy="412750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" name="Trapèze 31"/>
          <p:cNvSpPr/>
          <p:nvPr/>
        </p:nvSpPr>
        <p:spPr bwMode="auto">
          <a:xfrm flipV="1">
            <a:off x="2181225" y="2844800"/>
            <a:ext cx="563563" cy="414338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Trapèze 32"/>
          <p:cNvSpPr/>
          <p:nvPr/>
        </p:nvSpPr>
        <p:spPr bwMode="auto">
          <a:xfrm flipV="1">
            <a:off x="7545388" y="2784475"/>
            <a:ext cx="563562" cy="414338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Trapèze 33"/>
          <p:cNvSpPr/>
          <p:nvPr/>
        </p:nvSpPr>
        <p:spPr bwMode="auto">
          <a:xfrm flipV="1">
            <a:off x="4829175" y="4478338"/>
            <a:ext cx="563563" cy="412750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" name="Trapèze 34"/>
          <p:cNvSpPr/>
          <p:nvPr/>
        </p:nvSpPr>
        <p:spPr bwMode="auto">
          <a:xfrm flipV="1">
            <a:off x="4894263" y="2476500"/>
            <a:ext cx="563562" cy="412750"/>
          </a:xfrm>
          <a:prstGeom prst="trapezoid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37" name="Forme 36"/>
          <p:cNvCxnSpPr>
            <a:cxnSpLocks noChangeShapeType="1"/>
            <a:stCxn id="32" idx="0"/>
            <a:endCxn id="35" idx="2"/>
          </p:cNvCxnSpPr>
          <p:nvPr/>
        </p:nvCxnSpPr>
        <p:spPr bwMode="auto">
          <a:xfrm rot="5400000" flipH="1" flipV="1">
            <a:off x="3428206" y="1512094"/>
            <a:ext cx="782638" cy="2711450"/>
          </a:xfrm>
          <a:prstGeom prst="bentConnector5">
            <a:avLst>
              <a:gd name="adj1" fmla="val -29199"/>
              <a:gd name="adj2" fmla="val 50000"/>
              <a:gd name="adj3" fmla="val 129199"/>
            </a:avLst>
          </a:prstGeom>
          <a:noFill/>
          <a:ln w="28575" algn="ctr">
            <a:solidFill>
              <a:srgbClr val="FFFF66"/>
            </a:solidFill>
            <a:round/>
            <a:headEnd/>
            <a:tailEnd type="arrow" w="med" len="med"/>
          </a:ln>
        </p:spPr>
      </p:cxnSp>
      <p:cxnSp>
        <p:nvCxnSpPr>
          <p:cNvPr id="39" name="Connecteur en angle 38"/>
          <p:cNvCxnSpPr>
            <a:cxnSpLocks noChangeShapeType="1"/>
            <a:stCxn id="33" idx="0"/>
            <a:endCxn id="40" idx="2"/>
          </p:cNvCxnSpPr>
          <p:nvPr/>
        </p:nvCxnSpPr>
        <p:spPr bwMode="auto">
          <a:xfrm rot="5400000">
            <a:off x="6831013" y="3436938"/>
            <a:ext cx="1233487" cy="75723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FFF66"/>
            </a:solidFill>
            <a:round/>
            <a:headEnd/>
            <a:tailEnd type="arrow" w="med" len="med"/>
          </a:ln>
        </p:spPr>
      </p:cxnSp>
      <p:sp>
        <p:nvSpPr>
          <p:cNvPr id="40" name="Trapèze 39"/>
          <p:cNvSpPr/>
          <p:nvPr/>
        </p:nvSpPr>
        <p:spPr bwMode="auto">
          <a:xfrm flipV="1">
            <a:off x="6786563" y="4432300"/>
            <a:ext cx="563562" cy="412750"/>
          </a:xfrm>
          <a:prstGeom prst="trapezoid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43" name="Forme 42"/>
          <p:cNvCxnSpPr>
            <a:cxnSpLocks noChangeShapeType="1"/>
            <a:stCxn id="34" idx="0"/>
            <a:endCxn id="40" idx="2"/>
          </p:cNvCxnSpPr>
          <p:nvPr/>
        </p:nvCxnSpPr>
        <p:spPr bwMode="auto">
          <a:xfrm rot="5400000" flipH="1" flipV="1">
            <a:off x="5860257" y="3682206"/>
            <a:ext cx="458788" cy="1958975"/>
          </a:xfrm>
          <a:prstGeom prst="bentConnector5">
            <a:avLst>
              <a:gd name="adj1" fmla="val -49773"/>
              <a:gd name="adj2" fmla="val 50000"/>
              <a:gd name="adj3" fmla="val 149773"/>
            </a:avLst>
          </a:prstGeom>
          <a:noFill/>
          <a:ln w="28575" algn="ctr">
            <a:solidFill>
              <a:srgbClr val="FFFF66"/>
            </a:solidFill>
            <a:round/>
            <a:headEnd/>
            <a:tailEnd type="arrow" w="med" len="med"/>
          </a:ln>
        </p:spPr>
      </p:cxnSp>
      <p:cxnSp>
        <p:nvCxnSpPr>
          <p:cNvPr id="45" name="Connecteur droit avec flèche 44"/>
          <p:cNvCxnSpPr>
            <a:cxnSpLocks noChangeShapeType="1"/>
            <a:stCxn id="30" idx="0"/>
            <a:endCxn id="35" idx="2"/>
          </p:cNvCxnSpPr>
          <p:nvPr/>
        </p:nvCxnSpPr>
        <p:spPr bwMode="auto">
          <a:xfrm rot="16200000" flipH="1">
            <a:off x="4791076" y="2092325"/>
            <a:ext cx="760412" cy="7937"/>
          </a:xfrm>
          <a:prstGeom prst="straightConnector1">
            <a:avLst/>
          </a:prstGeom>
          <a:noFill/>
          <a:ln w="28575" algn="ctr">
            <a:solidFill>
              <a:srgbClr val="FFFF66"/>
            </a:solidFill>
            <a:round/>
            <a:headEnd/>
            <a:tailEnd type="arrow" w="med" len="med"/>
          </a:ln>
        </p:spPr>
      </p:cxnSp>
      <p:cxnSp>
        <p:nvCxnSpPr>
          <p:cNvPr id="47" name="Connecteur en angle 46"/>
          <p:cNvCxnSpPr>
            <a:cxnSpLocks noChangeShapeType="1"/>
            <a:stCxn id="35" idx="0"/>
            <a:endCxn id="40" idx="2"/>
          </p:cNvCxnSpPr>
          <p:nvPr/>
        </p:nvCxnSpPr>
        <p:spPr bwMode="auto">
          <a:xfrm rot="16200000" flipH="1">
            <a:off x="5350669" y="2713831"/>
            <a:ext cx="1543050" cy="189388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 type="arrow" w="med" len="med"/>
          </a:ln>
        </p:spPr>
      </p:cxnSp>
      <p:sp>
        <p:nvSpPr>
          <p:cNvPr id="58" name="Carré corné 57"/>
          <p:cNvSpPr>
            <a:spLocks noChangeArrowheads="1"/>
          </p:cNvSpPr>
          <p:nvPr/>
        </p:nvSpPr>
        <p:spPr bwMode="auto">
          <a:xfrm>
            <a:off x="7065963" y="5311775"/>
            <a:ext cx="1476375" cy="412750"/>
          </a:xfrm>
          <a:prstGeom prst="foldedCorner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publishers</a:t>
            </a:r>
          </a:p>
          <a:p>
            <a:endParaRPr lang="en-US"/>
          </a:p>
        </p:txBody>
      </p:sp>
      <p:sp>
        <p:nvSpPr>
          <p:cNvPr id="64" name="Légende encadrée 1 63"/>
          <p:cNvSpPr/>
          <p:nvPr/>
        </p:nvSpPr>
        <p:spPr bwMode="auto">
          <a:xfrm rot="10800000" flipV="1">
            <a:off x="328613" y="3190875"/>
            <a:ext cx="1362075" cy="541338"/>
          </a:xfrm>
          <a:prstGeom prst="borderCallout1">
            <a:avLst>
              <a:gd name="adj1" fmla="val 18750"/>
              <a:gd name="adj2" fmla="val -8333"/>
              <a:gd name="adj3" fmla="val 15321"/>
              <a:gd name="adj4" fmla="val -60875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/>
              <a:t>Alerters</a:t>
            </a:r>
          </a:p>
        </p:txBody>
      </p:sp>
      <p:sp>
        <p:nvSpPr>
          <p:cNvPr id="65" name="Légende encadrée 1 64"/>
          <p:cNvSpPr/>
          <p:nvPr/>
        </p:nvSpPr>
        <p:spPr bwMode="auto">
          <a:xfrm rot="10800000" flipV="1">
            <a:off x="1966913" y="4044950"/>
            <a:ext cx="1228725" cy="488950"/>
          </a:xfrm>
          <a:prstGeom prst="borderCallout1">
            <a:avLst>
              <a:gd name="adj1" fmla="val 18750"/>
              <a:gd name="adj2" fmla="val -8333"/>
              <a:gd name="adj3" fmla="val -84090"/>
              <a:gd name="adj4" fmla="val 176"/>
            </a:avLst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/>
              <a:t>Streams</a:t>
            </a:r>
          </a:p>
        </p:txBody>
      </p:sp>
      <p:sp>
        <p:nvSpPr>
          <p:cNvPr id="66" name="Légende encadrée 1 65"/>
          <p:cNvSpPr/>
          <p:nvPr/>
        </p:nvSpPr>
        <p:spPr bwMode="auto">
          <a:xfrm rot="10800000" flipV="1">
            <a:off x="4497388" y="5286375"/>
            <a:ext cx="1639887" cy="850900"/>
          </a:xfrm>
          <a:prstGeom prst="borderCallout1">
            <a:avLst>
              <a:gd name="adj1" fmla="val 18750"/>
              <a:gd name="adj2" fmla="val -8333"/>
              <a:gd name="adj3" fmla="val -95257"/>
              <a:gd name="adj4" fmla="val -47525"/>
            </a:avLst>
          </a:prstGeom>
          <a:solidFill>
            <a:srgbClr val="FF33CC"/>
          </a:solidFill>
          <a:ln w="9525" cap="flat" cmpd="sng" algn="ctr">
            <a:solidFill>
              <a:srgbClr val="FF31D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/>
              <a:t>Stream</a:t>
            </a:r>
          </a:p>
          <a:p>
            <a:pPr>
              <a:defRPr/>
            </a:pPr>
            <a:r>
              <a:rPr lang="en-US" dirty="0"/>
              <a:t>processors</a:t>
            </a:r>
          </a:p>
        </p:txBody>
      </p:sp>
      <p:cxnSp>
        <p:nvCxnSpPr>
          <p:cNvPr id="38" name="Connecteur droit 37"/>
          <p:cNvCxnSpPr/>
          <p:nvPr/>
        </p:nvCxnSpPr>
        <p:spPr bwMode="auto">
          <a:xfrm flipV="1">
            <a:off x="3294063" y="3432175"/>
            <a:ext cx="1754187" cy="6889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en angle 47"/>
          <p:cNvCxnSpPr>
            <a:cxnSpLocks noChangeShapeType="1"/>
            <a:stCxn id="58" idx="0"/>
            <a:endCxn id="40" idx="0"/>
          </p:cNvCxnSpPr>
          <p:nvPr/>
        </p:nvCxnSpPr>
        <p:spPr bwMode="auto">
          <a:xfrm rot="16200000" flipV="1">
            <a:off x="7203281" y="4710907"/>
            <a:ext cx="466725" cy="73501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FFF00"/>
            </a:solidFill>
            <a:round/>
            <a:headEnd type="arrow" w="med" len="med"/>
            <a:tailEnd/>
          </a:ln>
        </p:spPr>
      </p:cxnSp>
      <p:sp>
        <p:nvSpPr>
          <p:cNvPr id="55" name="ZoneTexte 54"/>
          <p:cNvSpPr txBox="1">
            <a:spLocks noChangeArrowheads="1"/>
          </p:cNvSpPr>
          <p:nvPr/>
        </p:nvSpPr>
        <p:spPr bwMode="auto">
          <a:xfrm>
            <a:off x="8078788" y="4108450"/>
            <a:ext cx="1055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actions</a:t>
            </a:r>
          </a:p>
        </p:txBody>
      </p:sp>
      <p:sp>
        <p:nvSpPr>
          <p:cNvPr id="57" name="ZoneTexte 56"/>
          <p:cNvSpPr txBox="1">
            <a:spLocks noChangeArrowheads="1"/>
          </p:cNvSpPr>
          <p:nvPr/>
        </p:nvSpPr>
        <p:spPr bwMode="auto">
          <a:xfrm>
            <a:off x="7893050" y="5700713"/>
            <a:ext cx="733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RSS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448300" y="2171700"/>
            <a:ext cx="1364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Axlog</a:t>
            </a:r>
            <a:endParaRPr lang="en-US" dirty="0" smtClean="0"/>
          </a:p>
          <a:p>
            <a:r>
              <a:rPr lang="en-US" dirty="0" smtClean="0"/>
              <a:t>processor</a:t>
            </a:r>
            <a:endParaRPr lang="en-US" dirty="0"/>
          </a:p>
        </p:txBody>
      </p:sp>
      <p:cxnSp>
        <p:nvCxnSpPr>
          <p:cNvPr id="46" name="Forme 61"/>
          <p:cNvCxnSpPr>
            <a:cxnSpLocks noChangeShapeType="1"/>
          </p:cNvCxnSpPr>
          <p:nvPr/>
        </p:nvCxnSpPr>
        <p:spPr bwMode="auto">
          <a:xfrm flipH="1" flipV="1">
            <a:off x="8158163" y="2471738"/>
            <a:ext cx="384175" cy="3046412"/>
          </a:xfrm>
          <a:prstGeom prst="bentConnector3">
            <a:avLst>
              <a:gd name="adj1" fmla="val -59440"/>
            </a:avLst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</p:spPr>
      </p:cxnSp>
      <p:cxnSp>
        <p:nvCxnSpPr>
          <p:cNvPr id="49" name="Connecteur droit avec flèche 48"/>
          <p:cNvCxnSpPr>
            <a:cxnSpLocks noChangeShapeType="1"/>
          </p:cNvCxnSpPr>
          <p:nvPr/>
        </p:nvCxnSpPr>
        <p:spPr bwMode="auto">
          <a:xfrm>
            <a:off x="7812360" y="5733256"/>
            <a:ext cx="0" cy="864096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60630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  <p:bldP spid="35" grpId="0" animBg="1"/>
      <p:bldP spid="40" grpId="0" animBg="1"/>
      <p:bldP spid="58" grpId="0" animBg="1"/>
      <p:bldP spid="64" grpId="0" animBg="1"/>
      <p:bldP spid="65" grpId="0" animBg="1"/>
      <p:bldP spid="66" grpId="0" animBg="1"/>
      <p:bldP spid="55" grpId="0"/>
      <p:bldP spid="57" grpId="0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Axlog</a:t>
            </a:r>
            <a:r>
              <a:rPr lang="en-US" dirty="0" smtClean="0"/>
              <a:t> principle = active document &amp; query</a:t>
            </a:r>
          </a:p>
        </p:txBody>
      </p:sp>
      <p:sp>
        <p:nvSpPr>
          <p:cNvPr id="18435" name="Espace réservé du contenu 1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0000" indent="-457200" eaLnBrk="1" hangingPunct="1">
              <a:buFontTx/>
              <a:buNone/>
            </a:pPr>
            <a:r>
              <a:rPr lang="en-US" sz="2400" dirty="0" smtClean="0"/>
              <a:t>Incoming streams of updates</a:t>
            </a:r>
          </a:p>
          <a:p>
            <a:pPr marL="360000" indent="-457200" eaLnBrk="1" hangingPunct="1">
              <a:buFontTx/>
              <a:buNone/>
            </a:pPr>
            <a:r>
              <a:rPr lang="en-US" sz="2400" dirty="0" smtClean="0"/>
              <a:t>The outgoing stream is defined by a query Q (e.g. TPQ)</a:t>
            </a:r>
          </a:p>
          <a:p>
            <a:pPr marL="360000" indent="-457200" eaLnBrk="1" hangingPunct="1">
              <a:buFontTx/>
              <a:buNone/>
            </a:pPr>
            <a:r>
              <a:rPr lang="en-US" sz="2400" dirty="0" smtClean="0"/>
              <a:t>Each time an incoming message arrives, it modifies the document so possibly the query result</a:t>
            </a:r>
          </a:p>
          <a:p>
            <a:pPr marL="360000" indent="-457200" eaLnBrk="1" hangingPunct="1">
              <a:buNone/>
            </a:pPr>
            <a:r>
              <a:rPr lang="en-US" sz="2400" dirty="0" smtClean="0"/>
              <a:t>The output stream specifies how the view is modified</a:t>
            </a:r>
          </a:p>
          <a:p>
            <a:pPr marL="360000" indent="-457200" eaLnBrk="1" hangingPunct="1">
              <a:buNone/>
            </a:pPr>
            <a:endParaRPr lang="en-US" sz="2400" dirty="0" smtClean="0"/>
          </a:p>
          <a:p>
            <a:pPr marL="360000" indent="-457200" eaLnBrk="1" hangingPunct="1">
              <a:buFontTx/>
              <a:buNone/>
            </a:pPr>
            <a:r>
              <a:rPr lang="en-US" sz="2400" i="1" dirty="0" smtClean="0"/>
              <a:t>Incremental view maintenance</a:t>
            </a:r>
          </a:p>
        </p:txBody>
      </p:sp>
      <p:sp>
        <p:nvSpPr>
          <p:cNvPr id="18438" name="Triangle isocèle 5"/>
          <p:cNvSpPr>
            <a:spLocks noChangeArrowheads="1"/>
          </p:cNvSpPr>
          <p:nvPr/>
        </p:nvSpPr>
        <p:spPr bwMode="auto">
          <a:xfrm>
            <a:off x="5153841" y="2502936"/>
            <a:ext cx="3569918" cy="273095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Flèche vers le haut 6"/>
          <p:cNvSpPr>
            <a:spLocks noChangeArrowheads="1"/>
          </p:cNvSpPr>
          <p:nvPr/>
        </p:nvSpPr>
        <p:spPr bwMode="auto">
          <a:xfrm>
            <a:off x="6769808" y="2013986"/>
            <a:ext cx="373929" cy="614362"/>
          </a:xfrm>
          <a:prstGeom prst="upArrow">
            <a:avLst>
              <a:gd name="adj1" fmla="val 50000"/>
              <a:gd name="adj2" fmla="val 49985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Flèche vers le haut 7"/>
          <p:cNvSpPr>
            <a:spLocks noChangeArrowheads="1"/>
          </p:cNvSpPr>
          <p:nvPr/>
        </p:nvSpPr>
        <p:spPr bwMode="auto">
          <a:xfrm>
            <a:off x="6509458" y="5009446"/>
            <a:ext cx="249237" cy="614362"/>
          </a:xfrm>
          <a:prstGeom prst="upArrow">
            <a:avLst>
              <a:gd name="adj1" fmla="val 50000"/>
              <a:gd name="adj2" fmla="val 50304"/>
            </a:avLst>
          </a:prstGeom>
          <a:solidFill>
            <a:srgbClr val="FF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Flèche vers le haut 8"/>
          <p:cNvSpPr>
            <a:spLocks noChangeArrowheads="1"/>
          </p:cNvSpPr>
          <p:nvPr/>
        </p:nvSpPr>
        <p:spPr bwMode="auto">
          <a:xfrm>
            <a:off x="7876295" y="5224998"/>
            <a:ext cx="250825" cy="612775"/>
          </a:xfrm>
          <a:prstGeom prst="upArrow">
            <a:avLst>
              <a:gd name="adj1" fmla="val 50000"/>
              <a:gd name="adj2" fmla="val 49856"/>
            </a:avLst>
          </a:prstGeom>
          <a:solidFill>
            <a:srgbClr val="FF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lèche à angle droit 9"/>
          <p:cNvSpPr/>
          <p:nvPr/>
        </p:nvSpPr>
        <p:spPr bwMode="auto">
          <a:xfrm>
            <a:off x="5317245" y="4143867"/>
            <a:ext cx="938213" cy="450850"/>
          </a:xfrm>
          <a:prstGeom prst="bentUpArrow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lèche à angle droit 10"/>
          <p:cNvSpPr/>
          <p:nvPr/>
        </p:nvSpPr>
        <p:spPr bwMode="auto">
          <a:xfrm flipH="1">
            <a:off x="7411158" y="3706261"/>
            <a:ext cx="938212" cy="450850"/>
          </a:xfrm>
          <a:prstGeom prst="bentUpArrow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44" name="ZoneTexte 12"/>
          <p:cNvSpPr txBox="1">
            <a:spLocks noChangeArrowheads="1"/>
          </p:cNvSpPr>
          <p:nvPr/>
        </p:nvSpPr>
        <p:spPr bwMode="auto">
          <a:xfrm>
            <a:off x="7120645" y="1913973"/>
            <a:ext cx="971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Query</a:t>
            </a:r>
            <a:endParaRPr lang="en-US" sz="2400" b="1" dirty="0"/>
          </a:p>
        </p:txBody>
      </p:sp>
      <p:sp>
        <p:nvSpPr>
          <p:cNvPr id="18445" name="ZoneTexte 13"/>
          <p:cNvSpPr txBox="1">
            <a:spLocks noChangeArrowheads="1"/>
          </p:cNvSpPr>
          <p:nvPr/>
        </p:nvSpPr>
        <p:spPr bwMode="auto">
          <a:xfrm>
            <a:off x="6372200" y="4438853"/>
            <a:ext cx="2376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AXML </a:t>
            </a:r>
            <a:r>
              <a:rPr lang="en-US" sz="2400" b="1" dirty="0"/>
              <a:t>document</a:t>
            </a:r>
          </a:p>
          <a:p>
            <a:endParaRPr lang="en-US" sz="2400" dirty="0"/>
          </a:p>
        </p:txBody>
      </p:sp>
      <p:sp>
        <p:nvSpPr>
          <p:cNvPr id="14" name="ZoneTexte 12"/>
          <p:cNvSpPr txBox="1">
            <a:spLocks noChangeArrowheads="1"/>
          </p:cNvSpPr>
          <p:nvPr/>
        </p:nvSpPr>
        <p:spPr bwMode="auto">
          <a:xfrm>
            <a:off x="7561143" y="3281395"/>
            <a:ext cx="12522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Updates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15" name="Espace réservé du numéro de diapositive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4815F8-7EA7-5A45-80B0-FAA3A7DD970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3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1" grpId="0" animBg="1"/>
      <p:bldP spid="10" grpId="0" animBg="1"/>
      <p:bldP spid="11" grpId="0" animBg="1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Axlog</a:t>
            </a:r>
            <a:r>
              <a:rPr lang="en-US" dirty="0" smtClean="0"/>
              <a:t> engine</a:t>
            </a:r>
          </a:p>
        </p:txBody>
      </p:sp>
      <p:sp>
        <p:nvSpPr>
          <p:cNvPr id="19459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en-US" sz="2400" dirty="0" err="1"/>
              <a:t>D</a:t>
            </a:r>
            <a:r>
              <a:rPr lang="en-US" sz="2400" dirty="0" err="1" smtClean="0"/>
              <a:t>atalog</a:t>
            </a:r>
            <a:r>
              <a:rPr lang="en-US" sz="2400" dirty="0" smtClean="0"/>
              <a:t> is used to evaluate queries with benefit from</a:t>
            </a:r>
          </a:p>
          <a:p>
            <a:pPr marL="882650" lvl="1" indent="-457200"/>
            <a:r>
              <a:rPr lang="en-US" sz="2000" dirty="0" smtClean="0"/>
              <a:t>Incremental view maintenance in </a:t>
            </a:r>
            <a:r>
              <a:rPr lang="en-US" sz="2000" dirty="0" err="1" smtClean="0"/>
              <a:t>datalog</a:t>
            </a:r>
            <a:r>
              <a:rPr lang="en-US" sz="2000" dirty="0" smtClean="0"/>
              <a:t> 		</a:t>
            </a:r>
            <a:r>
              <a:rPr lang="el-GR" sz="2000" dirty="0" smtClean="0"/>
              <a:t>Δ</a:t>
            </a:r>
            <a:r>
              <a:rPr lang="fr-FR" sz="2000" dirty="0" smtClean="0"/>
              <a:t> </a:t>
            </a:r>
            <a:r>
              <a:rPr lang="en-US" sz="2000" dirty="0" smtClean="0"/>
              <a:t>technique</a:t>
            </a:r>
          </a:p>
          <a:p>
            <a:pPr marL="882650" lvl="1" indent="-457200"/>
            <a:r>
              <a:rPr lang="en-US" sz="2000" dirty="0" smtClean="0"/>
              <a:t>Query optimization in </a:t>
            </a:r>
            <a:r>
              <a:rPr lang="en-US" sz="2000" dirty="0" err="1" smtClean="0"/>
              <a:t>datalog</a:t>
            </a:r>
            <a:r>
              <a:rPr lang="en-US" sz="2000" dirty="0" smtClean="0"/>
              <a:t> 			</a:t>
            </a:r>
            <a:r>
              <a:rPr lang="en-US" sz="2000" dirty="0" err="1" smtClean="0"/>
              <a:t>MagicSet</a:t>
            </a:r>
            <a:endParaRPr lang="en-US" sz="2000" dirty="0" smtClean="0"/>
          </a:p>
          <a:p>
            <a:pPr marL="882650" lvl="1" indent="-457200"/>
            <a:r>
              <a:rPr lang="en-US" sz="2000" dirty="0" smtClean="0"/>
              <a:t>Constraint query languages 			CQL</a:t>
            </a:r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Specific techniques </a:t>
            </a:r>
          </a:p>
          <a:p>
            <a:pPr marL="882650" lvl="1" indent="-457200"/>
            <a:r>
              <a:rPr lang="en-US" sz="2000" dirty="0" smtClean="0"/>
              <a:t>Push queries to the sources to avoid loading irrelevant data</a:t>
            </a:r>
          </a:p>
          <a:p>
            <a:pPr marL="882650" lvl="1" indent="-457200"/>
            <a:r>
              <a:rPr lang="en-US" sz="2000" dirty="0" smtClean="0"/>
              <a:t>Use of FSA on XML inputs: </a:t>
            </a:r>
            <a:r>
              <a:rPr lang="en-US" sz="2000" dirty="0" err="1" smtClean="0"/>
              <a:t>YFilter</a:t>
            </a:r>
            <a:endParaRPr lang="en-US" sz="20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80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</p:spPr>
        <p:txBody>
          <a:bodyPr/>
          <a:lstStyle/>
          <a:p>
            <a:r>
              <a:rPr lang="en-US" dirty="0" smtClean="0"/>
              <a:t>Task sequencing in distributed systems</a:t>
            </a:r>
            <a:endParaRPr lang="en-US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2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sequencing and </a:t>
            </a:r>
            <a:r>
              <a:rPr lang="en-US" dirty="0"/>
              <a:t>v</a:t>
            </a:r>
            <a:r>
              <a:rPr lang="en-US" dirty="0" smtClean="0"/>
              <a:t>erification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Task sequencing is a major difficulty for distributed systems</a:t>
            </a:r>
          </a:p>
          <a:p>
            <a:pPr lvl="1"/>
            <a:r>
              <a:rPr lang="en-US" sz="2000" dirty="0" smtClean="0"/>
              <a:t>Difficulty </a:t>
            </a:r>
            <a:r>
              <a:rPr lang="en-US" sz="2000" dirty="0"/>
              <a:t>to integrate </a:t>
            </a:r>
            <a:r>
              <a:rPr lang="en-US" sz="2000" b="1" dirty="0">
                <a:solidFill>
                  <a:srgbClr val="FF0000"/>
                </a:solidFill>
              </a:rPr>
              <a:t>workflow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FF0000"/>
                </a:solidFill>
              </a:rPr>
              <a:t>database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systems</a:t>
            </a:r>
          </a:p>
          <a:p>
            <a:r>
              <a:rPr lang="en-US" sz="2400" dirty="0" smtClean="0"/>
              <a:t>Verification of temporal properties is hard</a:t>
            </a:r>
          </a:p>
          <a:p>
            <a:pPr lvl="1"/>
            <a:r>
              <a:rPr lang="en-US" sz="2000" dirty="0" smtClean="0"/>
              <a:t>Typically verification is harder than evaluation</a:t>
            </a:r>
          </a:p>
          <a:p>
            <a:pPr lvl="2"/>
            <a:r>
              <a:rPr lang="en-US" sz="1600" dirty="0" smtClean="0"/>
              <a:t>Evaluating an FO query is ptime data complexity</a:t>
            </a:r>
          </a:p>
          <a:p>
            <a:pPr lvl="2"/>
            <a:r>
              <a:rPr lang="en-US" sz="1600" dirty="0" smtClean="0"/>
              <a:t>Verifying that Q ⊆ Q’ is undecidable</a:t>
            </a:r>
            <a:endParaRPr lang="en-US" sz="2000" dirty="0"/>
          </a:p>
          <a:p>
            <a:pPr lvl="1"/>
            <a:r>
              <a:rPr lang="en-US" sz="2000" dirty="0" smtClean="0"/>
              <a:t>Verification will be the topic of the seminar by 	</a:t>
            </a:r>
            <a:r>
              <a:rPr lang="en-US" sz="2000" b="1" dirty="0" smtClean="0">
                <a:solidFill>
                  <a:srgbClr val="FF0000"/>
                </a:solidFill>
              </a:rPr>
              <a:t>Victor Vianu</a:t>
            </a:r>
            <a:endParaRPr lang="en-US" sz="2000" b="1" dirty="0">
              <a:solidFill>
                <a:srgbClr val="FF0000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35</a:t>
            </a:fld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1" y="1077427"/>
            <a:ext cx="2411760" cy="227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835916"/>
            <a:ext cx="2411760" cy="260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6660232" y="2996952"/>
            <a:ext cx="2530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DBMSs exchanging data</a:t>
            </a:r>
            <a:endParaRPr lang="en-US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876256" y="5805264"/>
            <a:ext cx="226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Workflow systems sequencing tasks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337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Dell Supply Chain</a:t>
            </a:r>
            <a:endParaRPr lang="bg-BG" dirty="0"/>
          </a:p>
        </p:txBody>
      </p:sp>
      <p:pic>
        <p:nvPicPr>
          <p:cNvPr id="1026" name="Picture 1" descr="compu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5771" y="4535477"/>
            <a:ext cx="8286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factory.jpg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3995721" y="2605083"/>
            <a:ext cx="15811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0" descr="ban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6921" y="4238615"/>
            <a:ext cx="12573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176821" y="4852988"/>
            <a:ext cx="895377" cy="76209"/>
          </a:xfrm>
          <a:prstGeom prst="leftRightArrow">
            <a:avLst>
              <a:gd name="adj1" fmla="val 50000"/>
              <a:gd name="adj2" fmla="val 154737"/>
            </a:avLst>
          </a:prstGeom>
          <a:solidFill>
            <a:srgbClr val="000000"/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3428993" y="4857759"/>
            <a:ext cx="1023928" cy="77767"/>
          </a:xfrm>
          <a:prstGeom prst="rightArrow">
            <a:avLst>
              <a:gd name="adj1" fmla="val 50000"/>
              <a:gd name="adj2" fmla="val 221053"/>
            </a:avLst>
          </a:prstGeom>
          <a:solidFill>
            <a:srgbClr val="000000"/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1032" name="Picture 3" descr="pers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95515" y="4500570"/>
            <a:ext cx="8477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143108" y="5214950"/>
            <a:ext cx="1143007" cy="203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4F81BD"/>
                </a:solidFill>
                <a:latin typeface="+mj-lt"/>
                <a:ea typeface="Arial" pitchFamily="34" charset="0"/>
                <a:cs typeface="Arial" pitchFamily="34" charset="0"/>
              </a:rPr>
              <a:t>Customer</a:t>
            </a:r>
            <a:endParaRPr lang="bg-BG" sz="1600" b="1" dirty="0" smtClean="0">
              <a:solidFill>
                <a:srgbClr val="4F81BD"/>
              </a:solidFill>
              <a:latin typeface="+mj-lt"/>
              <a:ea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000497" y="5429264"/>
            <a:ext cx="1500197" cy="2460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+mj-lt"/>
                <a:ea typeface="Arial" pitchFamily="34" charset="0"/>
                <a:cs typeface="Arial" pitchFamily="34" charset="0"/>
              </a:rPr>
              <a:t>Web Store</a:t>
            </a: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195997" y="5392727"/>
            <a:ext cx="876334" cy="3222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4F81BD"/>
                </a:solidFill>
                <a:latin typeface="+mj-lt"/>
                <a:ea typeface="Arial" pitchFamily="34" charset="0"/>
                <a:cs typeface="Arial" pitchFamily="34" charset="0"/>
              </a:rPr>
              <a:t>Bank</a:t>
            </a:r>
            <a:endParaRPr lang="bg-BG" sz="2000" b="1" dirty="0" smtClean="0">
              <a:solidFill>
                <a:srgbClr val="4F81BD"/>
              </a:solidFill>
              <a:latin typeface="+mj-lt"/>
              <a:ea typeface="Arial" pitchFamily="34" charset="0"/>
              <a:cs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357686" y="3786190"/>
            <a:ext cx="852472" cy="3095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dirty="0" smtClean="0">
                <a:solidFill>
                  <a:srgbClr val="4F81BD"/>
                </a:solidFill>
                <a:latin typeface="+mj-lt"/>
                <a:ea typeface="Arial" pitchFamily="34" charset="0"/>
                <a:cs typeface="Arial" pitchFamily="34" charset="0"/>
              </a:rPr>
              <a:t>Plant</a:t>
            </a:r>
            <a:endParaRPr lang="bg-BG" sz="2000" b="1" dirty="0" smtClean="0">
              <a:solidFill>
                <a:srgbClr val="4F81BD"/>
              </a:solidFill>
              <a:latin typeface="+mj-lt"/>
              <a:ea typeface="Arial" pitchFamily="34" charset="0"/>
              <a:cs typeface="Arial" pitchFamily="34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rot="16200000">
            <a:off x="4561665" y="2475686"/>
            <a:ext cx="392120" cy="76204"/>
          </a:xfrm>
          <a:prstGeom prst="leftRightArrow">
            <a:avLst>
              <a:gd name="adj1" fmla="val 50000"/>
              <a:gd name="adj2" fmla="val 127273"/>
            </a:avLst>
          </a:prstGeom>
          <a:solidFill>
            <a:srgbClr val="000000"/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1038" name="Picture 14" descr="warehouse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3976671" y="1142984"/>
            <a:ext cx="1555750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3915178" y="2071678"/>
            <a:ext cx="1500198" cy="2381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4F81BD"/>
                </a:solidFill>
                <a:latin typeface="+mj-lt"/>
                <a:ea typeface="Arial" pitchFamily="34" charset="0"/>
                <a:cs typeface="Arial" pitchFamily="34" charset="0"/>
              </a:rPr>
              <a:t>Warehouse</a:t>
            </a:r>
            <a:endParaRPr lang="bg-BG" sz="2000" b="1" dirty="0" smtClean="0">
              <a:solidFill>
                <a:srgbClr val="4F81BD"/>
              </a:solidFill>
              <a:latin typeface="+mj-lt"/>
              <a:ea typeface="Arial" pitchFamily="34" charset="0"/>
              <a:cs typeface="Arial" pitchFamily="34" charset="0"/>
            </a:endParaRPr>
          </a:p>
        </p:txBody>
      </p:sp>
      <p:sp>
        <p:nvSpPr>
          <p:cNvPr id="1040" name="Oval 16"/>
          <p:cNvSpPr>
            <a:spLocks noChangeArrowheads="1"/>
          </p:cNvSpPr>
          <p:nvPr/>
        </p:nvSpPr>
        <p:spPr bwMode="auto">
          <a:xfrm>
            <a:off x="2071670" y="4468802"/>
            <a:ext cx="1257301" cy="1174776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1041" name="Picture 17" descr="deliver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14546" y="2786058"/>
            <a:ext cx="1076325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3186096" y="3143248"/>
            <a:ext cx="885838" cy="71438"/>
          </a:xfrm>
          <a:prstGeom prst="leftArrow">
            <a:avLst>
              <a:gd name="adj1" fmla="val 50000"/>
              <a:gd name="adj2" fmla="val 187500"/>
            </a:avLst>
          </a:prstGeom>
          <a:solidFill>
            <a:srgbClr val="000000"/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2071670" y="3786190"/>
            <a:ext cx="1214439" cy="161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4F81BD"/>
                </a:solidFill>
                <a:latin typeface="+mj-lt"/>
                <a:ea typeface="Arial" pitchFamily="34" charset="0"/>
                <a:cs typeface="Arial" pitchFamily="34" charset="0"/>
              </a:rPr>
              <a:t>Shipping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>
            <a:off x="2686026" y="4071942"/>
            <a:ext cx="171462" cy="357190"/>
          </a:xfrm>
          <a:prstGeom prst="downArrow">
            <a:avLst>
              <a:gd name="adj1" fmla="val 50000"/>
              <a:gd name="adj2" fmla="val 79688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 rot="16200000">
            <a:off x="4556918" y="4229900"/>
            <a:ext cx="392120" cy="76204"/>
          </a:xfrm>
          <a:prstGeom prst="leftRightArrow">
            <a:avLst>
              <a:gd name="adj1" fmla="val 50000"/>
              <a:gd name="adj2" fmla="val 127273"/>
            </a:avLst>
          </a:prstGeom>
          <a:solidFill>
            <a:srgbClr val="000000"/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08912" y="1255339"/>
            <a:ext cx="1074012" cy="85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6040091" y="2093448"/>
            <a:ext cx="1500198" cy="2381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4F81BD"/>
                </a:solidFill>
                <a:latin typeface="+mj-lt"/>
                <a:ea typeface="Arial" pitchFamily="34" charset="0"/>
                <a:cs typeface="Arial" pitchFamily="34" charset="0"/>
              </a:rPr>
              <a:t>Supplier</a:t>
            </a:r>
            <a:endParaRPr lang="bg-BG" sz="2000" b="1" dirty="0" smtClean="0">
              <a:solidFill>
                <a:srgbClr val="4F81BD"/>
              </a:solidFill>
              <a:latin typeface="+mj-lt"/>
              <a:ea typeface="Arial" pitchFamily="34" charset="0"/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433726" y="2222969"/>
            <a:ext cx="549064" cy="45719"/>
          </a:xfrm>
          <a:prstGeom prst="leftRightArrow">
            <a:avLst>
              <a:gd name="adj1" fmla="val 50000"/>
              <a:gd name="adj2" fmla="val 154737"/>
            </a:avLst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7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5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035" grpId="0" animBg="1"/>
      <p:bldP spid="1036" grpId="0" animBg="1"/>
      <p:bldP spid="1037" grpId="0" animBg="1"/>
      <p:bldP spid="1039" grpId="0" animBg="1"/>
      <p:bldP spid="1042" grpId="0" animBg="1"/>
      <p:bldP spid="1043" grpId="0" animBg="1"/>
      <p:bldP spid="1044" grpId="0" animBg="1"/>
      <p:bldP spid="24" grpId="0" animBg="1"/>
      <p:bldP spid="25" grpId="0" animBg="1"/>
      <p:bldP spid="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AXML as </a:t>
            </a:r>
            <a:r>
              <a:rPr lang="en-US" i="1" dirty="0" smtClean="0"/>
              <a:t>business artifacts</a:t>
            </a:r>
            <a:endParaRPr lang="en-US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799" y="1515978"/>
            <a:ext cx="4668253" cy="4503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Concept introduced by IBM</a:t>
            </a:r>
          </a:p>
          <a:p>
            <a:pPr marL="0" indent="0">
              <a:buNone/>
            </a:pPr>
            <a:r>
              <a:rPr lang="en-US" sz="2400" dirty="0" smtClean="0"/>
              <a:t>[Nigam &amp; Caswell 03, Hull &amp; Su 07]</a:t>
            </a:r>
          </a:p>
          <a:p>
            <a:pPr marL="342900" lvl="1" indent="-342900">
              <a:spcBef>
                <a:spcPct val="45000"/>
              </a:spcBef>
              <a:buClrTx/>
              <a:buSzTx/>
              <a:buNone/>
            </a:pPr>
            <a:r>
              <a:rPr lang="en-US" dirty="0" smtClean="0"/>
              <a:t>Data-centric workflows</a:t>
            </a:r>
          </a:p>
          <a:p>
            <a:pPr lvl="1">
              <a:buFont typeface="Arial" pitchFamily="34" charset="0"/>
              <a:buChar char="−"/>
            </a:pPr>
            <a:r>
              <a:rPr lang="en-US" sz="1800" dirty="0" smtClean="0"/>
              <a:t>A process is described by a document (possibly moving in the enterprise)</a:t>
            </a:r>
          </a:p>
          <a:p>
            <a:pPr lvl="1">
              <a:buFont typeface="Arial" pitchFamily="34" charset="0"/>
              <a:buChar char="−"/>
            </a:pPr>
            <a:r>
              <a:rPr lang="en-US" sz="1800" dirty="0" smtClean="0"/>
              <a:t>The behavior of an artifact is specified by some constraints on its evolution</a:t>
            </a:r>
          </a:p>
          <a:p>
            <a:pPr marL="342900" lvl="1" indent="-342900">
              <a:spcBef>
                <a:spcPct val="45000"/>
              </a:spcBef>
              <a:buClrTx/>
              <a:buSzTx/>
              <a:buNone/>
            </a:pPr>
            <a:r>
              <a:rPr lang="en-US" dirty="0" smtClean="0"/>
              <a:t>Vs. state-transition-based workflows</a:t>
            </a:r>
          </a:p>
          <a:p>
            <a:pPr marL="762000" lvl="2" indent="-342900">
              <a:spcBef>
                <a:spcPct val="45000"/>
              </a:spcBef>
              <a:buClrTx/>
            </a:pPr>
            <a:r>
              <a:rPr lang="en-US" sz="1800" dirty="0" smtClean="0"/>
              <a:t>Based on some form of state transition diagrams (BPEL, Petri,…)</a:t>
            </a:r>
          </a:p>
          <a:p>
            <a:pPr marL="762000" lvl="2" indent="-342900">
              <a:spcBef>
                <a:spcPct val="45000"/>
              </a:spcBef>
              <a:buClrTx/>
            </a:pPr>
            <a:r>
              <a:rPr lang="en-US" sz="1800" dirty="0" smtClean="0"/>
              <a:t>Mostly ignore data</a:t>
            </a:r>
          </a:p>
          <a:p>
            <a:pPr marL="762000" lvl="2" indent="-342900">
              <a:spcBef>
                <a:spcPct val="45000"/>
              </a:spcBef>
              <a:buClrTx/>
              <a:buNone/>
            </a:pPr>
            <a:endParaRPr lang="en-US" sz="2400" dirty="0"/>
          </a:p>
        </p:txBody>
      </p:sp>
      <p:sp>
        <p:nvSpPr>
          <p:cNvPr id="5" name="Espace réservé du contenu 6"/>
          <p:cNvSpPr txBox="1">
            <a:spLocks/>
          </p:cNvSpPr>
          <p:nvPr/>
        </p:nvSpPr>
        <p:spPr bwMode="auto">
          <a:xfrm>
            <a:off x="5531247" y="1615440"/>
            <a:ext cx="3320145" cy="4151376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webOrder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id=7787780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Customer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Name: John Doe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Address: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Sèvres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98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Product: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committed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 Ref: PC 456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Factory: Milano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Parts: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waiting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orderDate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: 2009/07/24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Site: http:// d555.com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Payment: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done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Bank-account …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398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Delivery: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not-active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98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398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6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7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Axml</a:t>
            </a:r>
            <a:r>
              <a:rPr lang="en-US" dirty="0" smtClean="0"/>
              <a:t> Artifacts move between peers</a:t>
            </a:r>
            <a:endParaRPr lang="en-US" dirty="0"/>
          </a:p>
        </p:txBody>
      </p:sp>
      <p:sp>
        <p:nvSpPr>
          <p:cNvPr id="5" name="Espace réservé du contenu 6"/>
          <p:cNvSpPr>
            <a:spLocks noGrp="1"/>
          </p:cNvSpPr>
          <p:nvPr>
            <p:ph sz="half" idx="2"/>
          </p:nvPr>
        </p:nvSpPr>
        <p:spPr>
          <a:xfrm>
            <a:off x="0" y="2060448"/>
            <a:ext cx="2692257" cy="3714699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rgbClr val="FF0000"/>
                </a:solidFill>
                <a:latin typeface="Arial Narrow" pitchFamily="34" charset="0"/>
              </a:rPr>
              <a:t>webOrder</a:t>
            </a:r>
            <a:r>
              <a:rPr lang="en-US" sz="1600" dirty="0" smtClean="0">
                <a:latin typeface="Arial Narrow" pitchFamily="34" charset="0"/>
              </a:rPr>
              <a:t> id=7787780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Customer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	Name: John Doe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	Address: </a:t>
            </a:r>
            <a:r>
              <a:rPr lang="en-US" sz="1600" dirty="0" err="1" smtClean="0">
                <a:latin typeface="Arial Narrow" pitchFamily="34" charset="0"/>
              </a:rPr>
              <a:t>Sèvres</a:t>
            </a:r>
            <a:endParaRPr lang="en-US" sz="1600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Order selection: </a:t>
            </a:r>
            <a:r>
              <a:rPr lang="en-US" sz="1600" b="1" dirty="0" smtClean="0">
                <a:solidFill>
                  <a:srgbClr val="FF0000"/>
                </a:solidFill>
                <a:latin typeface="Arial Narrow" pitchFamily="34" charset="0"/>
              </a:rPr>
              <a:t>on-going</a:t>
            </a:r>
            <a:endParaRPr lang="en-US" sz="1600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	Ref: PC 456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Factory: </a:t>
            </a:r>
            <a:r>
              <a:rPr lang="en-US" sz="1600" i="1" dirty="0" smtClean="0">
                <a:latin typeface="Arial Narrow" pitchFamily="34" charset="0"/>
              </a:rPr>
              <a:t>undecided</a:t>
            </a:r>
            <a:endParaRPr lang="en-US" sz="1600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Parts: </a:t>
            </a:r>
            <a:r>
              <a:rPr lang="en-US" sz="1600" i="1" dirty="0" smtClean="0">
                <a:latin typeface="Arial Narrow" pitchFamily="34" charset="0"/>
              </a:rPr>
              <a:t>not-active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 smtClean="0">
                <a:latin typeface="Arial Narrow" pitchFamily="34" charset="0"/>
              </a:rPr>
              <a:t>orderDate</a:t>
            </a:r>
            <a:r>
              <a:rPr lang="en-US" sz="1600" dirty="0" smtClean="0">
                <a:latin typeface="Arial Narrow" pitchFamily="34" charset="0"/>
              </a:rPr>
              <a:t>: 2009/07/24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Site: http://d555.com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Payment: </a:t>
            </a:r>
            <a:r>
              <a:rPr lang="en-US" sz="1600" i="1" dirty="0" smtClean="0">
                <a:latin typeface="Arial Narrow" pitchFamily="34" charset="0"/>
              </a:rPr>
              <a:t>pending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Delivery: </a:t>
            </a:r>
            <a:r>
              <a:rPr lang="en-US" sz="1600" i="1" dirty="0" smtClean="0">
                <a:latin typeface="Arial Narrow" pitchFamily="34" charset="0"/>
              </a:rPr>
              <a:t>not-active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 smtClean="0">
                <a:latin typeface="Arial Narrow" pitchFamily="34" charset="0"/>
              </a:rPr>
              <a:t>	</a:t>
            </a:r>
            <a:endParaRPr lang="en-US" sz="1600" dirty="0" smtClean="0">
              <a:latin typeface="Arial Narrow" pitchFamily="34" charset="0"/>
            </a:endParaRPr>
          </a:p>
        </p:txBody>
      </p:sp>
      <p:sp>
        <p:nvSpPr>
          <p:cNvPr id="8" name="Espace réservé du contenu 6"/>
          <p:cNvSpPr>
            <a:spLocks noGrp="1"/>
          </p:cNvSpPr>
          <p:nvPr>
            <p:ph sz="half" idx="2"/>
          </p:nvPr>
        </p:nvSpPr>
        <p:spPr>
          <a:xfrm>
            <a:off x="3226959" y="2066544"/>
            <a:ext cx="2692257" cy="3714699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rgbClr val="FF0000"/>
                </a:solidFill>
                <a:latin typeface="Arial Narrow" pitchFamily="34" charset="0"/>
              </a:rPr>
              <a:t>webOrder</a:t>
            </a:r>
            <a:r>
              <a:rPr lang="en-US" sz="1600" dirty="0" smtClean="0">
                <a:latin typeface="Arial Narrow" pitchFamily="34" charset="0"/>
              </a:rPr>
              <a:t> id=7787780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Customer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	Name: John Doe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	Address: </a:t>
            </a:r>
            <a:r>
              <a:rPr lang="en-US" sz="1600" dirty="0" err="1" smtClean="0">
                <a:latin typeface="Arial Narrow" pitchFamily="34" charset="0"/>
              </a:rPr>
              <a:t>Sèvres</a:t>
            </a:r>
            <a:endParaRPr lang="en-US" sz="1600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Order selection : </a:t>
            </a:r>
            <a:r>
              <a:rPr lang="en-US" sz="1600" i="1" dirty="0" smtClean="0">
                <a:latin typeface="Arial Narrow" pitchFamily="34" charset="0"/>
              </a:rPr>
              <a:t>committed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	 Ref: PC 456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Factory: Milano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Parts: </a:t>
            </a:r>
            <a:r>
              <a:rPr lang="en-US" sz="1600" b="1" i="1" dirty="0" smtClean="0">
                <a:solidFill>
                  <a:srgbClr val="FF0000"/>
                </a:solidFill>
                <a:latin typeface="Arial Narrow" pitchFamily="34" charset="0"/>
              </a:rPr>
              <a:t>on-going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 smtClean="0">
                <a:latin typeface="Arial Narrow" pitchFamily="34" charset="0"/>
              </a:rPr>
              <a:t>orderDate</a:t>
            </a:r>
            <a:r>
              <a:rPr lang="en-US" sz="1600" dirty="0" smtClean="0">
                <a:latin typeface="Arial Narrow" pitchFamily="34" charset="0"/>
              </a:rPr>
              <a:t>: 2009/07/24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Site: http:// d555.com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Payment: </a:t>
            </a:r>
            <a:r>
              <a:rPr lang="en-US" sz="1600" i="1" dirty="0" smtClean="0">
                <a:latin typeface="Arial Narrow" pitchFamily="34" charset="0"/>
              </a:rPr>
              <a:t>done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 smtClean="0">
                <a:latin typeface="Arial Narrow" pitchFamily="34" charset="0"/>
              </a:rPr>
              <a:t>	</a:t>
            </a:r>
            <a:r>
              <a:rPr lang="en-US" sz="1600" dirty="0" smtClean="0">
                <a:latin typeface="Arial Narrow" pitchFamily="34" charset="0"/>
              </a:rPr>
              <a:t>Bank-account …</a:t>
            </a:r>
            <a:endParaRPr lang="en-US" sz="1600" i="1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Delivery: </a:t>
            </a:r>
            <a:r>
              <a:rPr lang="en-US" sz="1600" i="1" dirty="0" smtClean="0">
                <a:latin typeface="Arial Narrow" pitchFamily="34" charset="0"/>
              </a:rPr>
              <a:t>not-active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 smtClean="0">
                <a:latin typeface="Arial Narrow" pitchFamily="34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i="1" dirty="0" smtClean="0">
              <a:latin typeface="Arial Narrow" pitchFamily="34" charset="0"/>
            </a:endParaRPr>
          </a:p>
        </p:txBody>
      </p:sp>
      <p:sp>
        <p:nvSpPr>
          <p:cNvPr id="9" name="Espace réservé du contenu 6"/>
          <p:cNvSpPr>
            <a:spLocks noGrp="1"/>
          </p:cNvSpPr>
          <p:nvPr>
            <p:ph sz="half" idx="2"/>
          </p:nvPr>
        </p:nvSpPr>
        <p:spPr>
          <a:xfrm>
            <a:off x="6451743" y="2060448"/>
            <a:ext cx="2692257" cy="3714699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rgbClr val="FF0000"/>
                </a:solidFill>
                <a:latin typeface="Arial Narrow" pitchFamily="34" charset="0"/>
              </a:rPr>
              <a:t>webOrder</a:t>
            </a:r>
            <a:r>
              <a:rPr lang="en-US" sz="1600" dirty="0" smtClean="0">
                <a:latin typeface="Arial Narrow" pitchFamily="34" charset="0"/>
              </a:rPr>
              <a:t> id=7787780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Customer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	Name: John Doe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	Address: </a:t>
            </a:r>
            <a:r>
              <a:rPr lang="en-US" sz="1600" dirty="0" err="1" smtClean="0">
                <a:latin typeface="Arial Narrow" pitchFamily="34" charset="0"/>
              </a:rPr>
              <a:t>Sèvres</a:t>
            </a:r>
            <a:endParaRPr lang="en-US" sz="1600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Order selection : </a:t>
            </a:r>
            <a:r>
              <a:rPr lang="en-US" sz="1600" i="1" dirty="0" smtClean="0">
                <a:latin typeface="Arial Narrow" pitchFamily="34" charset="0"/>
              </a:rPr>
              <a:t>committed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	 Ref: PC 456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Factory: Milano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Parts: </a:t>
            </a:r>
            <a:r>
              <a:rPr lang="en-US" sz="1600" i="1" dirty="0" smtClean="0">
                <a:latin typeface="Arial Narrow" pitchFamily="34" charset="0"/>
              </a:rPr>
              <a:t>done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 smtClean="0">
                <a:latin typeface="Arial Narrow" pitchFamily="34" charset="0"/>
              </a:rPr>
              <a:t>orderDate</a:t>
            </a:r>
            <a:r>
              <a:rPr lang="en-US" sz="1600" dirty="0" smtClean="0">
                <a:latin typeface="Arial Narrow" pitchFamily="34" charset="0"/>
              </a:rPr>
              <a:t>: 2009/07/24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Site: http:// d555.com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Payment: </a:t>
            </a:r>
            <a:r>
              <a:rPr lang="en-US" sz="1600" i="1" dirty="0" smtClean="0">
                <a:latin typeface="Arial Narrow" pitchFamily="34" charset="0"/>
              </a:rPr>
              <a:t>done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 smtClean="0">
                <a:latin typeface="Arial Narrow" pitchFamily="34" charset="0"/>
              </a:rPr>
              <a:t>      </a:t>
            </a:r>
            <a:r>
              <a:rPr lang="en-US" sz="1600" dirty="0" smtClean="0">
                <a:latin typeface="Arial Narrow" pitchFamily="34" charset="0"/>
              </a:rPr>
              <a:t>Bank-account: CEIF-4457889</a:t>
            </a:r>
            <a:endParaRPr lang="en-US" sz="1600" i="1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 Narrow" pitchFamily="34" charset="0"/>
              </a:rPr>
              <a:t>Delivery: </a:t>
            </a:r>
            <a:r>
              <a:rPr lang="en-US" sz="1600" b="1" i="1" dirty="0" smtClean="0">
                <a:solidFill>
                  <a:srgbClr val="FF0000"/>
                </a:solidFill>
                <a:latin typeface="Arial Narrow" pitchFamily="34" charset="0"/>
              </a:rPr>
              <a:t>on-going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 smtClean="0">
                <a:latin typeface="Arial Narrow" pitchFamily="34" charset="0"/>
              </a:rPr>
              <a:t>      A</a:t>
            </a:r>
            <a:r>
              <a:rPr lang="en-US" sz="1600" dirty="0" smtClean="0">
                <a:latin typeface="Arial Narrow" pitchFamily="34" charset="0"/>
              </a:rPr>
              <a:t>ddress: </a:t>
            </a:r>
            <a:r>
              <a:rPr lang="en-US" sz="1600" dirty="0" err="1" smtClean="0">
                <a:latin typeface="Arial Narrow" pitchFamily="34" charset="0"/>
              </a:rPr>
              <a:t>Orsay</a:t>
            </a:r>
            <a:endParaRPr lang="en-US" sz="1600" i="1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i="1" dirty="0" smtClean="0">
              <a:latin typeface="Arial Narrow" pitchFamily="34" charset="0"/>
            </a:endParaRPr>
          </a:p>
        </p:txBody>
      </p:sp>
      <p:sp>
        <p:nvSpPr>
          <p:cNvPr id="10" name="Espace réservé du contenu 5"/>
          <p:cNvSpPr>
            <a:spLocks noGrp="1"/>
          </p:cNvSpPr>
          <p:nvPr>
            <p:ph idx="1"/>
          </p:nvPr>
        </p:nvSpPr>
        <p:spPr>
          <a:xfrm>
            <a:off x="0" y="1463040"/>
            <a:ext cx="9144000" cy="570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 err="1" smtClean="0"/>
              <a:t>webStore</a:t>
            </a:r>
            <a:r>
              <a:rPr lang="en-US" sz="2400" dirty="0" smtClean="0"/>
              <a:t>	     		In plant		          In delivery </a:t>
            </a:r>
            <a:endParaRPr lang="en-US" sz="2400" dirty="0"/>
          </a:p>
        </p:txBody>
      </p:sp>
      <p:cxnSp>
        <p:nvCxnSpPr>
          <p:cNvPr id="19" name="Connecteur en arc 18"/>
          <p:cNvCxnSpPr>
            <a:stCxn id="5" idx="0"/>
            <a:endCxn id="8" idx="0"/>
          </p:cNvCxnSpPr>
          <p:nvPr/>
        </p:nvCxnSpPr>
        <p:spPr bwMode="auto">
          <a:xfrm rot="16200000" flipH="1">
            <a:off x="2956560" y="450017"/>
            <a:ext cx="6096" cy="3226959"/>
          </a:xfrm>
          <a:prstGeom prst="curvedConnector3">
            <a:avLst>
              <a:gd name="adj1" fmla="val -145500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Connecteur en arc 20"/>
          <p:cNvCxnSpPr>
            <a:stCxn id="8" idx="0"/>
            <a:endCxn id="9" idx="0"/>
          </p:cNvCxnSpPr>
          <p:nvPr/>
        </p:nvCxnSpPr>
        <p:spPr bwMode="auto">
          <a:xfrm rot="5400000" flipH="1" flipV="1">
            <a:off x="6182432" y="451104"/>
            <a:ext cx="6096" cy="3224784"/>
          </a:xfrm>
          <a:prstGeom prst="curvedConnector3">
            <a:avLst>
              <a:gd name="adj1" fmla="val 154500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3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331640" y="188640"/>
            <a:ext cx="2389188" cy="2460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7" name="Triangle isocèle 6"/>
          <p:cNvSpPr/>
          <p:nvPr/>
        </p:nvSpPr>
        <p:spPr>
          <a:xfrm>
            <a:off x="1320800" y="430213"/>
            <a:ext cx="928688" cy="11493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10246" name="ZoneTexte 7"/>
          <p:cNvSpPr txBox="1">
            <a:spLocks noChangeArrowheads="1"/>
          </p:cNvSpPr>
          <p:nvPr/>
        </p:nvSpPr>
        <p:spPr bwMode="auto">
          <a:xfrm>
            <a:off x="1320800" y="1579563"/>
            <a:ext cx="14239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980"/>
                </a:solidFill>
                <a:latin typeface="Calibri" pitchFamily="34" charset="0"/>
              </a:rPr>
              <a:t>catalogue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320800" y="3557588"/>
            <a:ext cx="2389188" cy="24622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041775" y="168275"/>
            <a:ext cx="2387600" cy="2460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041775" y="3557588"/>
            <a:ext cx="2387600" cy="24622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694488" y="168275"/>
            <a:ext cx="2390775" cy="2460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62" name="Organigramme : Disque magnétique 61"/>
          <p:cNvSpPr/>
          <p:nvPr/>
        </p:nvSpPr>
        <p:spPr>
          <a:xfrm>
            <a:off x="6751638" y="3517900"/>
            <a:ext cx="2284412" cy="25019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10275" name="ZoneTexte 76"/>
          <p:cNvSpPr txBox="1">
            <a:spLocks noChangeArrowheads="1"/>
          </p:cNvSpPr>
          <p:nvPr/>
        </p:nvSpPr>
        <p:spPr bwMode="auto">
          <a:xfrm>
            <a:off x="1516063" y="2208213"/>
            <a:ext cx="1606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980"/>
                </a:solidFill>
                <a:latin typeface="Calibri" pitchFamily="34" charset="0"/>
              </a:rPr>
              <a:t>WEBSTORE</a:t>
            </a:r>
          </a:p>
        </p:txBody>
      </p:sp>
      <p:sp>
        <p:nvSpPr>
          <p:cNvPr id="10276" name="ZoneTexte 77"/>
          <p:cNvSpPr txBox="1">
            <a:spLocks noChangeArrowheads="1"/>
          </p:cNvSpPr>
          <p:nvPr/>
        </p:nvSpPr>
        <p:spPr bwMode="auto">
          <a:xfrm>
            <a:off x="4244975" y="2208213"/>
            <a:ext cx="1017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980"/>
                </a:solidFill>
                <a:latin typeface="Calibri" pitchFamily="34" charset="0"/>
              </a:rPr>
              <a:t>PLANT</a:t>
            </a:r>
          </a:p>
        </p:txBody>
      </p:sp>
      <p:sp>
        <p:nvSpPr>
          <p:cNvPr id="10277" name="ZoneTexte 78"/>
          <p:cNvSpPr txBox="1">
            <a:spLocks noChangeArrowheads="1"/>
          </p:cNvSpPr>
          <p:nvPr/>
        </p:nvSpPr>
        <p:spPr bwMode="auto">
          <a:xfrm>
            <a:off x="6931025" y="2208213"/>
            <a:ext cx="140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980"/>
                </a:solidFill>
                <a:latin typeface="Calibri" pitchFamily="34" charset="0"/>
              </a:rPr>
              <a:t>DELIVERY</a:t>
            </a:r>
          </a:p>
        </p:txBody>
      </p:sp>
      <p:sp>
        <p:nvSpPr>
          <p:cNvPr id="10278" name="ZoneTexte 79"/>
          <p:cNvSpPr txBox="1">
            <a:spLocks noChangeArrowheads="1"/>
          </p:cNvSpPr>
          <p:nvPr/>
        </p:nvSpPr>
        <p:spPr bwMode="auto">
          <a:xfrm>
            <a:off x="1450975" y="3649663"/>
            <a:ext cx="2536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980"/>
                </a:solidFill>
                <a:latin typeface="Calibri" pitchFamily="34" charset="0"/>
              </a:rPr>
              <a:t>CREDIT APPROVAL</a:t>
            </a:r>
          </a:p>
        </p:txBody>
      </p:sp>
      <p:sp>
        <p:nvSpPr>
          <p:cNvPr id="10279" name="ZoneTexte 80"/>
          <p:cNvSpPr txBox="1">
            <a:spLocks noChangeArrowheads="1"/>
          </p:cNvSpPr>
          <p:nvPr/>
        </p:nvSpPr>
        <p:spPr bwMode="auto">
          <a:xfrm>
            <a:off x="4319588" y="3649663"/>
            <a:ext cx="1858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980"/>
                </a:solidFill>
                <a:latin typeface="Calibri" pitchFamily="34" charset="0"/>
              </a:rPr>
              <a:t>WAREHOUSE</a:t>
            </a:r>
          </a:p>
        </p:txBody>
      </p:sp>
      <p:sp>
        <p:nvSpPr>
          <p:cNvPr id="10280" name="ZoneTexte 81"/>
          <p:cNvSpPr txBox="1">
            <a:spLocks noChangeArrowheads="1"/>
          </p:cNvSpPr>
          <p:nvPr/>
        </p:nvSpPr>
        <p:spPr bwMode="auto">
          <a:xfrm>
            <a:off x="6881813" y="3619500"/>
            <a:ext cx="131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980"/>
                </a:solidFill>
                <a:latin typeface="Calibri" pitchFamily="34" charset="0"/>
              </a:rPr>
              <a:t>ARCHIVE</a:t>
            </a:r>
          </a:p>
        </p:txBody>
      </p:sp>
      <p:sp>
        <p:nvSpPr>
          <p:cNvPr id="58" name="Triangle isocèle 57"/>
          <p:cNvSpPr/>
          <p:nvPr/>
        </p:nvSpPr>
        <p:spPr>
          <a:xfrm>
            <a:off x="2552554" y="405068"/>
            <a:ext cx="926656" cy="6731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59" name="Triangle isocèle 58"/>
          <p:cNvSpPr/>
          <p:nvPr/>
        </p:nvSpPr>
        <p:spPr>
          <a:xfrm>
            <a:off x="2416856" y="1044995"/>
            <a:ext cx="373422" cy="4790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rgbClr val="003980"/>
              </a:solidFill>
            </a:endParaRPr>
          </a:p>
        </p:txBody>
      </p:sp>
      <p:sp>
        <p:nvSpPr>
          <p:cNvPr id="60" name="Triangle isocèle 59"/>
          <p:cNvSpPr/>
          <p:nvPr/>
        </p:nvSpPr>
        <p:spPr>
          <a:xfrm>
            <a:off x="2681990" y="1047083"/>
            <a:ext cx="373422" cy="47390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68" name="Triangle isocèle 67"/>
          <p:cNvSpPr/>
          <p:nvPr/>
        </p:nvSpPr>
        <p:spPr>
          <a:xfrm>
            <a:off x="4858682" y="557468"/>
            <a:ext cx="926656" cy="6731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72" name="Triangle isocèle 71"/>
          <p:cNvSpPr/>
          <p:nvPr/>
        </p:nvSpPr>
        <p:spPr>
          <a:xfrm>
            <a:off x="4722984" y="1197395"/>
            <a:ext cx="373422" cy="4790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rgbClr val="003980"/>
              </a:solidFill>
            </a:endParaRPr>
          </a:p>
        </p:txBody>
      </p:sp>
      <p:sp>
        <p:nvSpPr>
          <p:cNvPr id="74" name="Triangle isocèle 73"/>
          <p:cNvSpPr/>
          <p:nvPr/>
        </p:nvSpPr>
        <p:spPr>
          <a:xfrm>
            <a:off x="4988118" y="1199483"/>
            <a:ext cx="373422" cy="47390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76" name="Triangle isocèle 75"/>
          <p:cNvSpPr/>
          <p:nvPr/>
        </p:nvSpPr>
        <p:spPr>
          <a:xfrm>
            <a:off x="5264296" y="1189539"/>
            <a:ext cx="373422" cy="47390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77" name="Triangle isocèle 76"/>
          <p:cNvSpPr/>
          <p:nvPr/>
        </p:nvSpPr>
        <p:spPr>
          <a:xfrm>
            <a:off x="5542450" y="1192121"/>
            <a:ext cx="373422" cy="47390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88" name="Triangle isocèle 87"/>
          <p:cNvSpPr/>
          <p:nvPr/>
        </p:nvSpPr>
        <p:spPr>
          <a:xfrm>
            <a:off x="7549827" y="4469052"/>
            <a:ext cx="926656" cy="673163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89" name="Triangle isocèle 88"/>
          <p:cNvSpPr/>
          <p:nvPr/>
        </p:nvSpPr>
        <p:spPr>
          <a:xfrm>
            <a:off x="7414129" y="5108979"/>
            <a:ext cx="373422" cy="479005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rgbClr val="003980"/>
              </a:solidFill>
            </a:endParaRPr>
          </a:p>
        </p:txBody>
      </p:sp>
      <p:sp>
        <p:nvSpPr>
          <p:cNvPr id="90" name="Triangle isocèle 89"/>
          <p:cNvSpPr/>
          <p:nvPr/>
        </p:nvSpPr>
        <p:spPr>
          <a:xfrm>
            <a:off x="7679263" y="5111067"/>
            <a:ext cx="373422" cy="473901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91" name="Triangle isocèle 90"/>
          <p:cNvSpPr/>
          <p:nvPr/>
        </p:nvSpPr>
        <p:spPr>
          <a:xfrm>
            <a:off x="7955441" y="5101123"/>
            <a:ext cx="373422" cy="473901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92" name="Triangle isocèle 91"/>
          <p:cNvSpPr/>
          <p:nvPr/>
        </p:nvSpPr>
        <p:spPr>
          <a:xfrm>
            <a:off x="8233595" y="5103705"/>
            <a:ext cx="373422" cy="473901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rgbClr val="003980"/>
              </a:solidFill>
            </a:endParaRPr>
          </a:p>
        </p:txBody>
      </p:sp>
      <p:sp>
        <p:nvSpPr>
          <p:cNvPr id="30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9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2.22222E-6 0.535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53518 L 0.00382 -0.001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1.38889E-6 0.5141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3 -0.0034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51412 L 1.38889E-6 0.0053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 -0.00347 L -0.0026 -0.0016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59" grpId="3" animBg="1"/>
      <p:bldP spid="59" grpId="4" animBg="1"/>
      <p:bldP spid="60" grpId="0" animBg="1"/>
      <p:bldP spid="60" grpId="1" animBg="1"/>
      <p:bldP spid="60" grpId="2" animBg="1"/>
      <p:bldP spid="68" grpId="0" animBg="1"/>
      <p:bldP spid="68" grpId="1" animBg="1"/>
      <p:bldP spid="72" grpId="0" animBg="1"/>
      <p:bldP spid="72" grpId="1" animBg="1"/>
      <p:bldP spid="74" grpId="0" animBg="1"/>
      <p:bldP spid="74" grpId="1" animBg="1"/>
      <p:bldP spid="74" grpId="2" animBg="1"/>
      <p:bldP spid="74" grpId="3" animBg="1"/>
      <p:bldP spid="76" grpId="0" animBg="1"/>
      <p:bldP spid="76" grpId="1" animBg="1"/>
      <p:bldP spid="77" grpId="0" animBg="1"/>
      <p:bldP spid="77" grpId="1" animBg="1"/>
      <p:bldP spid="77" grpId="2" animBg="1"/>
      <p:bldP spid="77" grpId="3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Context: Web data management</a:t>
            </a:r>
          </a:p>
        </p:txBody>
      </p:sp>
      <p:sp>
        <p:nvSpPr>
          <p:cNvPr id="6147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Scale: lots of servers, large volume of data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Servers are autonomous (heterogeneous also)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Data may be very dynamic, heavy update rates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Peers are possibly moving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	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10802"/>
              </p:ext>
            </p:extLst>
          </p:nvPr>
        </p:nvGraphicFramePr>
        <p:xfrm>
          <a:off x="2317210" y="4100160"/>
          <a:ext cx="6143222" cy="184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89408"/>
                <a:gridCol w="921139"/>
                <a:gridCol w="3032675"/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noProof="0" dirty="0" smtClean="0"/>
                        <a:t> </a:t>
                      </a:r>
                      <a:endParaRPr lang="en-US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Tree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Centralized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Distributed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Precise data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Incomplete, probabilistic 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Precise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schemas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Ontologies 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Bulle rectangulaire à coins arrondis 3"/>
          <p:cNvSpPr/>
          <p:nvPr/>
        </p:nvSpPr>
        <p:spPr>
          <a:xfrm>
            <a:off x="5436096" y="4077072"/>
            <a:ext cx="3024336" cy="1152128"/>
          </a:xfrm>
          <a:prstGeom prst="wedgeRoundRectCallout">
            <a:avLst>
              <a:gd name="adj1" fmla="val 34862"/>
              <a:gd name="adj2" fmla="val -110047"/>
              <a:gd name="adj3" fmla="val 16667"/>
            </a:avLst>
          </a:prstGeom>
          <a:noFill/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436096" y="4077072"/>
            <a:ext cx="294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The focus in this class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73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 of operations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Different ways of expressing sequencing of tasks</a:t>
            </a:r>
          </a:p>
          <a:p>
            <a:pPr lvl="1"/>
            <a:r>
              <a:rPr lang="en-US" sz="2000" dirty="0" smtClean="0"/>
              <a:t>Guards: preconditions for function calls</a:t>
            </a:r>
          </a:p>
          <a:p>
            <a:pPr lvl="1"/>
            <a:r>
              <a:rPr lang="en-US" sz="2000" dirty="0" smtClean="0"/>
              <a:t>Transition-based diagrams</a:t>
            </a:r>
          </a:p>
          <a:p>
            <a:pPr lvl="1"/>
            <a:r>
              <a:rPr lang="en-US" sz="2000" dirty="0" smtClean="0"/>
              <a:t>Formulas in temporal logic</a:t>
            </a:r>
          </a:p>
          <a:p>
            <a:pPr marL="0" indent="0">
              <a:buNone/>
            </a:pPr>
            <a:r>
              <a:rPr lang="en-US" sz="2400" dirty="0" smtClean="0"/>
              <a:t>Study how they can simulate each other using some “scratch paper”</a:t>
            </a:r>
          </a:p>
          <a:p>
            <a:endParaRPr lang="en-US" sz="3200" dirty="0" smtClean="0"/>
          </a:p>
        </p:txBody>
      </p:sp>
      <p:sp>
        <p:nvSpPr>
          <p:cNvPr id="9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r"/>
            <a:fld id="{444815F8-7EA7-5A45-80B0-FAA3A7DD970A}" type="slidenum">
              <a:rPr lang="en-US"/>
              <a:pPr algn="r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jewel of active documents</a:t>
            </a:r>
            <a:endParaRPr lang="en-US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Casting document to a target type</a:t>
            </a:r>
          </a:p>
        </p:txBody>
      </p:sp>
    </p:spTree>
    <p:extLst>
      <p:ext uri="{BB962C8B-B14F-4D97-AF65-F5344CB8AC3E}">
        <p14:creationId xmlns:p14="http://schemas.microsoft.com/office/powerpoint/2010/main" val="106977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casting problem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Given </a:t>
            </a:r>
          </a:p>
          <a:p>
            <a:pPr lvl="1"/>
            <a:r>
              <a:rPr lang="en-US" dirty="0" smtClean="0"/>
              <a:t>An active document I </a:t>
            </a:r>
          </a:p>
          <a:p>
            <a:pPr lvl="1"/>
            <a:r>
              <a:rPr lang="en-US" dirty="0" smtClean="0"/>
              <a:t>The signature of the functions</a:t>
            </a:r>
          </a:p>
          <a:p>
            <a:pPr lvl="1"/>
            <a:r>
              <a:rPr lang="en-US" dirty="0" smtClean="0"/>
              <a:t>And a target type T</a:t>
            </a:r>
          </a:p>
          <a:p>
            <a:pPr marL="57150" indent="0">
              <a:buNone/>
            </a:pPr>
            <a:r>
              <a:rPr lang="en-US" sz="2400" dirty="0" smtClean="0"/>
              <a:t>Which functions to call to be sure to reach T?</a:t>
            </a:r>
          </a:p>
          <a:p>
            <a:pPr marL="57150" indent="0">
              <a:buNone/>
            </a:pPr>
            <a:r>
              <a:rPr lang="en-US" sz="2400" dirty="0" smtClean="0"/>
              <a:t>2-player game</a:t>
            </a:r>
          </a:p>
          <a:p>
            <a:pPr marL="914400" lvl="1" indent="-457200"/>
            <a:r>
              <a:rPr lang="en-US" dirty="0" smtClean="0"/>
              <a:t>Juliet chooses which function to call</a:t>
            </a:r>
          </a:p>
          <a:p>
            <a:pPr marL="914400" lvl="1" indent="-457200"/>
            <a:r>
              <a:rPr lang="en-US" dirty="0" smtClean="0"/>
              <a:t>Romeo chooses a value within the domain of the function</a:t>
            </a:r>
          </a:p>
          <a:p>
            <a:pPr marL="57150" indent="0">
              <a:buNone/>
            </a:pPr>
            <a:r>
              <a:rPr lang="en-US" sz="2400" dirty="0" smtClean="0"/>
              <a:t>Juliet wins if she can reach a document in T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29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abstraction: active context-free games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On words instead of trees</a:t>
            </a:r>
          </a:p>
          <a:p>
            <a:pPr lvl="1"/>
            <a:r>
              <a:rPr lang="en-US" sz="2000" dirty="0" smtClean="0"/>
              <a:t>Game (𝚺,R,T)</a:t>
            </a:r>
          </a:p>
          <a:p>
            <a:pPr lvl="2"/>
            <a:r>
              <a:rPr lang="en-US" sz="1800" dirty="0" smtClean="0"/>
              <a:t>𝚺</a:t>
            </a:r>
            <a:r>
              <a:rPr lang="en-US" sz="1800" dirty="0"/>
              <a:t> </a:t>
            </a:r>
            <a:r>
              <a:rPr lang="en-US" sz="1800" dirty="0" smtClean="0"/>
              <a:t>is a finite alphabet</a:t>
            </a:r>
          </a:p>
          <a:p>
            <a:pPr lvl="2"/>
            <a:r>
              <a:rPr lang="en-US" sz="1800" dirty="0" smtClean="0"/>
              <a:t>R set of CF rules</a:t>
            </a:r>
          </a:p>
          <a:p>
            <a:pPr lvl="2"/>
            <a:r>
              <a:rPr lang="en-US" sz="1800" dirty="0" smtClean="0"/>
              <a:t>T is a regular target language</a:t>
            </a:r>
          </a:p>
          <a:p>
            <a:pPr lvl="1"/>
            <a:r>
              <a:rPr lang="en-US" sz="2000" dirty="0" smtClean="0"/>
              <a:t>w is the start word</a:t>
            </a:r>
          </a:p>
          <a:p>
            <a:pPr marL="57150" indent="0">
              <a:buNone/>
            </a:pPr>
            <a:r>
              <a:rPr lang="en-US" sz="2400" dirty="0" smtClean="0"/>
              <a:t>Output: true if Juliet has a winning strategy</a:t>
            </a:r>
          </a:p>
          <a:p>
            <a:pPr marL="57150" indent="0">
              <a:buNone/>
            </a:pPr>
            <a:endParaRPr lang="en-US" sz="2600" dirty="0" smtClean="0"/>
          </a:p>
          <a:p>
            <a:pPr marL="57150" indent="0">
              <a:buNone/>
            </a:pPr>
            <a:r>
              <a:rPr lang="en-US" sz="2400" dirty="0"/>
              <a:t>Alternation of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>
                <a:sym typeface="Symbol" charset="0"/>
              </a:rPr>
              <a:t>	</a:t>
            </a:r>
            <a:r>
              <a:rPr lang="en-US" sz="2400" dirty="0" smtClean="0">
                <a:sym typeface="Symbol" charset="0"/>
              </a:rPr>
              <a:t> </a:t>
            </a:r>
            <a:r>
              <a:rPr lang="en-US" sz="2400" dirty="0">
                <a:sym typeface="Symbol" charset="0"/>
              </a:rPr>
              <a:t>states </a:t>
            </a:r>
            <a:r>
              <a:rPr lang="en-US" sz="2400" dirty="0" smtClean="0">
                <a:sym typeface="Symbol" charset="0"/>
              </a:rPr>
              <a:t>(Juliet pick </a:t>
            </a:r>
            <a:r>
              <a:rPr lang="en-US" sz="2400" dirty="0">
                <a:sym typeface="Symbol" charset="0"/>
              </a:rPr>
              <a:t>next function to call) and </a:t>
            </a:r>
            <a:endParaRPr lang="en-US" sz="2400" dirty="0" smtClean="0">
              <a:sym typeface="Symbol" charset="0"/>
            </a:endParaRPr>
          </a:p>
          <a:p>
            <a:pPr marL="57150" indent="0">
              <a:buNone/>
            </a:pPr>
            <a:r>
              <a:rPr lang="en-US" sz="2400" dirty="0">
                <a:sym typeface="Symbol" charset="0"/>
              </a:rPr>
              <a:t>	</a:t>
            </a:r>
            <a:r>
              <a:rPr lang="en-US" sz="2400" dirty="0" smtClean="0">
                <a:sym typeface="Symbol" charset="0"/>
              </a:rPr>
              <a:t> </a:t>
            </a:r>
            <a:r>
              <a:rPr lang="en-US" sz="2400" dirty="0">
                <a:sym typeface="Symbol" charset="0"/>
              </a:rPr>
              <a:t>states (</a:t>
            </a:r>
            <a:r>
              <a:rPr lang="en-US" sz="2400">
                <a:sym typeface="Symbol" charset="0"/>
              </a:rPr>
              <a:t>the </a:t>
            </a:r>
            <a:r>
              <a:rPr lang="en-US" sz="2400" smtClean="0">
                <a:sym typeface="Symbol" charset="0"/>
              </a:rPr>
              <a:t>adversary Romeo </a:t>
            </a:r>
            <a:r>
              <a:rPr lang="en-US" sz="2400" dirty="0">
                <a:sym typeface="Symbol" charset="0"/>
              </a:rPr>
              <a:t>picks the answer</a:t>
            </a:r>
            <a:r>
              <a:rPr lang="en-US" sz="2400" dirty="0" smtClean="0">
                <a:sym typeface="Symbol" charset="0"/>
              </a:rPr>
              <a:t>)</a:t>
            </a:r>
            <a:endParaRPr lang="en-US" sz="2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1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Winning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Start word aba</a:t>
            </a:r>
          </a:p>
          <a:p>
            <a:r>
              <a:rPr lang="en-US" sz="2400" dirty="0" smtClean="0"/>
              <a:t>Strategy</a:t>
            </a:r>
          </a:p>
          <a:p>
            <a:pPr lvl="1"/>
            <a:r>
              <a:rPr lang="en-US" sz="2000" dirty="0" smtClean="0"/>
              <a:t>Call the second a</a:t>
            </a:r>
          </a:p>
          <a:p>
            <a:pPr lvl="1"/>
            <a:r>
              <a:rPr lang="en-US" sz="2000" dirty="0" smtClean="0"/>
              <a:t>Call all the c’s</a:t>
            </a:r>
          </a:p>
          <a:p>
            <a:pPr lvl="1"/>
            <a:r>
              <a:rPr lang="en-US" sz="2000" dirty="0" smtClean="0"/>
              <a:t>Obtain a word in Target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Losing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Start word </a:t>
            </a:r>
            <a:r>
              <a:rPr lang="en-US" sz="2400" dirty="0" err="1" smtClean="0"/>
              <a:t>ab</a:t>
            </a:r>
            <a:endParaRPr lang="en-US" sz="2400" dirty="0" smtClean="0"/>
          </a:p>
          <a:p>
            <a:r>
              <a:rPr lang="en-US" sz="2400" dirty="0" smtClean="0"/>
              <a:t>No strategy</a:t>
            </a:r>
          </a:p>
          <a:p>
            <a:pPr lvl="1"/>
            <a:r>
              <a:rPr lang="en-US" sz="2000" dirty="0" smtClean="0"/>
              <a:t>Initially 	</a:t>
            </a:r>
            <a:r>
              <a:rPr lang="en-US" sz="2000" dirty="0"/>
              <a:t>#(a) – #(b</a:t>
            </a:r>
            <a:r>
              <a:rPr lang="en-US" sz="2000" dirty="0" smtClean="0"/>
              <a:t>) = 0</a:t>
            </a:r>
          </a:p>
          <a:p>
            <a:pPr lvl="1"/>
            <a:r>
              <a:rPr lang="en-US" sz="2000" dirty="0" smtClean="0"/>
              <a:t>If I call a or b,</a:t>
            </a:r>
            <a:r>
              <a:rPr lang="en-US" sz="2000" dirty="0"/>
              <a:t> </a:t>
            </a:r>
            <a:r>
              <a:rPr lang="en-US" sz="2000" dirty="0" smtClean="0"/>
              <a:t>#</a:t>
            </a:r>
            <a:r>
              <a:rPr lang="en-US" sz="2000" dirty="0"/>
              <a:t>(a) – #(b</a:t>
            </a:r>
            <a:r>
              <a:rPr lang="en-US" sz="2000" dirty="0" smtClean="0"/>
              <a:t>) &lt; 0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555776" y="2165955"/>
            <a:ext cx="3476132" cy="8309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/>
              <a:t>a→abc</a:t>
            </a:r>
            <a:r>
              <a:rPr lang="en-US" sz="2400" dirty="0"/>
              <a:t>*; b→(</a:t>
            </a:r>
            <a:r>
              <a:rPr lang="en-US" sz="2400" dirty="0" err="1"/>
              <a:t>ba</a:t>
            </a:r>
            <a:r>
              <a:rPr lang="en-US" sz="2400" dirty="0"/>
              <a:t>)*b; </a:t>
            </a:r>
            <a:r>
              <a:rPr lang="en-US" sz="2400" dirty="0" err="1"/>
              <a:t>c→ab</a:t>
            </a:r>
            <a:endParaRPr lang="en-US" sz="2400" dirty="0"/>
          </a:p>
          <a:p>
            <a:r>
              <a:rPr lang="en-US" sz="2400" dirty="0"/>
              <a:t>Target </a:t>
            </a:r>
            <a:r>
              <a:rPr lang="en-US" sz="2400" dirty="0" err="1"/>
              <a:t>abab</a:t>
            </a:r>
            <a:r>
              <a:rPr lang="en-US" sz="2400" dirty="0"/>
              <a:t>(</a:t>
            </a:r>
            <a:r>
              <a:rPr lang="en-US" sz="2400" dirty="0" err="1"/>
              <a:t>ab</a:t>
            </a:r>
            <a:r>
              <a:rPr lang="en-US" sz="2400" dirty="0"/>
              <a:t>)</a:t>
            </a:r>
            <a:r>
              <a:rPr lang="en-US" sz="24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089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rewriting game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problem is undecidable in general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nteresting decidable subcases</a:t>
            </a:r>
          </a:p>
          <a:p>
            <a:pPr lvl="1" indent="-342900"/>
            <a:r>
              <a:rPr lang="en-US" sz="2000" dirty="0" err="1" smtClean="0"/>
              <a:t>MuschollSchwentickSegoufin</a:t>
            </a:r>
            <a:endParaRPr lang="en-US" sz="2000" dirty="0" smtClean="0"/>
          </a:p>
          <a:p>
            <a:pPr lvl="1" indent="-342900"/>
            <a:r>
              <a:rPr lang="en-US" sz="2000" dirty="0" smtClean="0"/>
              <a:t>Juliet has to traverse the string from left to right</a:t>
            </a:r>
          </a:p>
          <a:p>
            <a:pPr lvl="1" indent="-342900"/>
            <a:r>
              <a:rPr lang="en-US" sz="2000" dirty="0" smtClean="0"/>
              <a:t>No recursion among function calls</a:t>
            </a:r>
          </a:p>
          <a:p>
            <a:pPr lvl="1" indent="-342900"/>
            <a:r>
              <a:rPr lang="en-US" sz="2000" dirty="0" smtClean="0"/>
              <a:t>Function call are “linear”</a:t>
            </a:r>
          </a:p>
          <a:p>
            <a:pPr marL="0" indent="0">
              <a:buNone/>
            </a:pPr>
            <a:r>
              <a:rPr lang="en-US" sz="2400" dirty="0" smtClean="0">
                <a:sym typeface="Symbol" charset="0"/>
              </a:rPr>
              <a:t>Also in practice, very </a:t>
            </a:r>
            <a:r>
              <a:rPr lang="en-US" sz="2400" dirty="0">
                <a:sym typeface="Symbol" charset="0"/>
              </a:rPr>
              <a:t>efficient casting based on unambiguous grammars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04235"/>
            <a:ext cx="2133600" cy="365125"/>
          </a:xfrm>
        </p:spPr>
        <p:txBody>
          <a:bodyPr/>
          <a:lstStyle/>
          <a:p>
            <a:fld id="{05ED34BF-AC6D-5C43-8CB0-5B9E94E0DD4E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1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6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works around </a:t>
            </a:r>
            <a:r>
              <a:rPr lang="en-US" dirty="0" err="1" smtClean="0"/>
              <a:t>Axml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Axml</a:t>
            </a:r>
            <a:r>
              <a:rPr lang="en-US" dirty="0" smtClean="0"/>
              <a:t>  system – open-source  (on server, on smartphone)</a:t>
            </a:r>
          </a:p>
          <a:p>
            <a:pPr marL="0" indent="0">
              <a:buNone/>
            </a:pPr>
            <a:r>
              <a:rPr lang="en-US" dirty="0" smtClean="0"/>
              <a:t>The useful: Replication and query optimization	</a:t>
            </a:r>
          </a:p>
          <a:p>
            <a:pPr marL="457200" lvl="1" indent="0">
              <a:buNone/>
            </a:pPr>
            <a:r>
              <a:rPr lang="en-US" dirty="0" smtClean="0"/>
              <a:t>How to evaluate a query efficiently by taking advantage of replication</a:t>
            </a:r>
          </a:p>
          <a:p>
            <a:pPr marL="0" indent="0">
              <a:buNone/>
            </a:pPr>
            <a:r>
              <a:rPr lang="en-US" dirty="0" smtClean="0"/>
              <a:t>The useful: Lazy query evaluation</a:t>
            </a:r>
          </a:p>
          <a:p>
            <a:pPr marL="457200" lvl="1" indent="0">
              <a:buNone/>
            </a:pPr>
            <a:r>
              <a:rPr lang="en-US" dirty="0" smtClean="0"/>
              <a:t>How to evaluate a query without calling all embedded services	</a:t>
            </a:r>
          </a:p>
          <a:p>
            <a:pPr marL="0" indent="0">
              <a:buNone/>
            </a:pPr>
            <a:r>
              <a:rPr lang="en-US" dirty="0" smtClean="0"/>
              <a:t>The fun: Casting problem</a:t>
            </a:r>
          </a:p>
          <a:p>
            <a:pPr marL="457200" lvl="1" indent="0">
              <a:buNone/>
            </a:pPr>
            <a:r>
              <a:rPr lang="en-US" dirty="0" smtClean="0"/>
              <a:t>Which functions to call to “match” a target type </a:t>
            </a:r>
          </a:p>
          <a:p>
            <a:pPr marL="457200" lvl="1" indent="0">
              <a:buNone/>
            </a:pPr>
            <a:r>
              <a:rPr lang="en-US" dirty="0" smtClean="0"/>
              <a:t>Active context-free games</a:t>
            </a:r>
          </a:p>
          <a:p>
            <a:pPr marL="0" indent="0">
              <a:buNone/>
            </a:pPr>
            <a:r>
              <a:rPr lang="en-US" dirty="0" smtClean="0"/>
              <a:t>The exotic</a:t>
            </a:r>
          </a:p>
          <a:p>
            <a:pPr lvl="1" indent="-342900"/>
            <a:r>
              <a:rPr lang="en-US" dirty="0" smtClean="0"/>
              <a:t>Diagnosis of communication systems based on datalog optimization</a:t>
            </a:r>
          </a:p>
          <a:p>
            <a:pPr lvl="1" indent="-342900"/>
            <a:r>
              <a:rPr lang="en-US" dirty="0" smtClean="0"/>
              <a:t>Access control</a:t>
            </a:r>
          </a:p>
          <a:p>
            <a:pPr lvl="1" indent="-342900"/>
            <a:r>
              <a:rPr lang="en-US" dirty="0" smtClean="0"/>
              <a:t>Distributed design</a:t>
            </a:r>
          </a:p>
          <a:p>
            <a:pPr lvl="1" indent="-342900"/>
            <a:r>
              <a:rPr lang="en-US" dirty="0" smtClean="0"/>
              <a:t>Probabilistic </a:t>
            </a:r>
            <a:r>
              <a:rPr lang="en-US" dirty="0"/>
              <a:t>g</a:t>
            </a:r>
            <a:r>
              <a:rPr lang="en-US" dirty="0" smtClean="0"/>
              <a:t>eneration of documents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04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come back to distribution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Lesson 6: </a:t>
            </a:r>
            <a:r>
              <a:rPr lang="en-US" sz="2400" dirty="0" err="1" smtClean="0"/>
              <a:t>datalog</a:t>
            </a:r>
            <a:r>
              <a:rPr lang="en-US" sz="2400" dirty="0" smtClean="0"/>
              <a:t>	- recursion is essential</a:t>
            </a:r>
          </a:p>
          <a:p>
            <a:pPr marL="0" indent="0">
              <a:buNone/>
            </a:pPr>
            <a:r>
              <a:rPr lang="en-US" sz="2400" dirty="0" smtClean="0"/>
              <a:t>Lesson 7: distributed data management in general</a:t>
            </a:r>
          </a:p>
          <a:p>
            <a:pPr marL="0" indent="0">
              <a:buNone/>
            </a:pPr>
            <a:r>
              <a:rPr lang="en-US" sz="2400" dirty="0" smtClean="0"/>
              <a:t>Lesson 8: distributed knowledge bases</a:t>
            </a:r>
            <a:endParaRPr lang="en-US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14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With many colleagues, in particular: </a:t>
            </a:r>
          </a:p>
          <a:p>
            <a:pPr lvl="1"/>
            <a:r>
              <a:rPr lang="en-US" sz="2000" dirty="0" err="1"/>
              <a:t>Tova</a:t>
            </a:r>
            <a:r>
              <a:rPr lang="en-US" sz="2000" dirty="0"/>
              <a:t> Milo (Tel Aviv) 		Victor Vianu (UCSD)</a:t>
            </a:r>
          </a:p>
          <a:p>
            <a:pPr lvl="1"/>
            <a:r>
              <a:rPr lang="en-US" sz="2000" dirty="0"/>
              <a:t>Luc </a:t>
            </a:r>
            <a:r>
              <a:rPr lang="en-US" sz="2000" dirty="0" err="1"/>
              <a:t>Segoufin</a:t>
            </a:r>
            <a:r>
              <a:rPr lang="en-US" sz="2000" dirty="0"/>
              <a:t> (INRIA)		</a:t>
            </a:r>
            <a:r>
              <a:rPr lang="en-US" sz="2000" dirty="0" err="1"/>
              <a:t>Ioana</a:t>
            </a:r>
            <a:r>
              <a:rPr lang="en-US" sz="2000" dirty="0"/>
              <a:t> </a:t>
            </a:r>
            <a:r>
              <a:rPr lang="en-US" sz="2000" dirty="0" err="1"/>
              <a:t>Manolescu</a:t>
            </a:r>
            <a:r>
              <a:rPr lang="en-US" sz="2000" dirty="0"/>
              <a:t> (INRIA)</a:t>
            </a:r>
          </a:p>
          <a:p>
            <a:pPr lvl="1"/>
            <a:r>
              <a:rPr lang="en-US" sz="2000" dirty="0"/>
              <a:t>Georg </a:t>
            </a:r>
            <a:r>
              <a:rPr lang="en-US" sz="2000" dirty="0" err="1"/>
              <a:t>Gottlob</a:t>
            </a:r>
            <a:r>
              <a:rPr lang="en-US" sz="2000" dirty="0"/>
              <a:t> (Oxford) 	</a:t>
            </a:r>
            <a:r>
              <a:rPr lang="en-US" sz="2000" dirty="0" err="1"/>
              <a:t>Alkis</a:t>
            </a:r>
            <a:r>
              <a:rPr lang="en-US" sz="2000" dirty="0"/>
              <a:t> </a:t>
            </a:r>
            <a:r>
              <a:rPr lang="en-US" sz="2000" dirty="0" err="1"/>
              <a:t>Polyzotis</a:t>
            </a:r>
            <a:r>
              <a:rPr lang="en-US" sz="2000" dirty="0"/>
              <a:t> (UCSC)</a:t>
            </a:r>
          </a:p>
          <a:p>
            <a:pPr lvl="1"/>
            <a:r>
              <a:rPr lang="en-US" sz="2000" dirty="0"/>
              <a:t>Angela </a:t>
            </a:r>
            <a:r>
              <a:rPr lang="en-US" sz="2000" dirty="0" err="1"/>
              <a:t>Bonifati</a:t>
            </a:r>
            <a:r>
              <a:rPr lang="en-US" sz="2000" dirty="0"/>
              <a:t> </a:t>
            </a:r>
            <a:r>
              <a:rPr lang="en-US" sz="2000" dirty="0" smtClean="0"/>
              <a:t>(Lille)</a:t>
            </a:r>
            <a:r>
              <a:rPr lang="en-US" sz="2000" dirty="0"/>
              <a:t>	Marie-Christine </a:t>
            </a:r>
            <a:r>
              <a:rPr lang="en-US" sz="2000" dirty="0" err="1"/>
              <a:t>Rousset</a:t>
            </a:r>
            <a:r>
              <a:rPr lang="en-US" sz="2000" dirty="0"/>
              <a:t> (Grenoble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Balder ten </a:t>
            </a:r>
            <a:r>
              <a:rPr lang="en-US" sz="2000" dirty="0" err="1" smtClean="0"/>
              <a:t>Catte</a:t>
            </a:r>
            <a:r>
              <a:rPr lang="en-US" sz="2000" dirty="0" smtClean="0"/>
              <a:t> (UCSC)	</a:t>
            </a:r>
            <a:r>
              <a:rPr lang="en-US" sz="2000" dirty="0" err="1" smtClean="0"/>
              <a:t>Yannis</a:t>
            </a:r>
            <a:r>
              <a:rPr lang="en-US" sz="2000" dirty="0" smtClean="0"/>
              <a:t> </a:t>
            </a:r>
            <a:r>
              <a:rPr lang="en-US" sz="2000" dirty="0" err="1" smtClean="0"/>
              <a:t>Katsis</a:t>
            </a:r>
            <a:r>
              <a:rPr lang="en-US" sz="2000" dirty="0" smtClean="0"/>
              <a:t> (UCSD)</a:t>
            </a:r>
          </a:p>
          <a:p>
            <a:pPr marL="0" indent="0">
              <a:buNone/>
            </a:pPr>
            <a:r>
              <a:rPr lang="en-US" sz="2400" dirty="0" smtClean="0"/>
              <a:t>And </a:t>
            </a:r>
            <a:r>
              <a:rPr lang="en-US" sz="2400" dirty="0"/>
              <a:t>PhD students</a:t>
            </a:r>
          </a:p>
          <a:p>
            <a:pPr lvl="1"/>
            <a:r>
              <a:rPr lang="en-US" sz="2000" dirty="0"/>
              <a:t>Omar </a:t>
            </a:r>
            <a:r>
              <a:rPr lang="en-US" sz="2000" dirty="0" err="1"/>
              <a:t>Benjelloun</a:t>
            </a:r>
            <a:r>
              <a:rPr lang="en-US" sz="2000" dirty="0"/>
              <a:t> (Google)	</a:t>
            </a:r>
            <a:r>
              <a:rPr lang="en-US" sz="2000" dirty="0" err="1"/>
              <a:t>Bogdan</a:t>
            </a:r>
            <a:r>
              <a:rPr lang="en-US" sz="2000" dirty="0"/>
              <a:t> </a:t>
            </a:r>
            <a:r>
              <a:rPr lang="en-US" sz="2000" dirty="0" err="1"/>
              <a:t>Marinoiu</a:t>
            </a:r>
            <a:r>
              <a:rPr lang="en-US" sz="2000" dirty="0"/>
              <a:t> (SAP)</a:t>
            </a:r>
          </a:p>
          <a:p>
            <a:pPr lvl="1"/>
            <a:r>
              <a:rPr lang="en-US" sz="2000" dirty="0"/>
              <a:t>Pierre </a:t>
            </a:r>
            <a:r>
              <a:rPr lang="en-US" sz="2000" dirty="0" err="1"/>
              <a:t>Bourhis</a:t>
            </a:r>
            <a:r>
              <a:rPr lang="en-US" sz="2000" dirty="0"/>
              <a:t> (INRIA)	Alban </a:t>
            </a:r>
            <a:r>
              <a:rPr lang="en-US" sz="2000" dirty="0" err="1"/>
              <a:t>Galland</a:t>
            </a:r>
            <a:r>
              <a:rPr lang="en-US" sz="2000" dirty="0"/>
              <a:t> (INRIA)</a:t>
            </a:r>
          </a:p>
          <a:p>
            <a:pPr lvl="1"/>
            <a:r>
              <a:rPr lang="en-US" sz="2000" dirty="0"/>
              <a:t>Marco Manna </a:t>
            </a:r>
            <a:r>
              <a:rPr lang="en-US" sz="2000" dirty="0" smtClean="0"/>
              <a:t>(</a:t>
            </a:r>
            <a:r>
              <a:rPr lang="en-US" sz="2000" dirty="0" smtClean="0"/>
              <a:t>Calabria</a:t>
            </a:r>
            <a:r>
              <a:rPr lang="en-US" sz="2000" dirty="0" smtClean="0"/>
              <a:t>)</a:t>
            </a:r>
            <a:r>
              <a:rPr lang="en-US" sz="2000" dirty="0"/>
              <a:t>	</a:t>
            </a:r>
            <a:r>
              <a:rPr lang="en-US" sz="2000" dirty="0" err="1"/>
              <a:t>Nicoleta</a:t>
            </a:r>
            <a:r>
              <a:rPr lang="en-US" sz="2000" dirty="0"/>
              <a:t> Preda </a:t>
            </a:r>
            <a:r>
              <a:rPr lang="en-US" sz="2000" dirty="0" smtClean="0"/>
              <a:t>(Versailles)</a:t>
            </a:r>
            <a:endParaRPr lang="en-US" sz="2000" dirty="0"/>
          </a:p>
          <a:p>
            <a:pPr lvl="1"/>
            <a:r>
              <a:rPr lang="en-US" sz="2000" dirty="0"/>
              <a:t>Zoe Abrams (Google)	</a:t>
            </a:r>
            <a:r>
              <a:rPr lang="en-US" sz="2000" dirty="0" smtClean="0"/>
              <a:t>Emmanuel </a:t>
            </a:r>
            <a:r>
              <a:rPr lang="en-US" sz="2000" dirty="0" err="1"/>
              <a:t>Taropa</a:t>
            </a:r>
            <a:r>
              <a:rPr lang="en-US" sz="2000" dirty="0"/>
              <a:t> (Google)</a:t>
            </a:r>
          </a:p>
          <a:p>
            <a:pPr lvl="1"/>
            <a:r>
              <a:rPr lang="en-US" sz="2000" dirty="0" err="1"/>
              <a:t>Bogdan</a:t>
            </a:r>
            <a:r>
              <a:rPr lang="en-US" sz="2000" dirty="0"/>
              <a:t> </a:t>
            </a:r>
            <a:r>
              <a:rPr lang="en-US" sz="2000" dirty="0" err="1"/>
              <a:t>Cautis</a:t>
            </a:r>
            <a:r>
              <a:rPr lang="en-US" sz="2000" dirty="0"/>
              <a:t> (</a:t>
            </a:r>
            <a:r>
              <a:rPr lang="en-US" sz="2000" dirty="0" smtClean="0"/>
              <a:t>Telecom) 	Spyros </a:t>
            </a:r>
            <a:r>
              <a:rPr lang="en-US" sz="2000" dirty="0" err="1"/>
              <a:t>Zoupanos</a:t>
            </a:r>
            <a:r>
              <a:rPr lang="en-US" sz="2000" dirty="0"/>
              <a:t> </a:t>
            </a:r>
            <a:r>
              <a:rPr lang="en-US" sz="2000" dirty="0"/>
              <a:t>(Max-Planck-</a:t>
            </a:r>
            <a:r>
              <a:rPr lang="en-US" sz="2000" dirty="0" err="1" smtClean="0"/>
              <a:t>Institut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And others</a:t>
            </a:r>
            <a:endParaRPr lang="en-US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 from the past</a:t>
            </a:r>
            <a:endParaRPr lang="en-US" dirty="0"/>
          </a:p>
        </p:txBody>
      </p:sp>
      <p:sp>
        <p:nvSpPr>
          <p:cNvPr id="145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success of the relational </a:t>
            </a:r>
            <a:r>
              <a:rPr lang="en-US" sz="2400" dirty="0" smtClean="0"/>
              <a:t>model</a:t>
            </a:r>
            <a:r>
              <a:rPr lang="en-US" sz="2400" dirty="0"/>
              <a:t> </a:t>
            </a:r>
            <a:r>
              <a:rPr lang="en-US" sz="2400" dirty="0" smtClean="0"/>
              <a:t>with  </a:t>
            </a:r>
            <a:r>
              <a:rPr lang="en-US" sz="2400" b="1" dirty="0">
                <a:solidFill>
                  <a:srgbClr val="3366FF"/>
                </a:solidFill>
              </a:rPr>
              <a:t>2D-tables </a:t>
            </a:r>
            <a:r>
              <a:rPr lang="en-US" sz="2400" b="1" dirty="0" smtClean="0">
                <a:solidFill>
                  <a:srgbClr val="3366FF"/>
                </a:solidFill>
              </a:rPr>
              <a:t>on local servers</a:t>
            </a:r>
          </a:p>
          <a:p>
            <a:pPr lvl="1" indent="-342900"/>
            <a:r>
              <a:rPr lang="en-US" sz="2000" dirty="0" smtClean="0"/>
              <a:t>A </a:t>
            </a:r>
            <a:r>
              <a:rPr lang="en-US" sz="2000" dirty="0"/>
              <a:t>logic for defining </a:t>
            </a:r>
            <a:r>
              <a:rPr lang="en-US" sz="2000" dirty="0" smtClean="0"/>
              <a:t>tables</a:t>
            </a:r>
          </a:p>
          <a:p>
            <a:pPr lvl="1" indent="-342900"/>
            <a:r>
              <a:rPr lang="en-US" sz="2000" dirty="0" smtClean="0"/>
              <a:t>An </a:t>
            </a:r>
            <a:r>
              <a:rPr lang="en-US" sz="2000" dirty="0"/>
              <a:t>algebra for describing query plans over tables</a:t>
            </a:r>
          </a:p>
          <a:p>
            <a:pPr marL="0" indent="0">
              <a:buNone/>
            </a:pPr>
            <a:r>
              <a:rPr lang="en-US" sz="2400" dirty="0"/>
              <a:t>We should do </a:t>
            </a:r>
            <a:r>
              <a:rPr lang="en-US" sz="2400" dirty="0" smtClean="0"/>
              <a:t>similarly for </a:t>
            </a:r>
            <a:r>
              <a:rPr lang="en-US" sz="2400" b="1" dirty="0" smtClean="0">
                <a:solidFill>
                  <a:srgbClr val="3366FF"/>
                </a:solidFill>
              </a:rPr>
              <a:t>trees </a:t>
            </a:r>
            <a:r>
              <a:rPr lang="en-US" sz="2400" b="1" dirty="0">
                <a:solidFill>
                  <a:srgbClr val="3366FF"/>
                </a:solidFill>
              </a:rPr>
              <a:t>in a </a:t>
            </a:r>
            <a:r>
              <a:rPr lang="en-US" sz="2400" b="1" dirty="0" smtClean="0">
                <a:solidFill>
                  <a:srgbClr val="3366FF"/>
                </a:solidFill>
              </a:rPr>
              <a:t>distributed environment </a:t>
            </a:r>
          </a:p>
          <a:p>
            <a:pPr lvl="1" indent="-342900"/>
            <a:r>
              <a:rPr lang="en-US" sz="2000" dirty="0" smtClean="0"/>
              <a:t>A logic for defining distributed trees and data services</a:t>
            </a:r>
          </a:p>
          <a:p>
            <a:pPr lvl="1" indent="-342900"/>
            <a:r>
              <a:rPr lang="en-US" sz="2000" dirty="0" smtClean="0"/>
              <a:t>An </a:t>
            </a:r>
            <a:r>
              <a:rPr lang="en-US" sz="2000" dirty="0"/>
              <a:t>algebra for </a:t>
            </a:r>
            <a:r>
              <a:rPr kumimoji="1" lang="en-US" sz="2000" dirty="0"/>
              <a:t>optimizing queries</a:t>
            </a:r>
            <a:r>
              <a:rPr kumimoji="1" lang="en-US" sz="2000" i="1" dirty="0"/>
              <a:t> </a:t>
            </a:r>
            <a:r>
              <a:rPr lang="en-US" sz="2000" dirty="0"/>
              <a:t>over trees/</a:t>
            </a:r>
            <a:r>
              <a:rPr lang="en-US" sz="2000" dirty="0" smtClean="0"/>
              <a:t>services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FD86-B561-B948-9D61-8AC2DFDF7567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4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3F9B-935D-214D-B801-128E0B6529F2}" type="datetime1">
              <a:rPr lang="en-US" smtClean="0"/>
              <a:t>4/3/12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50</a:t>
            </a:fld>
            <a:endParaRPr lang="fr-FR"/>
          </a:p>
        </p:txBody>
      </p:sp>
      <p:grpSp>
        <p:nvGrpSpPr>
          <p:cNvPr id="2" name="Groupe 7"/>
          <p:cNvGrpSpPr/>
          <p:nvPr/>
        </p:nvGrpSpPr>
        <p:grpSpPr>
          <a:xfrm>
            <a:off x="6156176" y="1196752"/>
            <a:ext cx="2448272" cy="2361454"/>
            <a:chOff x="6121630" y="2754199"/>
            <a:chExt cx="3578673" cy="3653036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131603" y="4629150"/>
              <a:ext cx="3568700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109000"/>
                </a:lnSpc>
                <a:spcBef>
                  <a:spcPts val="788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fr-FR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296703" y="3149600"/>
              <a:ext cx="800100" cy="1397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96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21630" y="2754199"/>
              <a:ext cx="3022370" cy="3653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à coins arrondis 11"/>
            <p:cNvSpPr/>
            <p:nvPr/>
          </p:nvSpPr>
          <p:spPr bwMode="auto">
            <a:xfrm>
              <a:off x="6568225" y="2884877"/>
              <a:ext cx="1390918" cy="553792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cript MT Bold" pitchFamily="66" charset="0"/>
                </a:rPr>
                <a:t>Merci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cript MT Bold" pitchFamily="66" charset="0"/>
                </a:rPr>
                <a:t> 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cript MT Bold" pitchFamily="66" charset="0"/>
                </a:rPr>
                <a:t>!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</a:endParaRPr>
            </a:p>
          </p:txBody>
        </p:sp>
      </p:grpSp>
      <p:pic>
        <p:nvPicPr>
          <p:cNvPr id="15" name="Image 14" descr="cacha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190" y="5910922"/>
            <a:ext cx="1522258" cy="761129"/>
          </a:xfrm>
          <a:prstGeom prst="rect">
            <a:avLst/>
          </a:prstGeom>
        </p:spPr>
      </p:pic>
      <p:pic>
        <p:nvPicPr>
          <p:cNvPr id="16" name="Image 15" descr="college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774" y="5877272"/>
            <a:ext cx="2049394" cy="794779"/>
          </a:xfrm>
          <a:prstGeom prst="rect">
            <a:avLst/>
          </a:prstGeom>
        </p:spPr>
      </p:pic>
      <p:pic>
        <p:nvPicPr>
          <p:cNvPr id="17" name="Image 16" descr="logoinria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19667"/>
            <a:ext cx="2506128" cy="75238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Static Analysis and Verification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Victor Vianu, U.C. San Diego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683568" y="1498600"/>
            <a:ext cx="4752528" cy="45212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360000" indent="-457200">
              <a:buNone/>
            </a:pPr>
            <a:r>
              <a:rPr lang="en-US" dirty="0" smtClean="0"/>
              <a:t>PhD from USC 1983</a:t>
            </a:r>
          </a:p>
          <a:p>
            <a:pPr marL="360000" indent="-457200">
              <a:buNone/>
            </a:pPr>
            <a:r>
              <a:rPr lang="en-US" dirty="0" smtClean="0"/>
              <a:t>Sabbaticals INRIA</a:t>
            </a:r>
            <a:r>
              <a:rPr lang="en-US" dirty="0"/>
              <a:t>, </a:t>
            </a:r>
            <a:r>
              <a:rPr lang="en-US" dirty="0" smtClean="0"/>
              <a:t>ENS </a:t>
            </a:r>
            <a:r>
              <a:rPr lang="en-US" dirty="0" err="1" smtClean="0"/>
              <a:t>Cachan</a:t>
            </a:r>
            <a:r>
              <a:rPr lang="en-US" dirty="0" smtClean="0"/>
              <a:t>, Ulm, Telecom</a:t>
            </a:r>
          </a:p>
          <a:p>
            <a:pPr marL="360000" indent="-457200">
              <a:buNone/>
            </a:pPr>
            <a:r>
              <a:rPr lang="en-US" dirty="0"/>
              <a:t>I</a:t>
            </a:r>
            <a:r>
              <a:rPr lang="en-US" dirty="0" smtClean="0"/>
              <a:t>nterests:  database </a:t>
            </a:r>
            <a:r>
              <a:rPr lang="en-US" dirty="0"/>
              <a:t>theory, computational logic, </a:t>
            </a:r>
            <a:r>
              <a:rPr lang="en-US" dirty="0" smtClean="0"/>
              <a:t>Web data</a:t>
            </a:r>
          </a:p>
          <a:p>
            <a:pPr marL="360000" lvl="1" indent="-457200">
              <a:buNone/>
            </a:pPr>
            <a:r>
              <a:rPr lang="en-US" sz="2800" dirty="0" smtClean="0"/>
              <a:t>Co-author of </a:t>
            </a:r>
            <a:r>
              <a:rPr lang="en-US" sz="2800" i="1" dirty="0" smtClean="0"/>
              <a:t>Foundations </a:t>
            </a:r>
            <a:r>
              <a:rPr lang="en-US" sz="2800" i="1" dirty="0"/>
              <a:t>of </a:t>
            </a:r>
            <a:r>
              <a:rPr lang="en-US" sz="2800" i="1" dirty="0" smtClean="0"/>
              <a:t>databases</a:t>
            </a:r>
            <a:endParaRPr lang="en-US" i="1" dirty="0"/>
          </a:p>
          <a:p>
            <a:pPr marL="760050" lvl="1" indent="-457200"/>
            <a:r>
              <a:rPr lang="en-US" dirty="0" smtClean="0"/>
              <a:t>Aka</a:t>
            </a:r>
            <a:r>
              <a:rPr lang="en-US" dirty="0"/>
              <a:t> the Alice book</a:t>
            </a:r>
          </a:p>
          <a:p>
            <a:pPr marL="360000" indent="-457200">
              <a:buNone/>
            </a:pPr>
            <a:r>
              <a:rPr lang="en-US" dirty="0" smtClean="0"/>
              <a:t>Vianu </a:t>
            </a:r>
            <a:r>
              <a:rPr lang="en-US" dirty="0"/>
              <a:t>has served as </a:t>
            </a:r>
            <a:endParaRPr lang="en-US" dirty="0" smtClean="0"/>
          </a:p>
          <a:p>
            <a:pPr marL="760050" lvl="1" indent="-457200"/>
            <a:r>
              <a:rPr lang="en-US" dirty="0" smtClean="0"/>
              <a:t>General </a:t>
            </a:r>
            <a:r>
              <a:rPr lang="en-US" dirty="0"/>
              <a:t>Chair of </a:t>
            </a:r>
            <a:r>
              <a:rPr lang="en-US" dirty="0" smtClean="0"/>
              <a:t>SIGMOD, PODS,</a:t>
            </a:r>
          </a:p>
          <a:p>
            <a:pPr marL="760050" lvl="1" indent="-457200"/>
            <a:r>
              <a:rPr lang="en-US" dirty="0"/>
              <a:t>P</a:t>
            </a:r>
            <a:r>
              <a:rPr lang="en-US" dirty="0" smtClean="0"/>
              <a:t>rogram </a:t>
            </a:r>
            <a:r>
              <a:rPr lang="en-US" dirty="0"/>
              <a:t>Chair of </a:t>
            </a:r>
            <a:r>
              <a:rPr lang="en-US" dirty="0" smtClean="0"/>
              <a:t>PODS, ICDT</a:t>
            </a:r>
          </a:p>
          <a:p>
            <a:pPr marL="360000" indent="-457200">
              <a:buNone/>
            </a:pPr>
            <a:r>
              <a:rPr lang="en-US" dirty="0" smtClean="0"/>
              <a:t>Editor</a:t>
            </a:r>
            <a:r>
              <a:rPr lang="en-US" dirty="0"/>
              <a:t>-in-Chief of the </a:t>
            </a:r>
            <a:r>
              <a:rPr lang="en-US" dirty="0" smtClean="0"/>
              <a:t>J. ACM</a:t>
            </a:r>
          </a:p>
          <a:p>
            <a:pPr marL="360000" indent="-457200">
              <a:buNone/>
            </a:pPr>
            <a:r>
              <a:rPr lang="en-US" dirty="0" smtClean="0"/>
              <a:t>ACM Fellow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51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2060848"/>
            <a:ext cx="24892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0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1541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Modeling: the AXML model of active </a:t>
            </a:r>
            <a:r>
              <a:rPr lang="en-US" sz="2400" dirty="0" smtClean="0"/>
              <a:t>documents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857250" lvl="1" indent="-457200"/>
            <a:r>
              <a:rPr lang="en-US" sz="2000" b="1" dirty="0">
                <a:solidFill>
                  <a:srgbClr val="FF0000"/>
                </a:solidFill>
              </a:rPr>
              <a:t>Views</a:t>
            </a:r>
            <a:r>
              <a:rPr lang="en-US" sz="2000" dirty="0"/>
              <a:t>: to capture intentional data</a:t>
            </a:r>
          </a:p>
          <a:p>
            <a:pPr marL="857250" lvl="1" indent="-457200"/>
            <a:r>
              <a:rPr lang="en-US" sz="2000" b="1" dirty="0" smtClean="0">
                <a:solidFill>
                  <a:srgbClr val="FF0000"/>
                </a:solidFill>
              </a:rPr>
              <a:t>Streams</a:t>
            </a:r>
            <a:r>
              <a:rPr lang="en-US" sz="2000" dirty="0" smtClean="0"/>
              <a:t>: to capture exchanges </a:t>
            </a:r>
            <a:r>
              <a:rPr lang="en-US" sz="2000" dirty="0" smtClean="0"/>
              <a:t>of data and evolution 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Optimization</a:t>
            </a:r>
            <a:r>
              <a:rPr lang="en-US" sz="2400" dirty="0" smtClean="0"/>
              <a:t>: an algebra for AXML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Monitoring: based on </a:t>
            </a:r>
            <a:r>
              <a:rPr lang="en-US" sz="2400" dirty="0" smtClean="0"/>
              <a:t>AXML </a:t>
            </a:r>
            <a:r>
              <a:rPr lang="en-US" sz="2400" dirty="0" smtClean="0"/>
              <a:t>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Task sequencing: A workflow based on AXML documents</a:t>
            </a:r>
          </a:p>
          <a:p>
            <a:pPr lvl="1" indent="-342900"/>
            <a:r>
              <a:rPr lang="en-US" sz="2000" dirty="0" smtClean="0"/>
              <a:t>In the spirit of business artifacts</a:t>
            </a:r>
          </a:p>
          <a:p>
            <a:pPr lvl="1"/>
            <a:endParaRPr lang="en-US" sz="2000" dirty="0" smtClean="0"/>
          </a:p>
          <a:p>
            <a:pPr lvl="2"/>
            <a:endParaRPr lang="en-US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9BF8-2982-FC44-B23D-B88F8A337C0F}" type="slidenum">
              <a:rPr lang="en-US"/>
              <a:pPr/>
              <a:t>6</a:t>
            </a:fld>
            <a:endParaRPr lang="en-US"/>
          </a:p>
        </p:txBody>
      </p:sp>
      <p:sp>
        <p:nvSpPr>
          <p:cNvPr id="2" name="Bulle rectangulaire 1"/>
          <p:cNvSpPr/>
          <p:nvPr/>
        </p:nvSpPr>
        <p:spPr>
          <a:xfrm>
            <a:off x="6372200" y="2060848"/>
            <a:ext cx="2627784" cy="1152128"/>
          </a:xfrm>
          <a:prstGeom prst="wedgeRectCallout">
            <a:avLst>
              <a:gd name="adj1" fmla="val -102389"/>
              <a:gd name="adj2" fmla="val 432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Key concept for </a:t>
            </a:r>
          </a:p>
          <a:p>
            <a:pPr algn="ctr"/>
            <a:r>
              <a:rPr lang="en-US" sz="2000" dirty="0" smtClean="0"/>
              <a:t>Data management</a:t>
            </a:r>
            <a:endParaRPr lang="en-US" sz="1600" dirty="0"/>
          </a:p>
        </p:txBody>
      </p:sp>
      <p:sp>
        <p:nvSpPr>
          <p:cNvPr id="6" name="Bulle rectangulaire 5"/>
          <p:cNvSpPr/>
          <p:nvPr/>
        </p:nvSpPr>
        <p:spPr>
          <a:xfrm>
            <a:off x="6372200" y="3861048"/>
            <a:ext cx="2627784" cy="1152128"/>
          </a:xfrm>
          <a:prstGeom prst="wedgeRectCallout">
            <a:avLst>
              <a:gd name="adj1" fmla="val -27477"/>
              <a:gd name="adj2" fmla="val -7942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Key concept for </a:t>
            </a:r>
          </a:p>
          <a:p>
            <a:pPr algn="ctr"/>
            <a:r>
              <a:rPr lang="en-US" sz="2000" dirty="0"/>
              <a:t>d</a:t>
            </a:r>
            <a:r>
              <a:rPr lang="en-US" sz="2000" dirty="0" smtClean="0"/>
              <a:t>istribution and evolution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156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data intensive distributed systems</a:t>
            </a:r>
            <a:endParaRPr lang="en-US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Active XML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6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XML</a:t>
            </a:r>
            <a:endParaRPr lang="en-US" dirty="0"/>
          </a:p>
        </p:txBody>
      </p:sp>
      <p:sp>
        <p:nvSpPr>
          <p:cNvPr id="143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Based on Web standards: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		</a:t>
            </a:r>
            <a:r>
              <a:rPr lang="en-US" sz="2400" dirty="0" smtClean="0"/>
              <a:t>XML + </a:t>
            </a:r>
            <a:r>
              <a:rPr lang="en-US" sz="2400" dirty="0" smtClean="0"/>
              <a:t>Web services + Xpath/Xquery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Idea: E</a:t>
            </a:r>
            <a:r>
              <a:rPr lang="en-US" sz="2400" dirty="0" smtClean="0">
                <a:solidFill>
                  <a:srgbClr val="000000"/>
                </a:solidFill>
              </a:rPr>
              <a:t>xchange XML documents </a:t>
            </a:r>
            <a:r>
              <a:rPr lang="en-US" sz="2400" dirty="0">
                <a:solidFill>
                  <a:srgbClr val="000000"/>
                </a:solidFill>
              </a:rPr>
              <a:t>with embedded </a:t>
            </a:r>
            <a:r>
              <a:rPr lang="en-US" sz="2400" dirty="0" smtClean="0">
                <a:solidFill>
                  <a:srgbClr val="000000"/>
                </a:solidFill>
              </a:rPr>
              <a:t>function calls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dirty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charset="0"/>
              </a:rPr>
              <a:t>           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</a:rPr>
              <a:t>XML: Unordered, unranked, labeled                    trees </a:t>
            </a:r>
          </a:p>
          <a:p>
            <a:pPr lvl="1"/>
            <a:r>
              <a:rPr lang="en-US" sz="2000" dirty="0" smtClean="0">
                <a:latin typeface="Calibri" charset="0"/>
              </a:rPr>
              <a:t>Internal </a:t>
            </a:r>
            <a:r>
              <a:rPr lang="en-US" sz="2000" dirty="0">
                <a:latin typeface="Calibri" charset="0"/>
              </a:rPr>
              <a:t>nodes are labeled by tags</a:t>
            </a:r>
          </a:p>
          <a:p>
            <a:pPr lvl="1"/>
            <a:r>
              <a:rPr lang="en-US" sz="2000" dirty="0">
                <a:latin typeface="Calibri" charset="0"/>
              </a:rPr>
              <a:t>Leaves are labeled by tags, </a:t>
            </a:r>
            <a:r>
              <a:rPr lang="en-US" sz="2000" dirty="0" smtClean="0">
                <a:latin typeface="Calibri" charset="0"/>
              </a:rPr>
              <a:t>data</a:t>
            </a:r>
          </a:p>
          <a:p>
            <a:pPr lvl="1"/>
            <a:r>
              <a:rPr lang="en-US" sz="2000" dirty="0" smtClean="0">
                <a:latin typeface="Calibri" charset="0"/>
              </a:rPr>
              <a:t>Set </a:t>
            </a:r>
            <a:r>
              <a:rPr lang="en-US" sz="2000" dirty="0" smtClean="0">
                <a:latin typeface="Calibri" charset="0"/>
              </a:rPr>
              <a:t>semantics:  </a:t>
            </a:r>
            <a:r>
              <a:rPr lang="en-US" sz="2000" dirty="0">
                <a:latin typeface="Calibri" charset="0"/>
              </a:rPr>
              <a:t>No isomorphic sibling sub-trees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The functions are interpreted as calls to external services</a:t>
            </a:r>
          </a:p>
          <a:p>
            <a:pPr lvl="1"/>
            <a:r>
              <a:rPr lang="en-US" sz="2000" dirty="0"/>
              <a:t>Embedding calls in data is an old idea in databases</a:t>
            </a:r>
          </a:p>
          <a:p>
            <a:pPr marL="0" indent="0">
              <a:buNone/>
            </a:pPr>
            <a:r>
              <a:rPr lang="en-US" sz="2000" dirty="0"/>
              <a:t>		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412750" indent="-381000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8B45-356E-4A35-ADDB-0EE72B20EEE7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8532440" y="2996952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8532440" y="37890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8028384" y="450912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</a:t>
            </a:r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8532440" y="450912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</a:t>
            </a:r>
            <a:endParaRPr lang="en-US"/>
          </a:p>
        </p:txBody>
      </p:sp>
      <p:cxnSp>
        <p:nvCxnSpPr>
          <p:cNvPr id="10" name="Connecteur droit 9"/>
          <p:cNvCxnSpPr>
            <a:stCxn id="7" idx="0"/>
            <a:endCxn id="6" idx="4"/>
          </p:cNvCxnSpPr>
          <p:nvPr/>
        </p:nvCxnSpPr>
        <p:spPr>
          <a:xfrm flipV="1">
            <a:off x="8748464" y="3429000"/>
            <a:ext cx="0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8" idx="0"/>
            <a:endCxn id="7" idx="4"/>
          </p:cNvCxnSpPr>
          <p:nvPr/>
        </p:nvCxnSpPr>
        <p:spPr>
          <a:xfrm flipV="1">
            <a:off x="8244408" y="4221088"/>
            <a:ext cx="504056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9" idx="0"/>
            <a:endCxn id="7" idx="4"/>
          </p:cNvCxnSpPr>
          <p:nvPr/>
        </p:nvCxnSpPr>
        <p:spPr>
          <a:xfrm flipV="1">
            <a:off x="8748464" y="4221088"/>
            <a:ext cx="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7524328" y="37890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7524328" y="450912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</a:t>
            </a:r>
            <a:endParaRPr lang="en-US"/>
          </a:p>
        </p:txBody>
      </p:sp>
      <p:cxnSp>
        <p:nvCxnSpPr>
          <p:cNvPr id="15" name="Connecteur droit 14"/>
          <p:cNvCxnSpPr>
            <a:stCxn id="13" idx="0"/>
            <a:endCxn id="6" idx="4"/>
          </p:cNvCxnSpPr>
          <p:nvPr/>
        </p:nvCxnSpPr>
        <p:spPr>
          <a:xfrm flipV="1">
            <a:off x="7740352" y="3429000"/>
            <a:ext cx="1008112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4" idx="0"/>
            <a:endCxn id="13" idx="4"/>
          </p:cNvCxnSpPr>
          <p:nvPr/>
        </p:nvCxnSpPr>
        <p:spPr>
          <a:xfrm flipV="1">
            <a:off x="7740352" y="4221088"/>
            <a:ext cx="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531932" y="2996952"/>
            <a:ext cx="693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Active                                                           </a:t>
            </a:r>
            <a:r>
              <a:rPr lang="en-US" sz="2400" b="1" dirty="0" smtClean="0">
                <a:solidFill>
                  <a:srgbClr val="3366FF"/>
                </a:solidFill>
              </a:rPr>
              <a:t>        ,</a:t>
            </a:r>
            <a:r>
              <a:rPr lang="en-US" sz="2400" b="1" dirty="0" smtClean="0">
                <a:solidFill>
                  <a:srgbClr val="FF0000"/>
                </a:solidFill>
              </a:rPr>
              <a:t>  evolving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60210" y="3717032"/>
            <a:ext cx="2416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>
                <a:latin typeface="Calibri" charset="0"/>
              </a:rPr>
              <a:t>, or </a:t>
            </a:r>
            <a:r>
              <a:rPr lang="en-US" sz="2000" b="1" dirty="0">
                <a:solidFill>
                  <a:srgbClr val="FF0000"/>
                </a:solidFill>
                <a:latin typeface="Calibri" charset="0"/>
              </a:rPr>
              <a:t>function </a:t>
            </a:r>
            <a:r>
              <a:rPr lang="en-US" sz="2000" b="1" dirty="0" smtClean="0">
                <a:solidFill>
                  <a:srgbClr val="FF0000"/>
                </a:solidFill>
                <a:latin typeface="Calibri" charset="0"/>
              </a:rPr>
              <a:t>symbols</a:t>
            </a:r>
            <a:endParaRPr lang="en-US" sz="2000" b="1" dirty="0">
              <a:solidFill>
                <a:srgbClr val="FF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1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3" grpId="1" animBg="1"/>
      <p:bldP spid="14" grpId="0" animBg="1"/>
      <p:bldP spid="14" grpId="1" animBg="1"/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6542856" y="6381328"/>
            <a:ext cx="2133600" cy="365125"/>
          </a:xfrm>
        </p:spPr>
        <p:txBody>
          <a:bodyPr/>
          <a:lstStyle/>
          <a:p>
            <a:fld id="{05ED34BF-AC6D-5C43-8CB0-5B9E94E0DD4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5" name="Ellipse 104"/>
          <p:cNvSpPr/>
          <p:nvPr/>
        </p:nvSpPr>
        <p:spPr>
          <a:xfrm>
            <a:off x="997611" y="3263352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Ellipse 105"/>
          <p:cNvSpPr/>
          <p:nvPr/>
        </p:nvSpPr>
        <p:spPr>
          <a:xfrm>
            <a:off x="1259632" y="2672395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1471986" y="3261204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9" name="Connecteur droit 108"/>
          <p:cNvCxnSpPr>
            <a:stCxn id="106" idx="4"/>
            <a:endCxn id="105" idx="0"/>
          </p:cNvCxnSpPr>
          <p:nvPr/>
        </p:nvCxnSpPr>
        <p:spPr bwMode="auto">
          <a:xfrm flipH="1">
            <a:off x="1140486" y="2958145"/>
            <a:ext cx="262021" cy="3052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Connecteur droit 109"/>
          <p:cNvCxnSpPr>
            <a:stCxn id="106" idx="4"/>
            <a:endCxn id="107" idx="0"/>
          </p:cNvCxnSpPr>
          <p:nvPr/>
        </p:nvCxnSpPr>
        <p:spPr bwMode="auto">
          <a:xfrm>
            <a:off x="1402507" y="2958145"/>
            <a:ext cx="212354" cy="3030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ZoneTexte 112"/>
          <p:cNvSpPr txBox="1"/>
          <p:nvPr/>
        </p:nvSpPr>
        <p:spPr>
          <a:xfrm>
            <a:off x="971600" y="3480616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     m2     </a:t>
            </a:r>
            <a:endParaRPr lang="en-US" dirty="0"/>
          </a:p>
        </p:txBody>
      </p:sp>
      <p:sp>
        <p:nvSpPr>
          <p:cNvPr id="29" name="Ellipse 28"/>
          <p:cNvSpPr/>
          <p:nvPr/>
        </p:nvSpPr>
        <p:spPr>
          <a:xfrm>
            <a:off x="3059832" y="908720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94" name="ZoneTexte 30"/>
          <p:cNvSpPr txBox="1">
            <a:spLocks noChangeArrowheads="1"/>
          </p:cNvSpPr>
          <p:nvPr/>
        </p:nvSpPr>
        <p:spPr bwMode="auto">
          <a:xfrm>
            <a:off x="2123728" y="807095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root@p1</a:t>
            </a:r>
          </a:p>
        </p:txBody>
      </p:sp>
      <p:sp>
        <p:nvSpPr>
          <p:cNvPr id="39" name="Ellipse 38"/>
          <p:cNvSpPr/>
          <p:nvPr/>
        </p:nvSpPr>
        <p:spPr>
          <a:xfrm>
            <a:off x="3056640" y="1806017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Ellipse 47"/>
          <p:cNvSpPr/>
          <p:nvPr/>
        </p:nvSpPr>
        <p:spPr>
          <a:xfrm>
            <a:off x="3710186" y="2672395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Ellipse 49"/>
          <p:cNvSpPr/>
          <p:nvPr/>
        </p:nvSpPr>
        <p:spPr>
          <a:xfrm>
            <a:off x="4935027" y="2670113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10" name="Connecteur droit 51"/>
          <p:cNvCxnSpPr>
            <a:cxnSpLocks noChangeShapeType="1"/>
            <a:stCxn id="39" idx="4"/>
            <a:endCxn id="48" idx="0"/>
          </p:cNvCxnSpPr>
          <p:nvPr/>
        </p:nvCxnSpPr>
        <p:spPr bwMode="auto">
          <a:xfrm>
            <a:off x="3199515" y="2091767"/>
            <a:ext cx="653546" cy="580628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7212" name="Connecteur droit 55"/>
          <p:cNvCxnSpPr>
            <a:cxnSpLocks noChangeShapeType="1"/>
            <a:stCxn id="60" idx="4"/>
            <a:endCxn id="50" idx="0"/>
          </p:cNvCxnSpPr>
          <p:nvPr/>
        </p:nvCxnSpPr>
        <p:spPr bwMode="auto">
          <a:xfrm>
            <a:off x="3199515" y="2091767"/>
            <a:ext cx="1878387" cy="578346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sp>
        <p:nvSpPr>
          <p:cNvPr id="66" name="Ellipse 65"/>
          <p:cNvSpPr/>
          <p:nvPr/>
        </p:nvSpPr>
        <p:spPr>
          <a:xfrm>
            <a:off x="3056640" y="1815309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Connecteur droit 51"/>
          <p:cNvCxnSpPr>
            <a:cxnSpLocks noChangeShapeType="1"/>
            <a:stCxn id="66" idx="4"/>
            <a:endCxn id="67" idx="0"/>
          </p:cNvCxnSpPr>
          <p:nvPr/>
        </p:nvCxnSpPr>
        <p:spPr bwMode="auto">
          <a:xfrm flipH="1">
            <a:off x="464972" y="2101059"/>
            <a:ext cx="2734543" cy="549748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71" name="Connecteur droit 53"/>
          <p:cNvCxnSpPr>
            <a:cxnSpLocks noChangeShapeType="1"/>
            <a:stCxn id="66" idx="4"/>
            <a:endCxn id="106" idx="0"/>
          </p:cNvCxnSpPr>
          <p:nvPr/>
        </p:nvCxnSpPr>
        <p:spPr bwMode="auto">
          <a:xfrm flipH="1">
            <a:off x="1402507" y="2101059"/>
            <a:ext cx="1797008" cy="571336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72" name="Connecteur droit 55"/>
          <p:cNvCxnSpPr>
            <a:cxnSpLocks noChangeShapeType="1"/>
            <a:stCxn id="66" idx="4"/>
            <a:endCxn id="126" idx="0"/>
          </p:cNvCxnSpPr>
          <p:nvPr/>
        </p:nvCxnSpPr>
        <p:spPr bwMode="auto">
          <a:xfrm flipH="1">
            <a:off x="2518076" y="2101059"/>
            <a:ext cx="681439" cy="571336"/>
          </a:xfrm>
          <a:prstGeom prst="line">
            <a:avLst/>
          </a:prstGeom>
          <a:noFill/>
          <a:ln w="28575" cmpd="sng" algn="ctr">
            <a:solidFill>
              <a:srgbClr val="4F81BD"/>
            </a:solidFill>
            <a:round/>
            <a:headEnd/>
            <a:tailEnd/>
          </a:ln>
        </p:spPr>
      </p:cxnSp>
      <p:sp>
        <p:nvSpPr>
          <p:cNvPr id="77" name="ZoneTexte 76"/>
          <p:cNvSpPr txBox="1"/>
          <p:nvPr/>
        </p:nvSpPr>
        <p:spPr>
          <a:xfrm>
            <a:off x="3128853" y="2846067"/>
            <a:ext cx="1371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!songs@p2</a:t>
            </a:r>
            <a:endParaRPr lang="en-US" sz="20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427984" y="2846067"/>
            <a:ext cx="1371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!songs@p3</a:t>
            </a:r>
            <a:endParaRPr lang="en-US" sz="2000" dirty="0"/>
          </a:p>
        </p:txBody>
      </p:sp>
      <p:sp>
        <p:nvSpPr>
          <p:cNvPr id="17" name="Ellipse 16"/>
          <p:cNvSpPr/>
          <p:nvPr/>
        </p:nvSpPr>
        <p:spPr>
          <a:xfrm>
            <a:off x="61507" y="3288049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Ellipse 66"/>
          <p:cNvSpPr/>
          <p:nvPr/>
        </p:nvSpPr>
        <p:spPr>
          <a:xfrm>
            <a:off x="322097" y="2650807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535882" y="3285901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7" name="Connecteur droit 86"/>
          <p:cNvCxnSpPr>
            <a:stCxn id="67" idx="4"/>
            <a:endCxn id="17" idx="0"/>
          </p:cNvCxnSpPr>
          <p:nvPr/>
        </p:nvCxnSpPr>
        <p:spPr bwMode="auto">
          <a:xfrm flipH="1">
            <a:off x="204382" y="2936557"/>
            <a:ext cx="260590" cy="3514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onnecteur droit 88"/>
          <p:cNvCxnSpPr>
            <a:stCxn id="67" idx="4"/>
            <a:endCxn id="84" idx="0"/>
          </p:cNvCxnSpPr>
          <p:nvPr/>
        </p:nvCxnSpPr>
        <p:spPr bwMode="auto">
          <a:xfrm>
            <a:off x="464972" y="2936557"/>
            <a:ext cx="213785" cy="3493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ZoneTexte 101"/>
          <p:cNvSpPr txBox="1"/>
          <p:nvPr/>
        </p:nvSpPr>
        <p:spPr>
          <a:xfrm>
            <a:off x="-36512" y="3462201"/>
            <a:ext cx="99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      m1    </a:t>
            </a:r>
            <a:endParaRPr lang="en-US" dirty="0"/>
          </a:p>
        </p:txBody>
      </p:sp>
      <p:sp>
        <p:nvSpPr>
          <p:cNvPr id="125" name="Ellipse 124"/>
          <p:cNvSpPr/>
          <p:nvPr/>
        </p:nvSpPr>
        <p:spPr>
          <a:xfrm>
            <a:off x="1896934" y="3248325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Ellipse 125"/>
          <p:cNvSpPr/>
          <p:nvPr/>
        </p:nvSpPr>
        <p:spPr>
          <a:xfrm>
            <a:off x="2375201" y="2672395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2371309" y="3246177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Ellipse 127"/>
          <p:cNvSpPr/>
          <p:nvPr/>
        </p:nvSpPr>
        <p:spPr>
          <a:xfrm>
            <a:off x="2961595" y="3256908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9" name="Connecteur droit 128"/>
          <p:cNvCxnSpPr>
            <a:stCxn id="126" idx="4"/>
            <a:endCxn id="125" idx="0"/>
          </p:cNvCxnSpPr>
          <p:nvPr/>
        </p:nvCxnSpPr>
        <p:spPr bwMode="auto">
          <a:xfrm flipH="1">
            <a:off x="2039809" y="2958145"/>
            <a:ext cx="478267" cy="2901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Connecteur droit 129"/>
          <p:cNvCxnSpPr>
            <a:stCxn id="126" idx="4"/>
            <a:endCxn id="127" idx="0"/>
          </p:cNvCxnSpPr>
          <p:nvPr/>
        </p:nvCxnSpPr>
        <p:spPr bwMode="auto">
          <a:xfrm flipH="1">
            <a:off x="2514184" y="2958145"/>
            <a:ext cx="3892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Connecteur droit 130"/>
          <p:cNvCxnSpPr>
            <a:stCxn id="126" idx="4"/>
            <a:endCxn id="128" idx="0"/>
          </p:cNvCxnSpPr>
          <p:nvPr/>
        </p:nvCxnSpPr>
        <p:spPr bwMode="auto">
          <a:xfrm>
            <a:off x="2518076" y="2958145"/>
            <a:ext cx="586394" cy="2987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ZoneTexte 132"/>
          <p:cNvSpPr txBox="1"/>
          <p:nvPr/>
        </p:nvSpPr>
        <p:spPr>
          <a:xfrm>
            <a:off x="1870923" y="3465589"/>
            <a:ext cx="1517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      m3     !f3</a:t>
            </a:r>
            <a:endParaRPr lang="en-US" dirty="0"/>
          </a:p>
        </p:txBody>
      </p:sp>
      <p:sp>
        <p:nvSpPr>
          <p:cNvPr id="155" name="ZoneTexte 154"/>
          <p:cNvSpPr txBox="1"/>
          <p:nvPr/>
        </p:nvSpPr>
        <p:spPr>
          <a:xfrm>
            <a:off x="2411760" y="1776400"/>
            <a:ext cx="71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60" name="Ellipse 59"/>
          <p:cNvSpPr/>
          <p:nvPr/>
        </p:nvSpPr>
        <p:spPr>
          <a:xfrm>
            <a:off x="3056640" y="1806017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Connecteur droit 15"/>
          <p:cNvCxnSpPr>
            <a:stCxn id="29" idx="4"/>
            <a:endCxn id="66" idx="0"/>
          </p:cNvCxnSpPr>
          <p:nvPr/>
        </p:nvCxnSpPr>
        <p:spPr>
          <a:xfrm flipH="1">
            <a:off x="3199515" y="1194470"/>
            <a:ext cx="3192" cy="620839"/>
          </a:xfrm>
          <a:prstGeom prst="line">
            <a:avLst/>
          </a:prstGeom>
          <a:ln w="2857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Espace réservé du contenu 6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72819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Leads to evolving trees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Intentional </a:t>
            </a:r>
            <a:r>
              <a:rPr lang="en-US" sz="2000" dirty="0"/>
              <a:t>data: get the data only when desired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Dynamic data: If data sources change, the document changes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Flexible data: adapt to the needs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Function in push &amp; pull </a:t>
            </a:r>
            <a:r>
              <a:rPr lang="en-US" sz="2000" dirty="0" smtClean="0"/>
              <a:t>mode</a:t>
            </a:r>
            <a:endParaRPr lang="en-US" sz="2000" dirty="0"/>
          </a:p>
        </p:txBody>
      </p:sp>
      <p:sp>
        <p:nvSpPr>
          <p:cNvPr id="173" name="Ellipse 172"/>
          <p:cNvSpPr/>
          <p:nvPr/>
        </p:nvSpPr>
        <p:spPr>
          <a:xfrm>
            <a:off x="8355479" y="2691701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" name="ZoneTexte 173"/>
          <p:cNvSpPr txBox="1"/>
          <p:nvPr/>
        </p:nvSpPr>
        <p:spPr>
          <a:xfrm>
            <a:off x="7774146" y="2865373"/>
            <a:ext cx="1353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!songs@p1</a:t>
            </a:r>
            <a:endParaRPr lang="en-US" sz="2000" dirty="0"/>
          </a:p>
        </p:txBody>
      </p:sp>
      <p:sp>
        <p:nvSpPr>
          <p:cNvPr id="175" name="Ellipse 174"/>
          <p:cNvSpPr/>
          <p:nvPr/>
        </p:nvSpPr>
        <p:spPr>
          <a:xfrm>
            <a:off x="5678131" y="3248325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6" name="Ellipse 175"/>
          <p:cNvSpPr/>
          <p:nvPr/>
        </p:nvSpPr>
        <p:spPr>
          <a:xfrm>
            <a:off x="5938721" y="2670113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6152506" y="3246177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8" name="Connecteur droit 177"/>
          <p:cNvCxnSpPr>
            <a:stCxn id="176" idx="4"/>
            <a:endCxn id="175" idx="0"/>
          </p:cNvCxnSpPr>
          <p:nvPr/>
        </p:nvCxnSpPr>
        <p:spPr bwMode="auto">
          <a:xfrm flipH="1">
            <a:off x="5821006" y="2955863"/>
            <a:ext cx="260590" cy="2924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Connecteur droit 178"/>
          <p:cNvCxnSpPr>
            <a:stCxn id="176" idx="4"/>
            <a:endCxn id="177" idx="0"/>
          </p:cNvCxnSpPr>
          <p:nvPr/>
        </p:nvCxnSpPr>
        <p:spPr bwMode="auto">
          <a:xfrm>
            <a:off x="6081596" y="2955863"/>
            <a:ext cx="213785" cy="2903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0" name="ZoneTexte 179"/>
          <p:cNvSpPr txBox="1"/>
          <p:nvPr/>
        </p:nvSpPr>
        <p:spPr>
          <a:xfrm>
            <a:off x="5580112" y="346220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t4    m4    </a:t>
            </a:r>
            <a:endParaRPr lang="en-US" dirty="0"/>
          </a:p>
        </p:txBody>
      </p:sp>
      <p:sp>
        <p:nvSpPr>
          <p:cNvPr id="181" name="Ellipse 180"/>
          <p:cNvSpPr/>
          <p:nvPr/>
        </p:nvSpPr>
        <p:spPr>
          <a:xfrm>
            <a:off x="6542227" y="3267631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2" name="Ellipse 181"/>
          <p:cNvSpPr/>
          <p:nvPr/>
        </p:nvSpPr>
        <p:spPr>
          <a:xfrm>
            <a:off x="7020494" y="2691701"/>
            <a:ext cx="285750" cy="28575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7016602" y="3265483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" name="Ellipse 183"/>
          <p:cNvSpPr/>
          <p:nvPr/>
        </p:nvSpPr>
        <p:spPr>
          <a:xfrm>
            <a:off x="7606888" y="3276214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5" name="Connecteur droit 184"/>
          <p:cNvCxnSpPr>
            <a:stCxn id="182" idx="4"/>
            <a:endCxn id="181" idx="0"/>
          </p:cNvCxnSpPr>
          <p:nvPr/>
        </p:nvCxnSpPr>
        <p:spPr bwMode="auto">
          <a:xfrm flipH="1">
            <a:off x="6685102" y="2977451"/>
            <a:ext cx="478267" cy="2901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Connecteur droit 185"/>
          <p:cNvCxnSpPr>
            <a:stCxn id="182" idx="4"/>
            <a:endCxn id="183" idx="0"/>
          </p:cNvCxnSpPr>
          <p:nvPr/>
        </p:nvCxnSpPr>
        <p:spPr bwMode="auto">
          <a:xfrm flipH="1">
            <a:off x="7159477" y="2977451"/>
            <a:ext cx="3892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Connecteur droit 186"/>
          <p:cNvCxnSpPr>
            <a:stCxn id="182" idx="4"/>
            <a:endCxn id="184" idx="0"/>
          </p:cNvCxnSpPr>
          <p:nvPr/>
        </p:nvCxnSpPr>
        <p:spPr bwMode="auto">
          <a:xfrm>
            <a:off x="7163369" y="2977451"/>
            <a:ext cx="586394" cy="2987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ZoneTexte 187"/>
          <p:cNvSpPr txBox="1"/>
          <p:nvPr/>
        </p:nvSpPr>
        <p:spPr>
          <a:xfrm>
            <a:off x="6516216" y="3484895"/>
            <a:ext cx="1412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t5    m5     !f5</a:t>
            </a:r>
            <a:endParaRPr lang="en-US" dirty="0"/>
          </a:p>
        </p:txBody>
      </p:sp>
      <p:cxnSp>
        <p:nvCxnSpPr>
          <p:cNvPr id="189" name="Connecteur droit 188"/>
          <p:cNvCxnSpPr>
            <a:endCxn id="182" idx="0"/>
          </p:cNvCxnSpPr>
          <p:nvPr/>
        </p:nvCxnSpPr>
        <p:spPr>
          <a:xfrm>
            <a:off x="3199515" y="2091767"/>
            <a:ext cx="3963854" cy="599934"/>
          </a:xfrm>
          <a:prstGeom prst="line">
            <a:avLst/>
          </a:prstGeom>
          <a:ln w="2857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>
            <a:endCxn id="173" idx="0"/>
          </p:cNvCxnSpPr>
          <p:nvPr/>
        </p:nvCxnSpPr>
        <p:spPr>
          <a:xfrm>
            <a:off x="3199515" y="2091767"/>
            <a:ext cx="5298839" cy="599934"/>
          </a:xfrm>
          <a:prstGeom prst="line">
            <a:avLst/>
          </a:prstGeom>
          <a:ln w="2857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>
            <a:endCxn id="176" idx="0"/>
          </p:cNvCxnSpPr>
          <p:nvPr/>
        </p:nvCxnSpPr>
        <p:spPr>
          <a:xfrm>
            <a:off x="3199515" y="2091767"/>
            <a:ext cx="2882081" cy="578346"/>
          </a:xfrm>
          <a:prstGeom prst="line">
            <a:avLst/>
          </a:prstGeom>
          <a:ln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Étoile à 10 branches 2"/>
          <p:cNvSpPr/>
          <p:nvPr/>
        </p:nvSpPr>
        <p:spPr>
          <a:xfrm>
            <a:off x="5580112" y="1916832"/>
            <a:ext cx="3563888" cy="2592288"/>
          </a:xfrm>
          <a:prstGeom prst="star10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9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173" grpId="0" animBg="1"/>
      <p:bldP spid="174" grpId="0"/>
      <p:bldP spid="175" grpId="0" animBg="1"/>
      <p:bldP spid="176" grpId="0" animBg="1"/>
      <p:bldP spid="177" grpId="0" animBg="1"/>
      <p:bldP spid="180" grpId="0"/>
      <p:bldP spid="181" grpId="0" animBg="1"/>
      <p:bldP spid="182" grpId="0" animBg="1"/>
      <p:bldP spid="183" grpId="0" animBg="1"/>
      <p:bldP spid="184" grpId="0" animBg="1"/>
      <p:bldP spid="188" grpId="0"/>
      <p:bldP spid="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2088</Words>
  <Application>Microsoft Macintosh PowerPoint</Application>
  <PresentationFormat>Présentation à l'écran (4:3)</PresentationFormat>
  <Paragraphs>740</Paragraphs>
  <Slides>51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Thème Office</vt:lpstr>
      <vt:lpstr>Active documents and Active XML</vt:lpstr>
      <vt:lpstr>Organization</vt:lpstr>
      <vt:lpstr>Introduction</vt:lpstr>
      <vt:lpstr>Context: Web data management</vt:lpstr>
      <vt:lpstr>The lesson from the past</vt:lpstr>
      <vt:lpstr>Roadmap</vt:lpstr>
      <vt:lpstr>Modeling data intensive distributed systems</vt:lpstr>
      <vt:lpstr>Active XML</vt:lpstr>
      <vt:lpstr>Example</vt:lpstr>
      <vt:lpstr>Query root/songs/t</vt:lpstr>
      <vt:lpstr>root//t[//singer/“Brel”]</vt:lpstr>
      <vt:lpstr>This is distributed datalog over trees </vt:lpstr>
      <vt:lpstr>Fun issues: The semantics of calls</vt:lpstr>
      <vt:lpstr>Exchanging AXML data</vt:lpstr>
      <vt:lpstr>Exchanging AXML data</vt:lpstr>
      <vt:lpstr>Some reasons for not materializing data  before sending the document</vt:lpstr>
      <vt:lpstr>Complex issues</vt:lpstr>
      <vt:lpstr>Query optimization in distributed systems</vt:lpstr>
      <vt:lpstr>AXML system</vt:lpstr>
      <vt:lpstr>Local and global query processing</vt:lpstr>
      <vt:lpstr>Example 1: Local and global optimization</vt:lpstr>
      <vt:lpstr>Example 2: MapReduce</vt:lpstr>
      <vt:lpstr>The Active XML algebra</vt:lpstr>
      <vt:lpstr>Evolution of a system</vt:lpstr>
      <vt:lpstr>Equivalence problem for AXML systems</vt:lpstr>
      <vt:lpstr>Optimization</vt:lpstr>
      <vt:lpstr>Examples of performance optimization techniques</vt:lpstr>
      <vt:lpstr>Externalize and replication</vt:lpstr>
      <vt:lpstr>Monitoring in distributed systems</vt:lpstr>
      <vt:lpstr>Monitoring distributed systems</vt:lpstr>
      <vt:lpstr>          Architecture      </vt:lpstr>
      <vt:lpstr>Axlog principle = active document &amp; query</vt:lpstr>
      <vt:lpstr>Axlog engine</vt:lpstr>
      <vt:lpstr>Task sequencing in distributed systems</vt:lpstr>
      <vt:lpstr>Task sequencing and verification</vt:lpstr>
      <vt:lpstr>Example:  Dell Supply Chain</vt:lpstr>
      <vt:lpstr>AXML as business artifacts</vt:lpstr>
      <vt:lpstr>Axml Artifacts move between peers</vt:lpstr>
      <vt:lpstr>Présentation PowerPoint</vt:lpstr>
      <vt:lpstr>Sequencing of operations</vt:lpstr>
      <vt:lpstr>A jewel of active documents</vt:lpstr>
      <vt:lpstr>The casting problem</vt:lpstr>
      <vt:lpstr>An abstraction: active context-free games</vt:lpstr>
      <vt:lpstr>Examples</vt:lpstr>
      <vt:lpstr>Fun rewriting game</vt:lpstr>
      <vt:lpstr>Conclusion</vt:lpstr>
      <vt:lpstr>Some works around Axml</vt:lpstr>
      <vt:lpstr>We will come back to distribution</vt:lpstr>
      <vt:lpstr>Acknowledgements</vt:lpstr>
      <vt:lpstr>Présentation PowerPoint</vt:lpstr>
      <vt:lpstr>  Static Analysis and Verification  Victor Vianu, U.C. San Diego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SGDB relationnels</dc:title>
  <dc:creator>serge</dc:creator>
  <cp:lastModifiedBy>Serge Abiteboul</cp:lastModifiedBy>
  <cp:revision>183</cp:revision>
  <dcterms:created xsi:type="dcterms:W3CDTF">2012-01-11T13:03:51Z</dcterms:created>
  <dcterms:modified xsi:type="dcterms:W3CDTF">2012-04-04T07:52:48Z</dcterms:modified>
</cp:coreProperties>
</file>