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1"/>
  </p:notesMasterIdLst>
  <p:sldIdLst>
    <p:sldId id="256" r:id="rId3"/>
    <p:sldId id="264" r:id="rId4"/>
    <p:sldId id="257" r:id="rId5"/>
    <p:sldId id="343" r:id="rId6"/>
    <p:sldId id="259" r:id="rId7"/>
    <p:sldId id="275" r:id="rId8"/>
    <p:sldId id="276" r:id="rId9"/>
    <p:sldId id="265" r:id="rId10"/>
    <p:sldId id="351" r:id="rId11"/>
    <p:sldId id="267" r:id="rId12"/>
    <p:sldId id="269" r:id="rId13"/>
    <p:sldId id="346" r:id="rId14"/>
    <p:sldId id="347" r:id="rId15"/>
    <p:sldId id="348" r:id="rId16"/>
    <p:sldId id="345" r:id="rId17"/>
    <p:sldId id="349" r:id="rId18"/>
    <p:sldId id="270" r:id="rId19"/>
    <p:sldId id="350" r:id="rId20"/>
    <p:sldId id="342" r:id="rId21"/>
    <p:sldId id="287" r:id="rId22"/>
    <p:sldId id="380" r:id="rId23"/>
    <p:sldId id="290" r:id="rId24"/>
    <p:sldId id="291" r:id="rId25"/>
    <p:sldId id="292" r:id="rId26"/>
    <p:sldId id="293" r:id="rId27"/>
    <p:sldId id="298" r:id="rId28"/>
    <p:sldId id="297" r:id="rId29"/>
    <p:sldId id="299" r:id="rId30"/>
    <p:sldId id="301" r:id="rId31"/>
    <p:sldId id="300" r:id="rId32"/>
    <p:sldId id="308" r:id="rId33"/>
    <p:sldId id="309" r:id="rId34"/>
    <p:sldId id="310" r:id="rId35"/>
    <p:sldId id="311" r:id="rId36"/>
    <p:sldId id="312" r:id="rId37"/>
    <p:sldId id="315" r:id="rId38"/>
    <p:sldId id="381" r:id="rId39"/>
    <p:sldId id="384" r:id="rId40"/>
    <p:sldId id="385" r:id="rId41"/>
    <p:sldId id="316" r:id="rId42"/>
    <p:sldId id="317" r:id="rId43"/>
    <p:sldId id="383" r:id="rId44"/>
    <p:sldId id="386" r:id="rId45"/>
    <p:sldId id="387" r:id="rId46"/>
    <p:sldId id="392" r:id="rId47"/>
    <p:sldId id="388" r:id="rId48"/>
    <p:sldId id="389" r:id="rId49"/>
    <p:sldId id="390" r:id="rId50"/>
    <p:sldId id="391" r:id="rId51"/>
    <p:sldId id="318" r:id="rId52"/>
    <p:sldId id="394" r:id="rId53"/>
    <p:sldId id="321" r:id="rId54"/>
    <p:sldId id="336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70" r:id="rId63"/>
    <p:sldId id="372" r:id="rId64"/>
    <p:sldId id="371" r:id="rId65"/>
    <p:sldId id="377" r:id="rId66"/>
    <p:sldId id="363" r:id="rId67"/>
    <p:sldId id="364" r:id="rId68"/>
    <p:sldId id="365" r:id="rId69"/>
    <p:sldId id="366" r:id="rId70"/>
    <p:sldId id="367" r:id="rId71"/>
    <p:sldId id="368" r:id="rId72"/>
    <p:sldId id="373" r:id="rId73"/>
    <p:sldId id="369" r:id="rId74"/>
    <p:sldId id="379" r:id="rId75"/>
    <p:sldId id="374" r:id="rId76"/>
    <p:sldId id="375" r:id="rId77"/>
    <p:sldId id="376" r:id="rId78"/>
    <p:sldId id="378" r:id="rId79"/>
    <p:sldId id="393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8CAB"/>
    <a:srgbClr val="268C82"/>
    <a:srgbClr val="CCCCFF"/>
    <a:srgbClr val="BB4A05"/>
    <a:srgbClr val="3333CC"/>
    <a:srgbClr val="CC66FF"/>
    <a:srgbClr val="9900FF"/>
    <a:srgbClr val="006600"/>
    <a:srgbClr val="2E3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86146" autoAdjust="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2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presProps" Target="presProp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C5765-4FC8-4B21-BCD9-9835F1686958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AA37D-6CD0-4545-B533-5943397DF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11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 and V is a broad subject that touches upon many different areas of computer science.</a:t>
            </a:r>
          </a:p>
          <a:p>
            <a:r>
              <a:rPr lang="en-US" dirty="0" smtClean="0"/>
              <a:t>It of crucial importance to databases,</a:t>
            </a:r>
            <a:r>
              <a:rPr lang="en-US" baseline="0" dirty="0" smtClean="0"/>
              <a:t> where it has developed its own set of specific techniques,</a:t>
            </a:r>
          </a:p>
          <a:p>
            <a:r>
              <a:rPr lang="en-US" baseline="0" dirty="0" smtClean="0"/>
              <a:t>and this what I will focus on in this talk.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AA37D-6CD0-4545-B533-5943397DF7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63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CQs are chameleons: they can act</a:t>
            </a:r>
            <a:r>
              <a:rPr lang="en-US" baseline="0" dirty="0" smtClean="0"/>
              <a:t> as</a:t>
            </a:r>
            <a:r>
              <a:rPr lang="en-US" dirty="0" smtClean="0"/>
              <a:t> queries or as databases as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AA37D-6CD0-4545-B533-5943397DF7C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42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Dual role as a</a:t>
            </a:r>
            <a:r>
              <a:rPr lang="en-US" baseline="0" dirty="0" smtClean="0"/>
              <a:t> query and as a database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AA37D-6CD0-4545-B533-5943397DF7C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12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Dual role as a</a:t>
            </a:r>
            <a:r>
              <a:rPr lang="en-US" baseline="0" dirty="0" smtClean="0"/>
              <a:t> query and as a database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AA37D-6CD0-4545-B533-5943397DF7C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12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Dual role as a</a:t>
            </a:r>
            <a:r>
              <a:rPr lang="en-US" baseline="0" dirty="0" smtClean="0"/>
              <a:t> query and as a database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AA37D-6CD0-4545-B533-5943397DF7C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12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Dual role as a</a:t>
            </a:r>
            <a:r>
              <a:rPr lang="en-US" baseline="0" dirty="0" smtClean="0"/>
              <a:t> query and as a database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AA37D-6CD0-4545-B533-5943397DF7C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12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Dual role as a</a:t>
            </a:r>
            <a:r>
              <a:rPr lang="en-US" baseline="0" dirty="0" smtClean="0"/>
              <a:t> query and as a database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AA37D-6CD0-4545-B533-5943397DF7C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12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AA37D-6CD0-4545-B533-5943397DF7C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52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AA37D-6CD0-4545-B533-5943397DF7C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878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AA37D-6CD0-4545-B533-5943397DF7C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17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1200" dirty="0" smtClean="0"/>
              <a:t>Example [Bill McKenna, </a:t>
            </a:r>
            <a:r>
              <a:rPr lang="en-US" sz="1200" i="1" dirty="0" err="1" smtClean="0"/>
              <a:t>ParAccel</a:t>
            </a:r>
            <a:r>
              <a:rPr lang="en-US" sz="1200" dirty="0" smtClean="0"/>
              <a:t>]:  </a:t>
            </a:r>
          </a:p>
          <a:p>
            <a:r>
              <a:rPr lang="en-US" sz="1200" dirty="0" smtClean="0"/>
              <a:t>      “monster query” produced by a tool: 23 000 lines of SQL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AA37D-6CD0-4545-B533-5943397DF7C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90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Anyone who relies on a database knows that correctness</a:t>
            </a:r>
            <a:r>
              <a:rPr lang="en-US" baseline="0" dirty="0" smtClean="0"/>
              <a:t> and good performance are critical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AA37D-6CD0-4545-B533-5943397DF7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103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AA37D-6CD0-4545-B533-5943397DF7CC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673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AA37D-6CD0-4545-B533-5943397DF7CC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466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AA37D-6CD0-4545-B533-5943397DF7CC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380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AA37D-6CD0-4545-B533-5943397DF7CC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380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AA37D-6CD0-4545-B533-5943397DF7CC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380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AA37D-6CD0-4545-B533-5943397DF7CC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380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AA37D-6CD0-4545-B533-5943397DF7CC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380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AA37D-6CD0-4545-B533-5943397DF7CC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380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AA37D-6CD0-4545-B533-5943397DF7CC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130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AA37D-6CD0-4545-B533-5943397DF7CC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38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Times New Roman" charset="0"/>
              </a:defRPr>
            </a:lvl1pPr>
            <a:lvl2pPr marL="702756" indent="-270291">
              <a:defRPr sz="1900">
                <a:solidFill>
                  <a:schemeClr val="tx1"/>
                </a:solidFill>
                <a:latin typeface="Times New Roman" charset="0"/>
              </a:defRPr>
            </a:lvl2pPr>
            <a:lvl3pPr marL="1081164" indent="-216233">
              <a:defRPr sz="1900">
                <a:solidFill>
                  <a:schemeClr val="tx1"/>
                </a:solidFill>
                <a:latin typeface="Times New Roman" charset="0"/>
              </a:defRPr>
            </a:lvl3pPr>
            <a:lvl4pPr marL="1513629" indent="-216233">
              <a:defRPr sz="1900">
                <a:solidFill>
                  <a:schemeClr val="tx1"/>
                </a:solidFill>
                <a:latin typeface="Times New Roman" charset="0"/>
              </a:defRPr>
            </a:lvl4pPr>
            <a:lvl5pPr marL="1946095" indent="-216233">
              <a:defRPr sz="1900">
                <a:solidFill>
                  <a:schemeClr val="tx1"/>
                </a:solidFill>
                <a:latin typeface="Times New Roman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32E8AC87-BED7-4FAD-89AD-4C170025ED10}" type="slidenum">
              <a:rPr lang="en-US" sz="1100"/>
              <a:pPr/>
              <a:t>3</a:t>
            </a:fld>
            <a:endParaRPr lang="en-US" sz="1100"/>
          </a:p>
        </p:txBody>
      </p:sp>
      <p:sp>
        <p:nvSpPr>
          <p:cNvPr id="460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30587"/>
          </a:xfrm>
          <a:ln/>
        </p:spPr>
      </p:sp>
      <p:sp>
        <p:nvSpPr>
          <p:cNvPr id="4608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6781" y="4343703"/>
            <a:ext cx="5024438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AA37D-6CD0-4545-B533-5943397DF7CC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130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Touches upon … this means that there are many useful tasks that cannot be done by computers. What can be done uses deep mathematics, ….</a:t>
            </a:r>
          </a:p>
          <a:p>
            <a:r>
              <a:rPr lang="en-US" dirty="0" smtClean="0"/>
              <a:t>End:</a:t>
            </a:r>
            <a:r>
              <a:rPr lang="en-US" baseline="0" dirty="0" smtClean="0"/>
              <a:t> So, there is m</a:t>
            </a:r>
            <a:r>
              <a:rPr lang="en-US" dirty="0" smtClean="0"/>
              <a:t>uch much more to be learned about this fascinating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AA37D-6CD0-4545-B533-5943397DF7CC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05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Workflow: sequence of steps in the interaction.</a:t>
            </a:r>
          </a:p>
          <a:p>
            <a:r>
              <a:rPr lang="en-US" dirty="0" smtClean="0"/>
              <a:t>For</a:t>
            </a:r>
            <a:r>
              <a:rPr lang="en-US" baseline="0" dirty="0" smtClean="0"/>
              <a:t> example, static analysis can guarantee that a query does not return the empty answer, or duplicate tuples, or it can improve performance. Verification can guarantee that Ryan air does not sell tickets for free.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AA37D-6CD0-4545-B533-5943397DF7C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69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Prototypical source of </a:t>
            </a:r>
            <a:r>
              <a:rPr lang="en-US" dirty="0" err="1" smtClean="0"/>
              <a:t>undecidability</a:t>
            </a:r>
            <a:r>
              <a:rPr lang="en-US" dirty="0" smtClean="0"/>
              <a:t> in computing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AA37D-6CD0-4545-B533-5943397DF7C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64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Prototypical source of </a:t>
            </a:r>
            <a:r>
              <a:rPr lang="en-US" dirty="0" err="1" smtClean="0"/>
              <a:t>undecidability</a:t>
            </a:r>
            <a:r>
              <a:rPr lang="en-US" dirty="0" smtClean="0"/>
              <a:t> in computing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AA37D-6CD0-4545-B533-5943397DF7C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64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proof of the Halting Problem is so simple and elegant that it has become the stuff of popular</a:t>
            </a:r>
            <a:r>
              <a:rPr lang="en-US" baseline="0" dirty="0" smtClean="0"/>
              <a:t> culture. </a:t>
            </a:r>
          </a:p>
          <a:p>
            <a:r>
              <a:rPr lang="en-US" baseline="0" dirty="0" smtClean="0"/>
              <a:t>It has been recited on stage in a Broadway play, and even put into verse.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AA37D-6CD0-4545-B533-5943397DF7C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88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AA37D-6CD0-4545-B533-5943397DF7C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4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CQs: the paradise of static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AA37D-6CD0-4545-B533-5943397DF7C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26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Collège</a:t>
            </a:r>
            <a:r>
              <a:rPr lang="en-US" dirty="0" smtClean="0"/>
              <a:t> de France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083F-5BDD-4C9A-8203-ECF68BA559A7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63D3-B367-4E45-9118-D8AE44E2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78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083F-5BDD-4C9A-8203-ECF68BA559A7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63D3-B367-4E45-9118-D8AE44E2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81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083F-5BDD-4C9A-8203-ECF68BA559A7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63D3-B367-4E45-9118-D8AE44E2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57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083F-5BDD-4C9A-8203-ECF68BA559A7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63D3-B367-4E45-9118-D8AE44E2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01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083F-5BDD-4C9A-8203-ECF68BA559A7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63D3-B367-4E45-9118-D8AE44E2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28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083F-5BDD-4C9A-8203-ECF68BA559A7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63D3-B367-4E45-9118-D8AE44E2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42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083F-5BDD-4C9A-8203-ECF68BA559A7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63D3-B367-4E45-9118-D8AE44E2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44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083F-5BDD-4C9A-8203-ECF68BA559A7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63D3-B367-4E45-9118-D8AE44E2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0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Collège</a:t>
            </a:r>
            <a:r>
              <a:rPr lang="en-US" dirty="0" smtClean="0"/>
              <a:t> de France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Collège</a:t>
            </a:r>
            <a:r>
              <a:rPr lang="en-US" dirty="0" smtClean="0"/>
              <a:t> de France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083F-5BDD-4C9A-8203-ECF68BA559A7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63D3-B367-4E45-9118-D8AE44E2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43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083F-5BDD-4C9A-8203-ECF68BA559A7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63D3-B367-4E45-9118-D8AE44E2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49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083F-5BDD-4C9A-8203-ECF68BA559A7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63D3-B367-4E45-9118-D8AE44E2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1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5083F-5BDD-4C9A-8203-ECF68BA559A7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C63D3-B367-4E45-9118-D8AE44E2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8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772400" cy="1470025"/>
          </a:xfrm>
        </p:spPr>
        <p:txBody>
          <a:bodyPr/>
          <a:lstStyle/>
          <a:p>
            <a:r>
              <a:rPr lang="en-US" dirty="0" smtClean="0"/>
              <a:t>Static Analysis and Verification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Victor </a:t>
            </a:r>
            <a:r>
              <a:rPr lang="en-US" dirty="0" err="1" smtClean="0">
                <a:solidFill>
                  <a:schemeClr val="tx1"/>
                </a:solidFill>
              </a:rPr>
              <a:t>Vianu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U.C. San Diego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2438400"/>
            <a:ext cx="30964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i</a:t>
            </a:r>
            <a:r>
              <a:rPr lang="en-US" sz="4400" dirty="0" smtClean="0">
                <a:solidFill>
                  <a:srgbClr val="FF0000"/>
                </a:solidFill>
              </a:rPr>
              <a:t>n Databases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15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Wide array of bugs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Possible reason: a query returns duplicates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27" y="2057400"/>
            <a:ext cx="7989595" cy="36576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8466922" y="3810000"/>
            <a:ext cx="296078" cy="1143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466922" y="3924300"/>
            <a:ext cx="296078" cy="1905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43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Wide array of bugs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Irritating:  blank web page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057400"/>
            <a:ext cx="6096000" cy="46325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319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Wide array of bugs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Possible reason: a query returns empty answer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057400"/>
            <a:ext cx="6096000" cy="46325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222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Wide array of bugs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Irritating: wait forever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057400"/>
            <a:ext cx="6096000" cy="46325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9530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2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Wide array of bugs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Possible reason: query processing is too slow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057400"/>
            <a:ext cx="6096000" cy="46325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9530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2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Wide array of bugs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Irritating: fail after long interaction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86" y="2209800"/>
            <a:ext cx="599122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7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Wide array of bugs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Possible reason: poorly designed workflow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86" y="2209800"/>
            <a:ext cx="599122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2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Wide array of bugs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Exhilarating/catastrophic:  free ticket!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2057400"/>
            <a:ext cx="5019675" cy="421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5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Wide array of bugs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Likely reason: flaw in</a:t>
            </a:r>
            <a:r>
              <a:rPr lang="en-US" dirty="0">
                <a:solidFill>
                  <a:srgbClr val="FF0000"/>
                </a:solidFill>
              </a:rPr>
              <a:t> workflow </a:t>
            </a:r>
            <a:r>
              <a:rPr lang="en-US" dirty="0" smtClean="0">
                <a:solidFill>
                  <a:srgbClr val="FF0000"/>
                </a:solidFill>
              </a:rPr>
              <a:t>design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2057400"/>
            <a:ext cx="5019675" cy="421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can static analysis and verification help?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909889" y="2209800"/>
            <a:ext cx="3473194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Static </a:t>
            </a:r>
            <a:r>
              <a:rPr lang="en-US" sz="2400" dirty="0" smtClean="0">
                <a:solidFill>
                  <a:srgbClr val="C00000"/>
                </a:solidFill>
              </a:rPr>
              <a:t>analysis </a:t>
            </a:r>
          </a:p>
          <a:p>
            <a:pPr algn="ctr"/>
            <a:r>
              <a:rPr lang="en-US" sz="2400" dirty="0" smtClean="0"/>
              <a:t>reasoning about </a:t>
            </a:r>
            <a:r>
              <a:rPr lang="en-US" sz="2400" dirty="0"/>
              <a:t>queries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Verification </a:t>
            </a:r>
          </a:p>
          <a:p>
            <a:pPr algn="ctr"/>
            <a:r>
              <a:rPr lang="en-US" sz="2400" dirty="0" smtClean="0"/>
              <a:t>reasoning </a:t>
            </a:r>
            <a:r>
              <a:rPr lang="en-US" sz="2400" dirty="0"/>
              <a:t>about </a:t>
            </a:r>
            <a:r>
              <a:rPr lang="en-US" sz="2400" dirty="0" smtClean="0"/>
              <a:t>workflow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71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is it?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071" y="180862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Reasoning about queries and applications to guarantee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             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2801" y="2895600"/>
            <a:ext cx="186814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correctness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3810000"/>
            <a:ext cx="288534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g</a:t>
            </a:r>
            <a:r>
              <a:rPr lang="en-US" sz="2800" dirty="0" smtClean="0"/>
              <a:t>ood performance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352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Static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Query: “reasoning” about data</a:t>
            </a:r>
          </a:p>
          <a:p>
            <a:r>
              <a:rPr lang="en-US" sz="2400" dirty="0" smtClean="0"/>
              <a:t>Static analysis: </a:t>
            </a:r>
            <a:r>
              <a:rPr lang="en-US" sz="2400" dirty="0" smtClean="0">
                <a:solidFill>
                  <a:srgbClr val="FF0000"/>
                </a:solidFill>
              </a:rPr>
              <a:t>“reasoning” about the “</a:t>
            </a:r>
            <a:r>
              <a:rPr lang="en-US" sz="2400" dirty="0" err="1" smtClean="0">
                <a:solidFill>
                  <a:srgbClr val="FF0000"/>
                </a:solidFill>
              </a:rPr>
              <a:t>reasoner</a:t>
            </a:r>
            <a:r>
              <a:rPr lang="en-US" sz="2400" dirty="0" smtClean="0">
                <a:solidFill>
                  <a:srgbClr val="FF0000"/>
                </a:solidFill>
              </a:rPr>
              <a:t>”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3723167"/>
            <a:ext cx="233640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Static analysis program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46584" y="3030279"/>
            <a:ext cx="72923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query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2"/>
            <a:endCxn id="6" idx="0"/>
          </p:cNvCxnSpPr>
          <p:nvPr/>
        </p:nvCxnSpPr>
        <p:spPr>
          <a:xfrm>
            <a:off x="2311204" y="3399611"/>
            <a:ext cx="1" cy="323556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77163" y="4532645"/>
            <a:ext cx="51264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E3917"/>
                </a:solidFill>
              </a:rPr>
              <a:t>YES</a:t>
            </a:r>
            <a:endParaRPr lang="en-US" dirty="0">
              <a:solidFill>
                <a:srgbClr val="2E391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4535821"/>
            <a:ext cx="48603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NO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>
            <a:stCxn id="6" idx="2"/>
            <a:endCxn id="10" idx="0"/>
          </p:cNvCxnSpPr>
          <p:nvPr/>
        </p:nvCxnSpPr>
        <p:spPr>
          <a:xfrm flipH="1">
            <a:off x="1833484" y="4092499"/>
            <a:ext cx="477721" cy="440146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"/>
            <a:endCxn id="11" idx="0"/>
          </p:cNvCxnSpPr>
          <p:nvPr/>
        </p:nvCxnSpPr>
        <p:spPr>
          <a:xfrm>
            <a:off x="2311205" y="4092499"/>
            <a:ext cx="522610" cy="443322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699" y="3030279"/>
            <a:ext cx="98411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43000" y="3723167"/>
            <a:ext cx="233640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 program             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714318"/>
            <a:ext cx="3124200" cy="266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3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Static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Self-reference: source of </a:t>
            </a:r>
            <a:r>
              <a:rPr lang="en-US" sz="2400" dirty="0" err="1" smtClean="0"/>
              <a:t>undecidability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3723167"/>
            <a:ext cx="233640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Static analysis program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46584" y="3030279"/>
            <a:ext cx="72923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query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2"/>
            <a:endCxn id="6" idx="0"/>
          </p:cNvCxnSpPr>
          <p:nvPr/>
        </p:nvCxnSpPr>
        <p:spPr>
          <a:xfrm>
            <a:off x="2311204" y="3399611"/>
            <a:ext cx="1" cy="323556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77163" y="4532645"/>
            <a:ext cx="51264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E3917"/>
                </a:solidFill>
              </a:rPr>
              <a:t>YES</a:t>
            </a:r>
            <a:endParaRPr lang="en-US" dirty="0">
              <a:solidFill>
                <a:srgbClr val="2E391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4535821"/>
            <a:ext cx="48603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NO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>
            <a:stCxn id="6" idx="2"/>
            <a:endCxn id="10" idx="0"/>
          </p:cNvCxnSpPr>
          <p:nvPr/>
        </p:nvCxnSpPr>
        <p:spPr>
          <a:xfrm flipH="1">
            <a:off x="1833484" y="4092499"/>
            <a:ext cx="477721" cy="440146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"/>
            <a:endCxn id="11" idx="0"/>
          </p:cNvCxnSpPr>
          <p:nvPr/>
        </p:nvCxnSpPr>
        <p:spPr>
          <a:xfrm>
            <a:off x="2311205" y="4092499"/>
            <a:ext cx="522610" cy="443322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699" y="3030279"/>
            <a:ext cx="98411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43000" y="3723167"/>
            <a:ext cx="233640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 program             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714318"/>
            <a:ext cx="3124200" cy="266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0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Static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Self-reference: source of </a:t>
            </a:r>
            <a:r>
              <a:rPr lang="en-US" sz="2400" dirty="0" err="1" smtClean="0"/>
              <a:t>undecidability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50711" y="3341132"/>
            <a:ext cx="1" cy="323556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77163" y="4532645"/>
            <a:ext cx="51264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E3917"/>
                </a:solidFill>
              </a:rPr>
              <a:t>YES</a:t>
            </a:r>
            <a:endParaRPr lang="en-US" dirty="0">
              <a:solidFill>
                <a:srgbClr val="2E391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4535821"/>
            <a:ext cx="48603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NO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>
            <a:endCxn id="10" idx="0"/>
          </p:cNvCxnSpPr>
          <p:nvPr/>
        </p:nvCxnSpPr>
        <p:spPr>
          <a:xfrm flipH="1">
            <a:off x="1833484" y="4092499"/>
            <a:ext cx="477721" cy="440146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1" idx="0"/>
          </p:cNvCxnSpPr>
          <p:nvPr/>
        </p:nvCxnSpPr>
        <p:spPr>
          <a:xfrm>
            <a:off x="2311205" y="4092499"/>
            <a:ext cx="522610" cy="443322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699" y="2971800"/>
            <a:ext cx="98411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43000" y="3688945"/>
            <a:ext cx="233640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 program            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30109" y="3069862"/>
            <a:ext cx="3301930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    Halting problem     </a:t>
            </a:r>
          </a:p>
          <a:p>
            <a:pPr algn="ctr"/>
            <a:r>
              <a:rPr lang="en-US" dirty="0" smtClean="0"/>
              <a:t>Is there a program P that, </a:t>
            </a:r>
          </a:p>
          <a:p>
            <a:pPr algn="ctr"/>
            <a:r>
              <a:rPr lang="en-US" dirty="0" smtClean="0"/>
              <a:t>given any program M with input I</a:t>
            </a:r>
          </a:p>
          <a:p>
            <a:pPr algn="ctr"/>
            <a:r>
              <a:rPr lang="en-US" dirty="0" smtClean="0"/>
              <a:t>outputs </a:t>
            </a:r>
            <a:r>
              <a:rPr lang="en-US" b="1" dirty="0" smtClean="0">
                <a:solidFill>
                  <a:srgbClr val="006600"/>
                </a:solidFill>
              </a:rPr>
              <a:t>YES</a:t>
            </a:r>
            <a:r>
              <a:rPr lang="en-US" b="1" dirty="0" smtClean="0"/>
              <a:t> </a:t>
            </a:r>
            <a:r>
              <a:rPr lang="en-US" dirty="0" smtClean="0"/>
              <a:t>if M halts on I</a:t>
            </a:r>
          </a:p>
          <a:p>
            <a:pPr algn="ctr"/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NO</a:t>
            </a:r>
            <a:r>
              <a:rPr lang="en-US" dirty="0" smtClean="0"/>
              <a:t> otherwise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2553616"/>
            <a:ext cx="5035353" cy="30777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i="1" dirty="0">
                <a:latin typeface="Imprint MT Shadow" pitchFamily="82" charset="0"/>
              </a:rPr>
              <a:t>Well, the truth is that P cannot possibly be,</a:t>
            </a:r>
            <a:br>
              <a:rPr lang="en-US" sz="1600" i="1" dirty="0">
                <a:latin typeface="Imprint MT Shadow" pitchFamily="82" charset="0"/>
              </a:rPr>
            </a:br>
            <a:r>
              <a:rPr lang="en-US" sz="1600" i="1" dirty="0">
                <a:latin typeface="Imprint MT Shadow" pitchFamily="82" charset="0"/>
              </a:rPr>
              <a:t>because if you wrote it and gave it to me,</a:t>
            </a:r>
            <a:br>
              <a:rPr lang="en-US" sz="1600" i="1" dirty="0">
                <a:latin typeface="Imprint MT Shadow" pitchFamily="82" charset="0"/>
              </a:rPr>
            </a:br>
            <a:r>
              <a:rPr lang="en-US" sz="1600" i="1" dirty="0">
                <a:latin typeface="Imprint MT Shadow" pitchFamily="82" charset="0"/>
              </a:rPr>
              <a:t>I could use it to set up a logical bind</a:t>
            </a:r>
            <a:br>
              <a:rPr lang="en-US" sz="1600" i="1" dirty="0">
                <a:latin typeface="Imprint MT Shadow" pitchFamily="82" charset="0"/>
              </a:rPr>
            </a:br>
            <a:r>
              <a:rPr lang="en-US" sz="1600" i="1" dirty="0">
                <a:latin typeface="Imprint MT Shadow" pitchFamily="82" charset="0"/>
              </a:rPr>
              <a:t>that would shatter your reason and scramble your mind</a:t>
            </a:r>
            <a:r>
              <a:rPr lang="en-US" sz="1600" i="1" dirty="0" smtClean="0">
                <a:latin typeface="Imprint MT Shadow" pitchFamily="82" charset="0"/>
              </a:rPr>
              <a:t>.</a:t>
            </a:r>
          </a:p>
          <a:p>
            <a:r>
              <a:rPr lang="en-US" sz="1600" i="1" dirty="0" smtClean="0">
                <a:latin typeface="Imprint MT Shadow" pitchFamily="82" charset="0"/>
              </a:rPr>
              <a:t>……..</a:t>
            </a:r>
            <a:endParaRPr lang="en-US" sz="1600" i="1" dirty="0">
              <a:latin typeface="Imprint MT Shadow" pitchFamily="82" charset="0"/>
            </a:endParaRPr>
          </a:p>
          <a:p>
            <a:r>
              <a:rPr lang="en-US" sz="1600" i="1" dirty="0">
                <a:latin typeface="Imprint MT Shadow" pitchFamily="82" charset="0"/>
              </a:rPr>
              <a:t>You can never find general mechanical means</a:t>
            </a:r>
            <a:br>
              <a:rPr lang="en-US" sz="1600" i="1" dirty="0">
                <a:latin typeface="Imprint MT Shadow" pitchFamily="82" charset="0"/>
              </a:rPr>
            </a:br>
            <a:r>
              <a:rPr lang="en-US" sz="1600" i="1" dirty="0">
                <a:latin typeface="Imprint MT Shadow" pitchFamily="82" charset="0"/>
              </a:rPr>
              <a:t>for predicting the acts of computing machines; </a:t>
            </a:r>
            <a:br>
              <a:rPr lang="en-US" sz="1600" i="1" dirty="0">
                <a:latin typeface="Imprint MT Shadow" pitchFamily="82" charset="0"/>
              </a:rPr>
            </a:br>
            <a:r>
              <a:rPr lang="en-US" sz="1600" i="1" dirty="0">
                <a:latin typeface="Imprint MT Shadow" pitchFamily="82" charset="0"/>
              </a:rPr>
              <a:t>it’s something that cannot be done. So we users </a:t>
            </a:r>
            <a:br>
              <a:rPr lang="en-US" sz="1600" i="1" dirty="0">
                <a:latin typeface="Imprint MT Shadow" pitchFamily="82" charset="0"/>
              </a:rPr>
            </a:br>
            <a:r>
              <a:rPr lang="en-US" sz="1600" i="1" dirty="0">
                <a:latin typeface="Imprint MT Shadow" pitchFamily="82" charset="0"/>
              </a:rPr>
              <a:t>must find our own bugs. Our computers are losers</a:t>
            </a:r>
            <a:r>
              <a:rPr lang="en-US" sz="1600" i="1" dirty="0" smtClean="0">
                <a:latin typeface="Imprint MT Shadow" pitchFamily="82" charset="0"/>
              </a:rPr>
              <a:t>!</a:t>
            </a:r>
          </a:p>
          <a:p>
            <a:endParaRPr lang="en-US" sz="1600" i="1" dirty="0"/>
          </a:p>
          <a:p>
            <a:r>
              <a:rPr lang="en-US" sz="1600" dirty="0"/>
              <a:t>Geoffrey K. </a:t>
            </a:r>
            <a:r>
              <a:rPr lang="en-US" sz="1600" dirty="0" err="1"/>
              <a:t>Pullum</a:t>
            </a:r>
            <a:r>
              <a:rPr lang="en-US" sz="1600" dirty="0"/>
              <a:t>, University of Edinburgh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54883" y="2970514"/>
            <a:ext cx="2336409" cy="1087763"/>
            <a:chOff x="6379449" y="365051"/>
            <a:chExt cx="2336409" cy="1087763"/>
          </a:xfrm>
        </p:grpSpPr>
        <p:sp>
          <p:nvSpPr>
            <p:cNvPr id="18" name="TextBox 17"/>
            <p:cNvSpPr txBox="1"/>
            <p:nvPr/>
          </p:nvSpPr>
          <p:spPr>
            <a:xfrm>
              <a:off x="6997716" y="365051"/>
              <a:ext cx="1184940" cy="3693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    M, I      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79449" y="1083482"/>
              <a:ext cx="2336409" cy="3693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smtClean="0"/>
                <a:t>   P: does M halt on I ?            </a:t>
              </a:r>
              <a:endParaRPr lang="en-US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53" y="1728694"/>
            <a:ext cx="990600" cy="124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5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Static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Self-reference: source of </a:t>
            </a:r>
            <a:r>
              <a:rPr lang="en-US" sz="2400" dirty="0" err="1" smtClean="0"/>
              <a:t>undecidability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50711" y="3341132"/>
            <a:ext cx="1" cy="323556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77163" y="4532645"/>
            <a:ext cx="51264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E3917"/>
                </a:solidFill>
              </a:rPr>
              <a:t>YES</a:t>
            </a:r>
            <a:endParaRPr lang="en-US" dirty="0">
              <a:solidFill>
                <a:srgbClr val="2E391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4535821"/>
            <a:ext cx="48603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NO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>
            <a:endCxn id="10" idx="0"/>
          </p:cNvCxnSpPr>
          <p:nvPr/>
        </p:nvCxnSpPr>
        <p:spPr>
          <a:xfrm flipH="1">
            <a:off x="1833484" y="4092499"/>
            <a:ext cx="477721" cy="440146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1" idx="0"/>
          </p:cNvCxnSpPr>
          <p:nvPr/>
        </p:nvCxnSpPr>
        <p:spPr>
          <a:xfrm>
            <a:off x="2311205" y="4092499"/>
            <a:ext cx="522610" cy="443322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99598" y="2971800"/>
            <a:ext cx="118494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M, I     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82507" y="3683110"/>
            <a:ext cx="233640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P: does M halt on I?           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481623" y="2997096"/>
            <a:ext cx="3166251" cy="1047741"/>
            <a:chOff x="4481623" y="2997096"/>
            <a:chExt cx="3166251" cy="1047741"/>
          </a:xfrm>
        </p:grpSpPr>
        <p:sp>
          <p:nvSpPr>
            <p:cNvPr id="5" name="TextBox 4"/>
            <p:cNvSpPr txBox="1"/>
            <p:nvPr/>
          </p:nvSpPr>
          <p:spPr>
            <a:xfrm>
              <a:off x="4832295" y="2997096"/>
              <a:ext cx="2464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Flavor of the paradox</a:t>
              </a:r>
              <a:endParaRPr lang="en-US" sz="2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81623" y="3583172"/>
              <a:ext cx="3166251" cy="461665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Imprint MT Shadow" pitchFamily="82" charset="0"/>
                </a:rPr>
                <a:t>“This sentence is false”</a:t>
              </a:r>
              <a:endParaRPr lang="en-US" sz="2400" dirty="0">
                <a:latin typeface="Imprint MT Shadow" pitchFamily="82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780172" y="2971800"/>
            <a:ext cx="120436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C00000"/>
                </a:solidFill>
              </a:rPr>
              <a:t>P, P</a:t>
            </a:r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189996" y="3697286"/>
            <a:ext cx="235124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C00000"/>
                </a:solidFill>
              </a:rPr>
              <a:t>P</a:t>
            </a:r>
            <a:r>
              <a:rPr lang="en-US" dirty="0" smtClean="0"/>
              <a:t>: does </a:t>
            </a:r>
            <a:r>
              <a:rPr lang="en-US" dirty="0" smtClean="0">
                <a:solidFill>
                  <a:srgbClr val="C00000"/>
                </a:solidFill>
              </a:rPr>
              <a:t>P</a:t>
            </a:r>
            <a:r>
              <a:rPr lang="en-US" dirty="0" smtClean="0"/>
              <a:t> halt on </a:t>
            </a:r>
            <a:r>
              <a:rPr lang="en-US" dirty="0" smtClean="0">
                <a:solidFill>
                  <a:srgbClr val="C0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?            </a:t>
            </a:r>
            <a:endParaRPr lang="en-US" dirty="0"/>
          </a:p>
        </p:txBody>
      </p:sp>
      <p:cxnSp>
        <p:nvCxnSpPr>
          <p:cNvPr id="17" name="Elbow Connector 16"/>
          <p:cNvCxnSpPr/>
          <p:nvPr/>
        </p:nvCxnSpPr>
        <p:spPr>
          <a:xfrm rot="5400000" flipH="1" flipV="1">
            <a:off x="1422208" y="3294308"/>
            <a:ext cx="532491" cy="286075"/>
          </a:xfrm>
          <a:prstGeom prst="bentConnector2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16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Static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Self-reference: source of </a:t>
            </a:r>
            <a:r>
              <a:rPr lang="en-US" sz="2400" dirty="0" err="1" smtClean="0"/>
              <a:t>undecidability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481622" y="2962774"/>
            <a:ext cx="3240887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Is this really relevant to SQL ?</a:t>
            </a:r>
            <a:endParaRPr lang="en-US" sz="20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1469216" y="3350510"/>
            <a:ext cx="152400" cy="152400"/>
            <a:chOff x="7391400" y="685800"/>
            <a:chExt cx="152400" cy="1524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7391400" y="685800"/>
              <a:ext cx="15240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7391400" y="685800"/>
              <a:ext cx="15240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>
            <a:off x="2350711" y="3341132"/>
            <a:ext cx="1" cy="323556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77163" y="4532645"/>
            <a:ext cx="51264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E3917"/>
                </a:solidFill>
              </a:rPr>
              <a:t>YES</a:t>
            </a:r>
            <a:endParaRPr lang="en-US" dirty="0">
              <a:solidFill>
                <a:srgbClr val="2E3917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90800" y="4535821"/>
            <a:ext cx="48603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NO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9" name="Straight Arrow Connector 28"/>
          <p:cNvCxnSpPr>
            <a:endCxn id="25" idx="0"/>
          </p:cNvCxnSpPr>
          <p:nvPr/>
        </p:nvCxnSpPr>
        <p:spPr>
          <a:xfrm flipH="1">
            <a:off x="1833484" y="4092499"/>
            <a:ext cx="477721" cy="440146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7" idx="0"/>
          </p:cNvCxnSpPr>
          <p:nvPr/>
        </p:nvCxnSpPr>
        <p:spPr>
          <a:xfrm>
            <a:off x="2311205" y="4092499"/>
            <a:ext cx="522610" cy="443322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99598" y="2971800"/>
            <a:ext cx="118494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M, I      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182507" y="3683110"/>
            <a:ext cx="233640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P: does M halt on I?           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780172" y="2971800"/>
            <a:ext cx="120436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C00000"/>
                </a:solidFill>
              </a:rPr>
              <a:t>P, P</a:t>
            </a:r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189996" y="3697286"/>
            <a:ext cx="235124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C00000"/>
                </a:solidFill>
              </a:rPr>
              <a:t>P</a:t>
            </a:r>
            <a:r>
              <a:rPr lang="en-US" dirty="0" smtClean="0"/>
              <a:t>: does </a:t>
            </a:r>
            <a:r>
              <a:rPr lang="en-US" dirty="0" smtClean="0">
                <a:solidFill>
                  <a:srgbClr val="C00000"/>
                </a:solidFill>
              </a:rPr>
              <a:t>P</a:t>
            </a:r>
            <a:r>
              <a:rPr lang="en-US" dirty="0" smtClean="0"/>
              <a:t> halt on </a:t>
            </a:r>
            <a:r>
              <a:rPr lang="en-US" dirty="0" smtClean="0">
                <a:solidFill>
                  <a:srgbClr val="C0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?            </a:t>
            </a:r>
            <a:endParaRPr lang="en-US" dirty="0"/>
          </a:p>
        </p:txBody>
      </p:sp>
      <p:cxnSp>
        <p:nvCxnSpPr>
          <p:cNvPr id="35" name="Elbow Connector 34"/>
          <p:cNvCxnSpPr/>
          <p:nvPr/>
        </p:nvCxnSpPr>
        <p:spPr>
          <a:xfrm rot="5400000" flipH="1" flipV="1">
            <a:off x="1422208" y="3294308"/>
            <a:ext cx="532491" cy="286075"/>
          </a:xfrm>
          <a:prstGeom prst="bentConnector2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74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Static analysis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330761" y="1650301"/>
            <a:ext cx="4498411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  </a:t>
            </a:r>
            <a:r>
              <a:rPr lang="en-US" sz="2400" dirty="0" smtClean="0"/>
              <a:t>“Simple”, fundamental question</a:t>
            </a:r>
            <a:r>
              <a:rPr lang="en-US" sz="2400" dirty="0"/>
              <a:t>:  </a:t>
            </a:r>
            <a:endParaRPr lang="en-US" sz="2400" dirty="0" smtClean="0"/>
          </a:p>
          <a:p>
            <a:pPr algn="ctr"/>
            <a:r>
              <a:rPr lang="en-US" sz="2400" dirty="0" smtClean="0"/>
              <a:t> Is the answer to Q </a:t>
            </a:r>
            <a:r>
              <a:rPr lang="en-US" sz="2400" dirty="0"/>
              <a:t>always empty 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330761" y="3066871"/>
            <a:ext cx="2893036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s</a:t>
            </a:r>
            <a:r>
              <a:rPr lang="en-US" b="1" dirty="0" smtClean="0"/>
              <a:t>elect </a:t>
            </a:r>
            <a:r>
              <a:rPr lang="en-US" dirty="0" smtClean="0"/>
              <a:t> title</a:t>
            </a:r>
          </a:p>
          <a:p>
            <a:r>
              <a:rPr lang="en-US" b="1" dirty="0"/>
              <a:t>f</a:t>
            </a:r>
            <a:r>
              <a:rPr lang="en-US" b="1" dirty="0" smtClean="0"/>
              <a:t>rom</a:t>
            </a:r>
            <a:r>
              <a:rPr lang="en-US" dirty="0" smtClean="0"/>
              <a:t>   </a:t>
            </a:r>
            <a:r>
              <a:rPr lang="en-US" dirty="0"/>
              <a:t>S</a:t>
            </a:r>
            <a:r>
              <a:rPr lang="en-US" dirty="0" smtClean="0"/>
              <a:t>chedule</a:t>
            </a:r>
          </a:p>
          <a:p>
            <a:r>
              <a:rPr lang="en-US" b="1" dirty="0"/>
              <a:t>w</a:t>
            </a:r>
            <a:r>
              <a:rPr lang="en-US" b="1" dirty="0" smtClean="0"/>
              <a:t>here</a:t>
            </a:r>
            <a:r>
              <a:rPr lang="en-US" dirty="0" smtClean="0"/>
              <a:t> theater = ‘Les </a:t>
            </a:r>
            <a:r>
              <a:rPr lang="en-US" dirty="0" err="1" smtClean="0"/>
              <a:t>Halles</a:t>
            </a:r>
            <a:r>
              <a:rPr lang="en-US" dirty="0" smtClean="0"/>
              <a:t>’</a:t>
            </a:r>
          </a:p>
          <a:p>
            <a:r>
              <a:rPr lang="en-US" b="1" dirty="0" smtClean="0"/>
              <a:t>            and</a:t>
            </a:r>
            <a:r>
              <a:rPr lang="en-US" dirty="0" smtClean="0"/>
              <a:t> theater = ‘Odeon’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02561" y="3398120"/>
            <a:ext cx="218271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‘Les </a:t>
            </a:r>
            <a:r>
              <a:rPr lang="en-US" dirty="0" err="1" smtClean="0"/>
              <a:t>Halles</a:t>
            </a:r>
            <a:r>
              <a:rPr lang="en-US" dirty="0" smtClean="0"/>
              <a:t>’ = ‘Odeon’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393917" y="3839136"/>
            <a:ext cx="304800" cy="3048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393917" y="3839136"/>
            <a:ext cx="304800" cy="3048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44507" y="4794531"/>
            <a:ext cx="2958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Schedule   title  theater  time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420707" y="5163863"/>
            <a:ext cx="27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35107" y="4794531"/>
            <a:ext cx="0" cy="1066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41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ChangeArrowheads="1"/>
          </p:cNvSpPr>
          <p:nvPr/>
        </p:nvSpPr>
        <p:spPr bwMode="auto">
          <a:xfrm>
            <a:off x="1833563" y="1309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9459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915412"/>
              </p:ext>
            </p:extLst>
          </p:nvPr>
        </p:nvGraphicFramePr>
        <p:xfrm>
          <a:off x="1447800" y="1371600"/>
          <a:ext cx="6324600" cy="4655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" name="Photo Editor Photo" r:id="rId3" imgW="17914286" imgH="12580952" progId="MSPhotoEd.3">
                  <p:embed/>
                </p:oleObj>
              </mc:Choice>
              <mc:Fallback>
                <p:oleObj name="Photo Editor Photo" r:id="rId3" imgW="17914286" imgH="125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371600"/>
                        <a:ext cx="6324600" cy="4655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38631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Static analysis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0793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Static analysis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183002" y="1607587"/>
            <a:ext cx="6705600" cy="20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s</a:t>
            </a:r>
            <a:r>
              <a:rPr lang="en-US" b="1" dirty="0" smtClean="0"/>
              <a:t>elect</a:t>
            </a:r>
            <a:r>
              <a:rPr lang="en-US" dirty="0" smtClean="0"/>
              <a:t> PROJECT.PNAME, EMPLOYEE.LNAME</a:t>
            </a:r>
          </a:p>
          <a:p>
            <a:r>
              <a:rPr lang="en-US" b="1" dirty="0"/>
              <a:t>f</a:t>
            </a:r>
            <a:r>
              <a:rPr lang="en-US" b="1" dirty="0" smtClean="0"/>
              <a:t>rom</a:t>
            </a:r>
            <a:r>
              <a:rPr lang="en-US" dirty="0" smtClean="0"/>
              <a:t> PROJECT, EMPLOYEE, WORKS_ON </a:t>
            </a:r>
          </a:p>
          <a:p>
            <a:r>
              <a:rPr lang="en-US" b="1" dirty="0" smtClean="0"/>
              <a:t>where</a:t>
            </a:r>
            <a:r>
              <a:rPr lang="en-US" dirty="0" smtClean="0"/>
              <a:t>   PROJECT.PNUMBER = WORKS_ON.PNO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</a:t>
            </a:r>
            <a:r>
              <a:rPr lang="en-US" b="1" dirty="0" smtClean="0"/>
              <a:t>and</a:t>
            </a:r>
            <a:r>
              <a:rPr lang="en-US" dirty="0" smtClean="0"/>
              <a:t> WORKS_ON.ESSN = EMPLOYEE.SSN </a:t>
            </a:r>
            <a:r>
              <a:rPr lang="en-US" b="1" dirty="0" smtClean="0"/>
              <a:t>and</a:t>
            </a:r>
            <a:r>
              <a:rPr lang="en-US" dirty="0" smtClean="0"/>
              <a:t>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   not exists 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  </a:t>
            </a:r>
            <a:r>
              <a:rPr lang="en-US" dirty="0" smtClean="0"/>
              <a:t>(</a:t>
            </a:r>
            <a:r>
              <a:rPr lang="en-US" b="1" dirty="0" smtClean="0"/>
              <a:t>select</a:t>
            </a:r>
            <a:r>
              <a:rPr lang="en-US" dirty="0" smtClean="0"/>
              <a:t> * </a:t>
            </a:r>
            <a:r>
              <a:rPr lang="en-US" b="1" dirty="0" smtClean="0"/>
              <a:t>from</a:t>
            </a:r>
            <a:r>
              <a:rPr lang="en-US" dirty="0" smtClean="0"/>
              <a:t> DEPARTMENT, EMPLOYEE</a:t>
            </a:r>
          </a:p>
          <a:p>
            <a:r>
              <a:rPr lang="en-US" dirty="0"/>
              <a:t> </a:t>
            </a:r>
            <a:r>
              <a:rPr lang="en-US" dirty="0" smtClean="0"/>
              <a:t>              </a:t>
            </a:r>
            <a:r>
              <a:rPr lang="en-US" b="1" dirty="0" smtClean="0"/>
              <a:t>where</a:t>
            </a:r>
            <a:r>
              <a:rPr lang="en-US" dirty="0" smtClean="0"/>
              <a:t>  PROJECT.DNUM = DNUMBER  </a:t>
            </a:r>
            <a:r>
              <a:rPr lang="en-US" b="1" dirty="0" smtClean="0"/>
              <a:t>or</a:t>
            </a:r>
            <a:r>
              <a:rPr lang="en-US" dirty="0" smtClean="0"/>
              <a:t>  MGRSSN = SSN)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5200" y="4191000"/>
            <a:ext cx="2061205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Always empty?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839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Static analysis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180957" y="1605516"/>
            <a:ext cx="4860818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Surprise: </a:t>
            </a:r>
          </a:p>
          <a:p>
            <a:pPr algn="ctr"/>
            <a:r>
              <a:rPr lang="en-US" sz="2400" dirty="0" smtClean="0"/>
              <a:t>The Halting problem can be reduced</a:t>
            </a:r>
          </a:p>
          <a:p>
            <a:pPr algn="ctr"/>
            <a:r>
              <a:rPr lang="en-US" sz="2400" dirty="0"/>
              <a:t>t</a:t>
            </a:r>
            <a:r>
              <a:rPr lang="en-US" sz="2400" dirty="0" smtClean="0"/>
              <a:t>o the SQL query emptiness problem!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0" y="3352800"/>
            <a:ext cx="2438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input 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23373" y="3810000"/>
            <a:ext cx="1277653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Turing Machine M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0"/>
            <a:endCxn id="6" idx="2"/>
          </p:cNvCxnSpPr>
          <p:nvPr/>
        </p:nvCxnSpPr>
        <p:spPr>
          <a:xfrm flipV="1">
            <a:off x="2362200" y="3505200"/>
            <a:ext cx="0" cy="304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>
            <a:off x="4038600" y="3962400"/>
            <a:ext cx="762000" cy="762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89273" y="3815834"/>
            <a:ext cx="1610890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SQL query  Q</a:t>
            </a:r>
            <a:r>
              <a:rPr lang="en-US" baseline="-25000" dirty="0" smtClean="0">
                <a:solidFill>
                  <a:schemeClr val="bg1">
                    <a:lumMod val="95000"/>
                  </a:schemeClr>
                </a:solidFill>
              </a:rPr>
              <a:t>M,I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85237" y="4800600"/>
            <a:ext cx="43434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 halts on I</a:t>
            </a:r>
          </a:p>
          <a:p>
            <a:pPr algn="ctr"/>
            <a:r>
              <a:rPr lang="en-US" sz="2000" dirty="0" err="1"/>
              <a:t>i</a:t>
            </a:r>
            <a:r>
              <a:rPr lang="en-US" sz="2000" dirty="0" err="1" smtClean="0"/>
              <a:t>ff</a:t>
            </a:r>
            <a:endParaRPr lang="en-US" sz="2000" dirty="0" smtClean="0"/>
          </a:p>
          <a:p>
            <a:pPr algn="ctr"/>
            <a:r>
              <a:rPr lang="en-US" sz="2000" dirty="0" smtClean="0"/>
              <a:t>Q</a:t>
            </a:r>
            <a:r>
              <a:rPr lang="en-US" sz="2000" baseline="-25000" dirty="0" smtClean="0"/>
              <a:t>M,I</a:t>
            </a:r>
            <a:r>
              <a:rPr lang="en-US" sz="2000" dirty="0" smtClean="0"/>
              <a:t>(DB)   </a:t>
            </a:r>
            <a:r>
              <a:rPr lang="en-US" sz="2000" dirty="0" smtClean="0">
                <a:sym typeface="Symbol"/>
              </a:rPr>
              <a:t>≠  for some database DB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680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Static analysis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180957" y="1605516"/>
            <a:ext cx="4860818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Surprise: </a:t>
            </a:r>
          </a:p>
          <a:p>
            <a:pPr algn="ctr"/>
            <a:r>
              <a:rPr lang="en-US" sz="2400" dirty="0" smtClean="0"/>
              <a:t>The Halting problem can be reduced</a:t>
            </a:r>
          </a:p>
          <a:p>
            <a:pPr algn="ctr"/>
            <a:r>
              <a:rPr lang="en-US" sz="2400" dirty="0"/>
              <a:t>t</a:t>
            </a:r>
            <a:r>
              <a:rPr lang="en-US" sz="2400" dirty="0" smtClean="0"/>
              <a:t>o the SQL query emptiness problem!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71559" y="3352799"/>
            <a:ext cx="467961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SQL query emptiness is </a:t>
            </a:r>
            <a:r>
              <a:rPr lang="en-US" sz="2400" dirty="0" err="1" smtClean="0"/>
              <a:t>undecidable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834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2100"/>
            <a:ext cx="7772400" cy="1143000"/>
          </a:xfrm>
        </p:spPr>
        <p:txBody>
          <a:bodyPr>
            <a:normAutofit/>
          </a:bodyPr>
          <a:lstStyle/>
          <a:p>
            <a:r>
              <a:rPr lang="pt-BR" sz="4000" dirty="0" smtClean="0"/>
              <a:t>Important to experts ...</a:t>
            </a:r>
          </a:p>
        </p:txBody>
      </p:sp>
      <p:sp>
        <p:nvSpPr>
          <p:cNvPr id="40966" name="AutoShape 5"/>
          <p:cNvSpPr>
            <a:spLocks noChangeArrowheads="1"/>
          </p:cNvSpPr>
          <p:nvPr/>
        </p:nvSpPr>
        <p:spPr bwMode="auto">
          <a:xfrm>
            <a:off x="3663656" y="2929675"/>
            <a:ext cx="2095837" cy="914400"/>
          </a:xfrm>
          <a:prstGeom prst="rightArrow">
            <a:avLst>
              <a:gd name="adj1" fmla="val 50000"/>
              <a:gd name="adj2" fmla="val 44344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Text Box 6"/>
          <p:cNvSpPr txBox="1">
            <a:spLocks noChangeArrowheads="1"/>
          </p:cNvSpPr>
          <p:nvPr/>
        </p:nvSpPr>
        <p:spPr bwMode="auto">
          <a:xfrm>
            <a:off x="3759612" y="3158275"/>
            <a:ext cx="199988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latin typeface="+mn-lt"/>
              </a:rPr>
              <a:t>SQL </a:t>
            </a:r>
            <a:r>
              <a:rPr lang="en-US" sz="2400" dirty="0" smtClean="0">
                <a:latin typeface="+mn-lt"/>
              </a:rPr>
              <a:t>queries</a:t>
            </a:r>
            <a:endParaRPr lang="en-US" sz="2400" dirty="0">
              <a:latin typeface="+mn-lt"/>
            </a:endParaRPr>
          </a:p>
        </p:txBody>
      </p:sp>
      <p:sp>
        <p:nvSpPr>
          <p:cNvPr id="40970" name="Text Box 9"/>
          <p:cNvSpPr txBox="1">
            <a:spLocks noChangeArrowheads="1"/>
          </p:cNvSpPr>
          <p:nvPr/>
        </p:nvSpPr>
        <p:spPr bwMode="auto">
          <a:xfrm>
            <a:off x="778072" y="5020267"/>
            <a:ext cx="281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 smtClean="0">
                <a:latin typeface="+mn-lt"/>
              </a:rPr>
              <a:t>Expert user</a:t>
            </a:r>
            <a:endParaRPr lang="en-US" sz="2400" dirty="0">
              <a:latin typeface="+mn-lt"/>
            </a:endParaRPr>
          </a:p>
        </p:txBody>
      </p:sp>
      <p:sp>
        <p:nvSpPr>
          <p:cNvPr id="40971" name="Text Box 10"/>
          <p:cNvSpPr txBox="1">
            <a:spLocks noChangeArrowheads="1"/>
          </p:cNvSpPr>
          <p:nvPr/>
        </p:nvSpPr>
        <p:spPr bwMode="auto">
          <a:xfrm>
            <a:off x="5874185" y="5048170"/>
            <a:ext cx="259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 smtClean="0">
                <a:latin typeface="+mn-lt"/>
              </a:rPr>
              <a:t>Database</a:t>
            </a:r>
            <a:r>
              <a:rPr lang="en-US" sz="2400" dirty="0" smtClean="0">
                <a:latin typeface="+mj-lt"/>
              </a:rPr>
              <a:t> Server</a:t>
            </a:r>
            <a:endParaRPr lang="en-US" sz="24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431614"/>
            <a:ext cx="1842371" cy="18423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0"/>
            <a:ext cx="2754162" cy="174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animBg="1"/>
      <p:bldP spid="4096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Static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Also </a:t>
            </a:r>
            <a:r>
              <a:rPr lang="en-US" sz="2400" dirty="0" err="1" smtClean="0">
                <a:solidFill>
                  <a:srgbClr val="FF0000"/>
                </a:solidFill>
              </a:rPr>
              <a:t>undecidable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2400" dirty="0" smtClean="0"/>
              <a:t>Are two queries P and Q equivalent?</a:t>
            </a:r>
          </a:p>
          <a:p>
            <a:r>
              <a:rPr lang="en-US" sz="2400" dirty="0" smtClean="0"/>
              <a:t>Can Q be simplified  (relative to various </a:t>
            </a:r>
            <a:r>
              <a:rPr lang="en-US" sz="2400" dirty="0"/>
              <a:t>c</a:t>
            </a:r>
            <a:r>
              <a:rPr lang="en-US" sz="2400" dirty="0" smtClean="0"/>
              <a:t>riteria)</a:t>
            </a:r>
          </a:p>
          <a:p>
            <a:r>
              <a:rPr lang="en-US" sz="2400" dirty="0"/>
              <a:t>Does query Q ever return duplicate tuples</a:t>
            </a:r>
            <a:r>
              <a:rPr lang="en-US" sz="2400" dirty="0" smtClean="0"/>
              <a:t>?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3810000"/>
            <a:ext cx="327743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Any non-trivial property!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4648200"/>
            <a:ext cx="5290231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Is there a class of </a:t>
            </a:r>
            <a:r>
              <a:rPr lang="en-US" sz="2400" dirty="0" smtClean="0">
                <a:solidFill>
                  <a:srgbClr val="C00000"/>
                </a:solidFill>
              </a:rPr>
              <a:t>simpler but useful </a:t>
            </a:r>
          </a:p>
          <a:p>
            <a:r>
              <a:rPr lang="en-US" sz="2400" dirty="0" smtClean="0"/>
              <a:t>SQL queries amenable to static analysis?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262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Well-behaved case: Conjunctive Queries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        </a:t>
            </a:r>
            <a:r>
              <a:rPr lang="en-US" sz="2800" dirty="0">
                <a:solidFill>
                  <a:srgbClr val="C00000"/>
                </a:solidFill>
              </a:rPr>
              <a:t>select … from … where…</a:t>
            </a:r>
          </a:p>
          <a:p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200400" y="2362200"/>
            <a:ext cx="27546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onjunction of equalities</a:t>
            </a:r>
          </a:p>
          <a:p>
            <a:r>
              <a:rPr lang="en-US" dirty="0" smtClean="0"/>
              <a:t>on attributes and constants</a:t>
            </a:r>
            <a:endParaRPr lang="en-US" dirty="0"/>
          </a:p>
        </p:txBody>
      </p:sp>
      <p:cxnSp>
        <p:nvCxnSpPr>
          <p:cNvPr id="13" name="Elbow Connector 12"/>
          <p:cNvCxnSpPr/>
          <p:nvPr/>
        </p:nvCxnSpPr>
        <p:spPr>
          <a:xfrm rot="5400000" flipH="1" flipV="1">
            <a:off x="6019987" y="2172135"/>
            <a:ext cx="565666" cy="192296"/>
          </a:xfrm>
          <a:prstGeom prst="bentConnector3">
            <a:avLst>
              <a:gd name="adj1" fmla="val -124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54339" y="3357400"/>
            <a:ext cx="3498394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s</a:t>
            </a:r>
            <a:r>
              <a:rPr lang="en-US" b="1" dirty="0" smtClean="0"/>
              <a:t>elect</a:t>
            </a:r>
            <a:r>
              <a:rPr lang="en-US" dirty="0" smtClean="0"/>
              <a:t>  theater</a:t>
            </a:r>
          </a:p>
          <a:p>
            <a:r>
              <a:rPr lang="en-US" b="1" dirty="0"/>
              <a:t>f</a:t>
            </a:r>
            <a:r>
              <a:rPr lang="en-US" b="1" dirty="0" smtClean="0"/>
              <a:t>rom</a:t>
            </a:r>
            <a:r>
              <a:rPr lang="en-US" dirty="0" smtClean="0"/>
              <a:t> Movie, Schedule</a:t>
            </a:r>
          </a:p>
          <a:p>
            <a:r>
              <a:rPr lang="en-US" b="1" dirty="0"/>
              <a:t>w</a:t>
            </a:r>
            <a:r>
              <a:rPr lang="en-US" b="1" dirty="0" smtClean="0"/>
              <a:t>here</a:t>
            </a:r>
            <a:r>
              <a:rPr lang="en-US" dirty="0" smtClean="0"/>
              <a:t> director = ‘Godard’ </a:t>
            </a:r>
            <a:r>
              <a:rPr lang="en-US" b="1" dirty="0" smtClean="0"/>
              <a:t>and</a:t>
            </a:r>
          </a:p>
          <a:p>
            <a:r>
              <a:rPr lang="en-US" dirty="0"/>
              <a:t> </a:t>
            </a:r>
            <a:r>
              <a:rPr lang="en-US" dirty="0" smtClean="0"/>
              <a:t>             </a:t>
            </a:r>
            <a:r>
              <a:rPr lang="en-US" dirty="0" err="1" smtClean="0"/>
              <a:t>Movie.title</a:t>
            </a:r>
            <a:r>
              <a:rPr lang="en-US" dirty="0" smtClean="0"/>
              <a:t> = </a:t>
            </a:r>
            <a:r>
              <a:rPr lang="en-US" dirty="0" err="1" smtClean="0"/>
              <a:t>Schedule.title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71612" y="4800600"/>
            <a:ext cx="2694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Movie  title  director  actor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61540" y="5169932"/>
            <a:ext cx="2514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71140" y="4800600"/>
            <a:ext cx="0" cy="1066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61940" y="4800600"/>
            <a:ext cx="2958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Schedule   title  theater  time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838140" y="5169932"/>
            <a:ext cx="27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752540" y="4800600"/>
            <a:ext cx="0" cy="1066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42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Well-behaved case: Conjunctive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Query emptiness: easy to check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2490366"/>
            <a:ext cx="2893036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s</a:t>
            </a:r>
            <a:r>
              <a:rPr lang="en-US" b="1" dirty="0" smtClean="0"/>
              <a:t>elect </a:t>
            </a:r>
            <a:r>
              <a:rPr lang="en-US" dirty="0" smtClean="0"/>
              <a:t> title</a:t>
            </a:r>
          </a:p>
          <a:p>
            <a:r>
              <a:rPr lang="en-US" b="1" dirty="0"/>
              <a:t>f</a:t>
            </a:r>
            <a:r>
              <a:rPr lang="en-US" b="1" dirty="0" smtClean="0"/>
              <a:t>rom</a:t>
            </a:r>
            <a:r>
              <a:rPr lang="en-US" dirty="0" smtClean="0"/>
              <a:t>   </a:t>
            </a:r>
            <a:r>
              <a:rPr lang="en-US" dirty="0"/>
              <a:t>S</a:t>
            </a:r>
            <a:r>
              <a:rPr lang="en-US" dirty="0" smtClean="0"/>
              <a:t>chedule</a:t>
            </a:r>
          </a:p>
          <a:p>
            <a:r>
              <a:rPr lang="en-US" b="1" dirty="0"/>
              <a:t>w</a:t>
            </a:r>
            <a:r>
              <a:rPr lang="en-US" b="1" dirty="0" smtClean="0"/>
              <a:t>here</a:t>
            </a:r>
            <a:r>
              <a:rPr lang="en-US" dirty="0" smtClean="0"/>
              <a:t> theater = ‘Les </a:t>
            </a:r>
            <a:r>
              <a:rPr lang="en-US" dirty="0" err="1" smtClean="0"/>
              <a:t>Halles</a:t>
            </a:r>
            <a:r>
              <a:rPr lang="en-US" dirty="0" smtClean="0"/>
              <a:t>’</a:t>
            </a:r>
          </a:p>
          <a:p>
            <a:r>
              <a:rPr lang="en-US" b="1" dirty="0" smtClean="0"/>
              <a:t>            and</a:t>
            </a:r>
            <a:r>
              <a:rPr lang="en-US" dirty="0" smtClean="0"/>
              <a:t> theater = ‘Odeon’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3124200"/>
            <a:ext cx="218271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‘Les </a:t>
            </a:r>
            <a:r>
              <a:rPr lang="en-US" dirty="0" err="1" smtClean="0"/>
              <a:t>Halles</a:t>
            </a:r>
            <a:r>
              <a:rPr lang="en-US" dirty="0" smtClean="0"/>
              <a:t>’ = ‘Odeon’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010400" y="2667000"/>
            <a:ext cx="304800" cy="3048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010400" y="2667000"/>
            <a:ext cx="304800" cy="3048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30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Well-behaved case: Conjunctive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Useful fact: if non-empty, can represent intuitively as </a:t>
            </a:r>
            <a:r>
              <a:rPr lang="en-US" sz="2400" dirty="0"/>
              <a:t>a </a:t>
            </a:r>
            <a:r>
              <a:rPr lang="en-US" sz="2400" dirty="0" smtClean="0"/>
              <a:t>simple pattern of tuples using </a:t>
            </a:r>
            <a:r>
              <a:rPr lang="en-US" sz="2400" dirty="0"/>
              <a:t>variables and constants</a:t>
            </a:r>
          </a:p>
          <a:p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291080" y="4132670"/>
            <a:ext cx="2694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Movie  title  director  actor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67280" y="4502002"/>
            <a:ext cx="2514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76880" y="4132670"/>
            <a:ext cx="0" cy="106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67680" y="4132670"/>
            <a:ext cx="2958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Schedule   title  theater  time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43880" y="4502002"/>
            <a:ext cx="27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58280" y="4132670"/>
            <a:ext cx="0" cy="106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067257" y="4683435"/>
            <a:ext cx="1828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682327" y="4642366"/>
            <a:ext cx="16764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43457" y="4613069"/>
            <a:ext cx="1225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     Godard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754983" y="4572000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        </a:t>
            </a:r>
            <a:r>
              <a:rPr lang="en-US" dirty="0" smtClean="0">
                <a:solidFill>
                  <a:srgbClr val="C00000"/>
                </a:solidFill>
              </a:rPr>
              <a:t>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7080" y="5504270"/>
            <a:ext cx="1685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Answer  theater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3653280" y="5873602"/>
            <a:ext cx="152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420160" y="5606902"/>
            <a:ext cx="4435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515274" y="5961470"/>
            <a:ext cx="662006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665145" y="5862969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57107" y="2514600"/>
            <a:ext cx="3498394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s</a:t>
            </a:r>
            <a:r>
              <a:rPr lang="en-US" b="1" dirty="0" smtClean="0"/>
              <a:t>elect</a:t>
            </a:r>
            <a:r>
              <a:rPr lang="en-US" dirty="0" smtClean="0"/>
              <a:t>  theater</a:t>
            </a:r>
          </a:p>
          <a:p>
            <a:r>
              <a:rPr lang="en-US" b="1" dirty="0"/>
              <a:t>f</a:t>
            </a:r>
            <a:r>
              <a:rPr lang="en-US" b="1" dirty="0" smtClean="0"/>
              <a:t>rom</a:t>
            </a:r>
            <a:r>
              <a:rPr lang="en-US" dirty="0" smtClean="0"/>
              <a:t> Movie, Schedule</a:t>
            </a:r>
          </a:p>
          <a:p>
            <a:r>
              <a:rPr lang="en-US" b="1" dirty="0"/>
              <a:t>w</a:t>
            </a:r>
            <a:r>
              <a:rPr lang="en-US" b="1" dirty="0" smtClean="0"/>
              <a:t>here</a:t>
            </a:r>
            <a:r>
              <a:rPr lang="en-US" dirty="0" smtClean="0"/>
              <a:t> director = ‘Godard’ </a:t>
            </a:r>
            <a:r>
              <a:rPr lang="en-US" b="1" dirty="0" smtClean="0"/>
              <a:t>and</a:t>
            </a:r>
          </a:p>
          <a:p>
            <a:r>
              <a:rPr lang="en-US" dirty="0"/>
              <a:t> </a:t>
            </a:r>
            <a:r>
              <a:rPr lang="en-US" dirty="0" smtClean="0"/>
              <a:t>             </a:t>
            </a:r>
            <a:r>
              <a:rPr lang="en-US" dirty="0" err="1" smtClean="0"/>
              <a:t>Movie.title</a:t>
            </a:r>
            <a:r>
              <a:rPr lang="en-US" dirty="0" smtClean="0"/>
              <a:t> = </a:t>
            </a:r>
            <a:r>
              <a:rPr lang="en-US" dirty="0" err="1" smtClean="0"/>
              <a:t>Schedule.title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943600" y="5606902"/>
            <a:ext cx="1349793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  <a:r>
              <a:rPr lang="en-US" dirty="0" smtClean="0"/>
              <a:t>uery result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5501578" y="5788473"/>
            <a:ext cx="442022" cy="309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33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6" grpId="0" animBg="1"/>
      <p:bldP spid="17" grpId="0" animBg="1"/>
      <p:bldP spid="18" grpId="0"/>
      <p:bldP spid="19" grpId="0"/>
      <p:bldP spid="20" grpId="0"/>
      <p:bldP spid="23" grpId="0" animBg="1"/>
      <p:bldP spid="24" grpId="0"/>
      <p:bldP spid="25" grpId="0" animBg="1"/>
      <p:bldP spid="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Well-behaved case: Conjunctive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80" y="1614339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Unsettling thought:  </a:t>
            </a:r>
            <a:r>
              <a:rPr lang="en-US" sz="2400" dirty="0" smtClean="0">
                <a:solidFill>
                  <a:srgbClr val="FF0000"/>
                </a:solidFill>
              </a:rPr>
              <a:t>this query is a database!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1080" y="4132670"/>
            <a:ext cx="2694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Movie  title  director  actor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67280" y="4502002"/>
            <a:ext cx="2514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76880" y="4132670"/>
            <a:ext cx="0" cy="1066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67680" y="4132670"/>
            <a:ext cx="2958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Schedule   title  theater  time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43880" y="4502002"/>
            <a:ext cx="27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58280" y="4132670"/>
            <a:ext cx="0" cy="1066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067257" y="4683435"/>
            <a:ext cx="1828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682327" y="4642366"/>
            <a:ext cx="16764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43457" y="4613069"/>
            <a:ext cx="1225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     Godard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754983" y="4572000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        </a:t>
            </a:r>
            <a:r>
              <a:rPr lang="en-US" dirty="0" smtClean="0">
                <a:solidFill>
                  <a:srgbClr val="C00000"/>
                </a:solidFill>
              </a:rPr>
              <a:t>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7080" y="5504270"/>
            <a:ext cx="1685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Answer  theater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3653280" y="5856767"/>
            <a:ext cx="152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420160" y="5606902"/>
            <a:ext cx="4435" cy="533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515274" y="5961470"/>
            <a:ext cx="662006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665145" y="5862969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465" y="2513288"/>
            <a:ext cx="421936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Can </a:t>
            </a:r>
            <a:r>
              <a:rPr lang="en-US" sz="2400" dirty="0" smtClean="0">
                <a:solidFill>
                  <a:srgbClr val="C00000"/>
                </a:solidFill>
              </a:rPr>
              <a:t>I apply </a:t>
            </a:r>
            <a:r>
              <a:rPr lang="en-US" sz="2400" dirty="0">
                <a:solidFill>
                  <a:srgbClr val="C00000"/>
                </a:solidFill>
              </a:rPr>
              <a:t>a query to a query </a:t>
            </a:r>
            <a:r>
              <a:rPr lang="en-US" sz="2400" dirty="0" smtClean="0">
                <a:solidFill>
                  <a:srgbClr val="C00000"/>
                </a:solidFill>
              </a:rPr>
              <a:t>?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31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Well-behaved case: Conjunctive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Unsettling thought:  </a:t>
            </a:r>
            <a:r>
              <a:rPr lang="en-US" sz="2400" dirty="0" smtClean="0">
                <a:solidFill>
                  <a:srgbClr val="FF0000"/>
                </a:solidFill>
              </a:rPr>
              <a:t>this query is a database!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845" y="3428999"/>
            <a:ext cx="2514600" cy="214433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555465" y="2513288"/>
            <a:ext cx="421936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Can </a:t>
            </a:r>
            <a:r>
              <a:rPr lang="en-US" sz="2400" dirty="0" smtClean="0">
                <a:solidFill>
                  <a:srgbClr val="C00000"/>
                </a:solidFill>
              </a:rPr>
              <a:t>I apply </a:t>
            </a:r>
            <a:r>
              <a:rPr lang="en-US" sz="2400" dirty="0">
                <a:solidFill>
                  <a:srgbClr val="C00000"/>
                </a:solidFill>
              </a:rPr>
              <a:t>a query to a query </a:t>
            </a:r>
            <a:r>
              <a:rPr lang="en-US" sz="2400" dirty="0" smtClean="0">
                <a:solidFill>
                  <a:srgbClr val="C00000"/>
                </a:solidFill>
              </a:rPr>
              <a:t>?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3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Well-behaved case: Conjunctive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Good news:  </a:t>
            </a:r>
            <a:r>
              <a:rPr lang="en-US" sz="2400" dirty="0" smtClean="0">
                <a:solidFill>
                  <a:srgbClr val="FF0000"/>
                </a:solidFill>
              </a:rPr>
              <a:t>powerful tool for static analysis!</a:t>
            </a:r>
          </a:p>
        </p:txBody>
      </p:sp>
    </p:spTree>
    <p:extLst>
      <p:ext uri="{BB962C8B-B14F-4D97-AF65-F5344CB8AC3E}">
        <p14:creationId xmlns:p14="http://schemas.microsoft.com/office/powerpoint/2010/main" val="360641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Well-behaved case: Conjunctive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Query equivalence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21866" y="2111839"/>
            <a:ext cx="34336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525810" y="2550467"/>
            <a:ext cx="1295400" cy="1600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25810" y="4455467"/>
            <a:ext cx="1295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67373" y="2144904"/>
            <a:ext cx="3914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Q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65248" y="2573504"/>
            <a:ext cx="1295400" cy="1600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65248" y="4478504"/>
            <a:ext cx="1295400" cy="152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answer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97410" y="5257800"/>
            <a:ext cx="1447800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 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DATABASE</a:t>
            </a:r>
          </a:p>
          <a:p>
            <a:endParaRPr lang="en-US" dirty="0" smtClean="0"/>
          </a:p>
        </p:txBody>
      </p:sp>
      <p:cxnSp>
        <p:nvCxnSpPr>
          <p:cNvPr id="7" name="Straight Arrow Connector 6"/>
          <p:cNvCxnSpPr>
            <a:stCxn id="8" idx="2"/>
            <a:endCxn id="13" idx="0"/>
          </p:cNvCxnSpPr>
          <p:nvPr/>
        </p:nvCxnSpPr>
        <p:spPr>
          <a:xfrm>
            <a:off x="3173510" y="4607867"/>
            <a:ext cx="1447800" cy="64993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2"/>
            <a:endCxn id="13" idx="0"/>
          </p:cNvCxnSpPr>
          <p:nvPr/>
        </p:nvCxnSpPr>
        <p:spPr>
          <a:xfrm flipH="1">
            <a:off x="4621310" y="4630904"/>
            <a:ext cx="1391638" cy="6268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71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Well-behaved case: Conjunctive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Query equivalence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21866" y="2111839"/>
            <a:ext cx="34336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525810" y="2550467"/>
            <a:ext cx="1295400" cy="1600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25810" y="4455467"/>
            <a:ext cx="1295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67373" y="2144904"/>
            <a:ext cx="3914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Q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65248" y="2573504"/>
            <a:ext cx="1295400" cy="1600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65248" y="4478504"/>
            <a:ext cx="1295400" cy="152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answer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056997" y="3378531"/>
            <a:ext cx="1143000" cy="45719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838034" y="3216724"/>
            <a:ext cx="4523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DB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flipH="1">
            <a:off x="4045478" y="4530391"/>
            <a:ext cx="1143000" cy="45719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5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Well-behaved case: Conjunctive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Query equivalence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21866" y="2111839"/>
            <a:ext cx="34336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525810" y="2550467"/>
            <a:ext cx="1295400" cy="1600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25810" y="4455467"/>
            <a:ext cx="1295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67373" y="2144904"/>
            <a:ext cx="3914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Q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65248" y="2573504"/>
            <a:ext cx="1295400" cy="1600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65248" y="4478504"/>
            <a:ext cx="1295400" cy="152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answer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flipH="1">
            <a:off x="4029772" y="3420673"/>
            <a:ext cx="1143000" cy="45719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947326" y="3188938"/>
            <a:ext cx="4523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DB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4018253" y="4572533"/>
            <a:ext cx="1143000" cy="45719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5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… but also to the public at large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pplications built on top of a database</a:t>
            </a:r>
            <a:r>
              <a:rPr lang="en-US" sz="2400" dirty="0" smtClean="0">
                <a:solidFill>
                  <a:schemeClr val="tx2"/>
                </a:solidFill>
              </a:rPr>
              <a:t>   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          </a:t>
            </a:r>
            <a:r>
              <a:rPr lang="en-US" sz="2400" dirty="0" smtClean="0"/>
              <a:t>Web sites: </a:t>
            </a:r>
            <a:r>
              <a:rPr lang="en-US" sz="2400" dirty="0" smtClean="0">
                <a:solidFill>
                  <a:srgbClr val="FF0000"/>
                </a:solidFill>
              </a:rPr>
              <a:t>FNAC, Amazon, SNCF, </a:t>
            </a:r>
            <a:r>
              <a:rPr lang="en-US" sz="2400" dirty="0" err="1" smtClean="0">
                <a:solidFill>
                  <a:srgbClr val="FF0000"/>
                </a:solidFill>
              </a:rPr>
              <a:t>Opodo</a:t>
            </a:r>
            <a:r>
              <a:rPr lang="en-US" sz="2400" dirty="0" smtClean="0">
                <a:solidFill>
                  <a:srgbClr val="FF0000"/>
                </a:solidFill>
              </a:rPr>
              <a:t>, Facebook,…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048000"/>
            <a:ext cx="4419600" cy="31639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7570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Well-behaved case: Conjunctive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Query equivalence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Example:  </a:t>
            </a:r>
            <a:r>
              <a:rPr lang="en-US" sz="2400" dirty="0" err="1" smtClean="0"/>
              <a:t>db</a:t>
            </a:r>
            <a:r>
              <a:rPr lang="en-US" sz="2400" dirty="0" smtClean="0"/>
              <a:t> is a binary relation (graph)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22745" y="2704236"/>
            <a:ext cx="34336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326689" y="3165901"/>
            <a:ext cx="1295400" cy="1600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26689" y="5070901"/>
            <a:ext cx="1295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dirty="0" smtClean="0"/>
              <a:t>     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62183" y="2731125"/>
            <a:ext cx="3914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Q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66127" y="3188938"/>
            <a:ext cx="1295400" cy="1600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66127" y="5093938"/>
            <a:ext cx="1295400" cy="152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     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flipH="1">
            <a:off x="3839170" y="3964225"/>
            <a:ext cx="1143000" cy="45719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839170" y="5117861"/>
            <a:ext cx="1143000" cy="45719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533403" y="3781335"/>
            <a:ext cx="9220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x    a    y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749598" y="3966001"/>
            <a:ext cx="1524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054398" y="3973457"/>
            <a:ext cx="1524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355207" y="3548279"/>
            <a:ext cx="91723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b</a:t>
            </a:r>
          </a:p>
          <a:p>
            <a:r>
              <a:rPr lang="en-US" dirty="0" smtClean="0"/>
              <a:t>x          y</a:t>
            </a:r>
          </a:p>
          <a:p>
            <a:r>
              <a:rPr lang="en-US" dirty="0"/>
              <a:t> </a:t>
            </a:r>
            <a:r>
              <a:rPr lang="en-US" dirty="0" smtClean="0"/>
              <a:t>     c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5583807" y="3783697"/>
            <a:ext cx="152400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897467" y="4102674"/>
            <a:ext cx="152400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583807" y="4102674"/>
            <a:ext cx="152400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905974" y="3793749"/>
            <a:ext cx="152400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>
            <a:endCxn id="18" idx="2"/>
          </p:cNvCxnSpPr>
          <p:nvPr/>
        </p:nvCxnSpPr>
        <p:spPr>
          <a:xfrm rot="10800000">
            <a:off x="2994427" y="4150667"/>
            <a:ext cx="2741780" cy="158234"/>
          </a:xfrm>
          <a:prstGeom prst="curved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endCxn id="18" idx="0"/>
          </p:cNvCxnSpPr>
          <p:nvPr/>
        </p:nvCxnSpPr>
        <p:spPr>
          <a:xfrm rot="10800000" flipV="1">
            <a:off x="2994427" y="3699301"/>
            <a:ext cx="2741780" cy="82034"/>
          </a:xfrm>
          <a:prstGeom prst="curved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16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3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Well-behaved case: Conjunctive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Query equivalence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Example</a:t>
            </a:r>
            <a:r>
              <a:rPr lang="en-US" sz="2400" dirty="0"/>
              <a:t>: </a:t>
            </a:r>
            <a:r>
              <a:rPr lang="en-US" sz="2400" dirty="0" smtClean="0"/>
              <a:t> </a:t>
            </a:r>
            <a:r>
              <a:rPr lang="en-US" sz="2400" dirty="0" err="1" smtClean="0"/>
              <a:t>db</a:t>
            </a:r>
            <a:r>
              <a:rPr lang="en-US" sz="2400" dirty="0" smtClean="0"/>
              <a:t> </a:t>
            </a:r>
            <a:r>
              <a:rPr lang="en-US" sz="2400" dirty="0"/>
              <a:t>is a binary relation (graph)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820448" y="2700639"/>
            <a:ext cx="34336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324392" y="3157235"/>
            <a:ext cx="1295400" cy="1600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24392" y="5062235"/>
            <a:ext cx="1295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dirty="0" smtClean="0"/>
              <a:t>     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55979" y="2722436"/>
            <a:ext cx="3914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Q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63830" y="3180272"/>
            <a:ext cx="1295400" cy="1600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63830" y="5085272"/>
            <a:ext cx="1295400" cy="152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     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836873" y="3955559"/>
            <a:ext cx="1143000" cy="45719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flipH="1">
            <a:off x="3836873" y="5109195"/>
            <a:ext cx="1143000" cy="45719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531106" y="3772669"/>
            <a:ext cx="9220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x    a    y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747301" y="3957335"/>
            <a:ext cx="1524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052101" y="3964791"/>
            <a:ext cx="1524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52910" y="3539613"/>
            <a:ext cx="91723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b</a:t>
            </a:r>
          </a:p>
          <a:p>
            <a:r>
              <a:rPr lang="en-US" dirty="0" smtClean="0"/>
              <a:t>x          y</a:t>
            </a:r>
          </a:p>
          <a:p>
            <a:r>
              <a:rPr lang="en-US" dirty="0"/>
              <a:t> </a:t>
            </a:r>
            <a:r>
              <a:rPr lang="en-US" dirty="0" smtClean="0"/>
              <a:t>     c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581510" y="3775031"/>
            <a:ext cx="152400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895170" y="4094008"/>
            <a:ext cx="152400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581510" y="4094008"/>
            <a:ext cx="152400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903677" y="3785083"/>
            <a:ext cx="152400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18" idx="0"/>
          </p:cNvCxnSpPr>
          <p:nvPr/>
        </p:nvCxnSpPr>
        <p:spPr>
          <a:xfrm rot="5400000" flipH="1" flipV="1">
            <a:off x="4322003" y="2360762"/>
            <a:ext cx="82034" cy="2741780"/>
          </a:xfrm>
          <a:prstGeom prst="curved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15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Well-behaved case: Conjunctive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Query equivalence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Example</a:t>
            </a:r>
            <a:r>
              <a:rPr lang="en-US" sz="2400" dirty="0"/>
              <a:t>: </a:t>
            </a:r>
            <a:r>
              <a:rPr lang="en-US" sz="2400" dirty="0" smtClean="0"/>
              <a:t> </a:t>
            </a:r>
            <a:r>
              <a:rPr lang="en-US" sz="2400" dirty="0" err="1" smtClean="0"/>
              <a:t>db</a:t>
            </a:r>
            <a:r>
              <a:rPr lang="en-US" sz="2400" dirty="0" smtClean="0"/>
              <a:t> </a:t>
            </a:r>
            <a:r>
              <a:rPr lang="en-US" sz="2400" dirty="0"/>
              <a:t>is a binary relation (graph)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820448" y="2700639"/>
            <a:ext cx="34336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324392" y="3157235"/>
            <a:ext cx="1295400" cy="1600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24392" y="5062235"/>
            <a:ext cx="1295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dirty="0" smtClean="0"/>
              <a:t>     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55979" y="2722436"/>
            <a:ext cx="3914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Q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63830" y="3180272"/>
            <a:ext cx="1295400" cy="1600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63830" y="5085272"/>
            <a:ext cx="1295400" cy="152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     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1106" y="3772669"/>
            <a:ext cx="9220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x    a    y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747301" y="3957335"/>
            <a:ext cx="1524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052101" y="3964791"/>
            <a:ext cx="1524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52910" y="3539613"/>
            <a:ext cx="91723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b</a:t>
            </a:r>
          </a:p>
          <a:p>
            <a:r>
              <a:rPr lang="en-US" dirty="0" smtClean="0"/>
              <a:t>x          y</a:t>
            </a:r>
          </a:p>
          <a:p>
            <a:r>
              <a:rPr lang="en-US" dirty="0"/>
              <a:t> </a:t>
            </a:r>
            <a:r>
              <a:rPr lang="en-US" dirty="0" smtClean="0"/>
              <a:t>     c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581510" y="3775031"/>
            <a:ext cx="152400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895170" y="4094008"/>
            <a:ext cx="152400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581510" y="4094008"/>
            <a:ext cx="152400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903677" y="3785083"/>
            <a:ext cx="152400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66883" y="3032439"/>
            <a:ext cx="1282980" cy="400110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equivalent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71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Well-behaved case: Conjunctive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One step further: </a:t>
            </a:r>
            <a:r>
              <a:rPr lang="en-US" sz="2400" dirty="0" smtClean="0">
                <a:solidFill>
                  <a:srgbClr val="FF0000"/>
                </a:solidFill>
              </a:rPr>
              <a:t>taking into account constraints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21866" y="2111839"/>
            <a:ext cx="34336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525810" y="2550467"/>
            <a:ext cx="1295400" cy="1600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25810" y="4455467"/>
            <a:ext cx="1295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31301" y="2144904"/>
            <a:ext cx="3914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Q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65248" y="2573504"/>
            <a:ext cx="1295400" cy="1600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65248" y="4478504"/>
            <a:ext cx="1295400" cy="152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answer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97410" y="5257800"/>
            <a:ext cx="174139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DATABASE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 constraints 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sym typeface="Symbol"/>
              </a:rPr>
              <a:t>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7364" y="2895600"/>
            <a:ext cx="4523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DB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831301" y="2895600"/>
            <a:ext cx="4523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DB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22970" y="3429000"/>
            <a:ext cx="9411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Force </a:t>
            </a:r>
            <a:r>
              <a:rPr lang="en-US" dirty="0">
                <a:sym typeface="Symbol"/>
              </a:rPr>
              <a:t>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586907" y="3401454"/>
            <a:ext cx="9411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Force </a:t>
            </a:r>
            <a:r>
              <a:rPr lang="en-US" dirty="0">
                <a:sym typeface="Symbol"/>
              </a:rPr>
              <a:t>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78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Well-behaved case: Conjunctive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One step further: </a:t>
            </a:r>
            <a:r>
              <a:rPr lang="en-US" sz="2400" dirty="0" smtClean="0">
                <a:solidFill>
                  <a:srgbClr val="FF0000"/>
                </a:solidFill>
              </a:rPr>
              <a:t>taking into account constraints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21866" y="2111839"/>
            <a:ext cx="42755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P’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25810" y="2550467"/>
            <a:ext cx="1295400" cy="1600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25810" y="4455467"/>
            <a:ext cx="1295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31301" y="2144904"/>
            <a:ext cx="46961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Q’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65248" y="2573504"/>
            <a:ext cx="1295400" cy="1600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65248" y="4478504"/>
            <a:ext cx="1295400" cy="152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answer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67849" y="2819400"/>
            <a:ext cx="1459636" cy="707886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e</a:t>
            </a:r>
            <a:r>
              <a:rPr lang="en-US" sz="2000" dirty="0" smtClean="0">
                <a:solidFill>
                  <a:schemeClr val="bg1"/>
                </a:solidFill>
              </a:rPr>
              <a:t>quivalence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       test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3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Well-behaved case: Conjunctive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</a:t>
            </a:r>
            <a:r>
              <a:rPr lang="en-US" sz="2400" dirty="0" smtClean="0"/>
              <a:t>orcing satisfaction of </a:t>
            </a:r>
            <a:r>
              <a:rPr lang="en-US" sz="2400" dirty="0" smtClean="0">
                <a:sym typeface="Symbol"/>
              </a:rPr>
              <a:t>: 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the Chase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21210" y="2798959"/>
            <a:ext cx="1295400" cy="1600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821210" y="4703959"/>
            <a:ext cx="1295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262764" y="3144092"/>
            <a:ext cx="4523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DB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018370" y="3677492"/>
            <a:ext cx="9411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Force </a:t>
            </a:r>
            <a:r>
              <a:rPr lang="en-US" dirty="0">
                <a:sym typeface="Symbol"/>
              </a:rPr>
              <a:t>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17266" y="2360331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519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Well-behaved case: Conjunctive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</a:t>
            </a:r>
            <a:r>
              <a:rPr lang="en-US" sz="2400" dirty="0" smtClean="0"/>
              <a:t>orcing satisfaction of </a:t>
            </a:r>
            <a:r>
              <a:rPr lang="en-US" sz="2400" dirty="0" smtClean="0">
                <a:sym typeface="Symbol"/>
              </a:rPr>
              <a:t>: 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the Chase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0918" y="2478101"/>
            <a:ext cx="2694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Movie  title  director  actor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37118" y="2847433"/>
            <a:ext cx="273211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46718" y="2478101"/>
            <a:ext cx="0" cy="1066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37518" y="2478101"/>
            <a:ext cx="2958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Schedule   title  theater  time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513718" y="2847433"/>
            <a:ext cx="27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28118" y="2478101"/>
            <a:ext cx="0" cy="1066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937094" y="3028866"/>
            <a:ext cx="2032141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552165" y="2987797"/>
            <a:ext cx="16764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013295" y="2958500"/>
            <a:ext cx="1269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     Godard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624821" y="2917431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        </a:t>
            </a:r>
            <a:r>
              <a:rPr lang="en-US" dirty="0" smtClean="0">
                <a:solidFill>
                  <a:srgbClr val="C00000"/>
                </a:solidFill>
              </a:rPr>
              <a:t>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44944" y="3962400"/>
            <a:ext cx="1685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Answer  theater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3721144" y="4314897"/>
            <a:ext cx="152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488024" y="4065032"/>
            <a:ext cx="4435" cy="533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583138" y="4419600"/>
            <a:ext cx="662006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733009" y="4321099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940193" y="3316301"/>
            <a:ext cx="2029041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016394" y="3245935"/>
            <a:ext cx="202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                     Bardot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552165" y="3311665"/>
            <a:ext cx="16764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624821" y="3241299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        </a:t>
            </a:r>
            <a:r>
              <a:rPr lang="en-US" dirty="0" smtClean="0">
                <a:solidFill>
                  <a:srgbClr val="C00000"/>
                </a:solidFill>
              </a:rPr>
              <a:t>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2765" y="5270970"/>
            <a:ext cx="189205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heater         title  </a:t>
            </a:r>
          </a:p>
          <a:p>
            <a:r>
              <a:rPr lang="en-US" dirty="0" smtClean="0"/>
              <a:t>title         director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05097" y="5479340"/>
            <a:ext cx="3048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300297" y="5728170"/>
            <a:ext cx="3048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40517" y="5363302"/>
            <a:ext cx="36740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Symbol"/>
              </a:rPr>
              <a:t>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502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2" grpId="0" animBg="1"/>
      <p:bldP spid="23" grpId="0" animBg="1"/>
      <p:bldP spid="25" grpId="0"/>
      <p:bldP spid="28" grpId="0"/>
      <p:bldP spid="29" grpId="0"/>
      <p:bldP spid="32" grpId="0" animBg="1"/>
      <p:bldP spid="33" grpId="0"/>
      <p:bldP spid="36" grpId="0" animBg="1"/>
      <p:bldP spid="37" grpId="0"/>
      <p:bldP spid="38" grpId="0" animBg="1"/>
      <p:bldP spid="39" grpId="0"/>
      <p:bldP spid="6" grpId="0" animBg="1"/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Well-behaved case: Conjunctive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Forcing satisfaction of </a:t>
            </a:r>
            <a:r>
              <a:rPr lang="en-US" sz="2400" dirty="0">
                <a:sym typeface="Symbol"/>
              </a:rPr>
              <a:t>:  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the Chase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0918" y="2478101"/>
            <a:ext cx="2694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Movie  title  director  actor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37118" y="2847433"/>
            <a:ext cx="273211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46718" y="2478101"/>
            <a:ext cx="0" cy="1066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37518" y="2478101"/>
            <a:ext cx="2958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Schedule   title  theater  time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513718" y="2847433"/>
            <a:ext cx="27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28118" y="2478101"/>
            <a:ext cx="0" cy="1066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937094" y="3028866"/>
            <a:ext cx="2032141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552165" y="2987797"/>
            <a:ext cx="16764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013295" y="2958500"/>
            <a:ext cx="1269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     Godard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624821" y="2917431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        </a:t>
            </a:r>
            <a:r>
              <a:rPr lang="en-US" dirty="0" smtClean="0">
                <a:solidFill>
                  <a:srgbClr val="C00000"/>
                </a:solidFill>
              </a:rPr>
              <a:t>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44944" y="3962400"/>
            <a:ext cx="1685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Answer  theater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3721144" y="4314897"/>
            <a:ext cx="152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488024" y="4065032"/>
            <a:ext cx="4435" cy="533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583138" y="4419600"/>
            <a:ext cx="662006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733009" y="4321099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940193" y="3316301"/>
            <a:ext cx="2029041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016394" y="3245935"/>
            <a:ext cx="2050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                    Bardot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552165" y="3311665"/>
            <a:ext cx="16764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624821" y="3241299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        </a:t>
            </a:r>
            <a:r>
              <a:rPr lang="en-US" dirty="0" smtClean="0">
                <a:solidFill>
                  <a:srgbClr val="C00000"/>
                </a:solidFill>
              </a:rPr>
              <a:t>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2765" y="5270970"/>
            <a:ext cx="189205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heater         title,  </a:t>
            </a:r>
          </a:p>
          <a:p>
            <a:r>
              <a:rPr lang="en-US" dirty="0" smtClean="0"/>
              <a:t>title         director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05097" y="5479340"/>
            <a:ext cx="3048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300297" y="5728170"/>
            <a:ext cx="3048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40517" y="5363302"/>
            <a:ext cx="36740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Symbol"/>
              </a:rPr>
              <a:t>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42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Well-behaved case: Conjunctive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Forcing satisfaction of </a:t>
            </a:r>
            <a:r>
              <a:rPr lang="en-US" sz="2400" dirty="0">
                <a:sym typeface="Symbol"/>
              </a:rPr>
              <a:t>:  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the Chase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0918" y="2478101"/>
            <a:ext cx="2694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Movie  title  director  actor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37118" y="2847433"/>
            <a:ext cx="273211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46718" y="2478101"/>
            <a:ext cx="0" cy="1066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37518" y="2478101"/>
            <a:ext cx="2958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Schedule   title  theater  time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513718" y="2847433"/>
            <a:ext cx="27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28118" y="2478101"/>
            <a:ext cx="0" cy="1066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937094" y="3028866"/>
            <a:ext cx="2032141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552165" y="2987797"/>
            <a:ext cx="16764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013295" y="2958500"/>
            <a:ext cx="1269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     Godard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624821" y="2917431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        </a:t>
            </a:r>
            <a:r>
              <a:rPr lang="en-US" dirty="0" smtClean="0">
                <a:solidFill>
                  <a:srgbClr val="C00000"/>
                </a:solidFill>
              </a:rPr>
              <a:t>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44944" y="3962400"/>
            <a:ext cx="1685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Answer  theater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3721144" y="4314897"/>
            <a:ext cx="152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488024" y="4065032"/>
            <a:ext cx="4435" cy="533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583138" y="4419600"/>
            <a:ext cx="662006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733009" y="4321099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940193" y="3316301"/>
            <a:ext cx="2029041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016394" y="3245935"/>
            <a:ext cx="200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    </a:t>
            </a:r>
            <a:r>
              <a:rPr lang="en-US" dirty="0" smtClean="0"/>
              <a:t>Godard  Bardot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552165" y="3311665"/>
            <a:ext cx="16764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624821" y="3241299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        </a:t>
            </a:r>
            <a:r>
              <a:rPr lang="en-US" dirty="0" smtClean="0">
                <a:solidFill>
                  <a:srgbClr val="C00000"/>
                </a:solidFill>
              </a:rPr>
              <a:t>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2765" y="5270970"/>
            <a:ext cx="189205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heater         title  </a:t>
            </a:r>
          </a:p>
          <a:p>
            <a:r>
              <a:rPr lang="en-US" dirty="0" smtClean="0"/>
              <a:t>title         director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05097" y="5479340"/>
            <a:ext cx="3048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300297" y="5728170"/>
            <a:ext cx="3048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240517" y="5363302"/>
            <a:ext cx="36740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Symbol"/>
              </a:rPr>
              <a:t>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249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Well-behaved case: Conjunctive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Forcing satisfaction of </a:t>
            </a:r>
            <a:r>
              <a:rPr lang="en-US" sz="2400" dirty="0">
                <a:sym typeface="Symbol"/>
              </a:rPr>
              <a:t>:  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the Chase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0918" y="2478101"/>
            <a:ext cx="2694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Movie  title  director  actor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37118" y="2847433"/>
            <a:ext cx="273211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46718" y="2478101"/>
            <a:ext cx="0" cy="1066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37518" y="2478101"/>
            <a:ext cx="2958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Schedule   title  theater  time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513718" y="2847433"/>
            <a:ext cx="27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28118" y="2478101"/>
            <a:ext cx="0" cy="1066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644944" y="3962400"/>
            <a:ext cx="1685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Answer  theater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3721144" y="4314897"/>
            <a:ext cx="152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488024" y="4065032"/>
            <a:ext cx="4435" cy="533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583138" y="4419600"/>
            <a:ext cx="662006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733009" y="4321099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940193" y="3081867"/>
            <a:ext cx="2029041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016394" y="3011501"/>
            <a:ext cx="200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    </a:t>
            </a:r>
            <a:r>
              <a:rPr lang="en-US" dirty="0" smtClean="0"/>
              <a:t>Godard  Bardot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562665" y="3126999"/>
            <a:ext cx="16764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635321" y="3056633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        </a:t>
            </a:r>
            <a:r>
              <a:rPr lang="en-US" dirty="0" smtClean="0">
                <a:solidFill>
                  <a:srgbClr val="C00000"/>
                </a:solidFill>
              </a:rPr>
              <a:t>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2765" y="5270970"/>
            <a:ext cx="189205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heater         title  </a:t>
            </a:r>
          </a:p>
          <a:p>
            <a:r>
              <a:rPr lang="en-US" dirty="0" smtClean="0"/>
              <a:t>title         director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05097" y="5479340"/>
            <a:ext cx="3048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300297" y="5728170"/>
            <a:ext cx="3048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40517" y="5363302"/>
            <a:ext cx="36740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Symbol"/>
              </a:rPr>
              <a:t>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644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pplications built on top of a database</a:t>
            </a:r>
            <a:r>
              <a:rPr lang="en-US" sz="2400" dirty="0" smtClean="0">
                <a:solidFill>
                  <a:schemeClr val="tx2"/>
                </a:solidFill>
              </a:rPr>
              <a:t>   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          </a:t>
            </a:r>
            <a:r>
              <a:rPr lang="en-US" sz="2400" dirty="0" smtClean="0"/>
              <a:t>Web sites: </a:t>
            </a:r>
            <a:r>
              <a:rPr lang="en-US" sz="2400" dirty="0" smtClean="0">
                <a:solidFill>
                  <a:srgbClr val="FF0000"/>
                </a:solidFill>
              </a:rPr>
              <a:t>FNAC, Amazon, SNCF, </a:t>
            </a:r>
            <a:r>
              <a:rPr lang="en-US" sz="2400" dirty="0" err="1" smtClean="0">
                <a:solidFill>
                  <a:srgbClr val="FF0000"/>
                </a:solidFill>
              </a:rPr>
              <a:t>Opodo</a:t>
            </a:r>
            <a:r>
              <a:rPr lang="en-US" sz="2400" dirty="0" smtClean="0">
                <a:solidFill>
                  <a:srgbClr val="FF0000"/>
                </a:solidFill>
              </a:rPr>
              <a:t>, Facebook,…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" name="Line 151"/>
          <p:cNvSpPr>
            <a:spLocks noChangeShapeType="1"/>
          </p:cNvSpPr>
          <p:nvPr/>
        </p:nvSpPr>
        <p:spPr bwMode="auto">
          <a:xfrm>
            <a:off x="776482" y="4158052"/>
            <a:ext cx="10080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153"/>
          <p:cNvSpPr txBox="1">
            <a:spLocks noChangeArrowheads="1"/>
          </p:cNvSpPr>
          <p:nvPr/>
        </p:nvSpPr>
        <p:spPr bwMode="auto">
          <a:xfrm>
            <a:off x="757432" y="3745302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input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048000"/>
            <a:ext cx="4419600" cy="316398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4114800" y="2971800"/>
            <a:ext cx="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553200" y="4343400"/>
            <a:ext cx="55643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… but also to the public at large</a:t>
            </a:r>
            <a:endParaRPr lang="en-US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86799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3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Well-behaved case: Conjunctive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How far does the good news go?</a:t>
            </a:r>
          </a:p>
          <a:p>
            <a:r>
              <a:rPr lang="en-US" sz="2400" dirty="0" smtClean="0"/>
              <a:t>Trouble in paradise:  </a:t>
            </a:r>
            <a:r>
              <a:rPr lang="en-US" sz="2400" dirty="0" smtClean="0">
                <a:solidFill>
                  <a:srgbClr val="FF0000"/>
                </a:solidFill>
              </a:rPr>
              <a:t>an </a:t>
            </a:r>
            <a:r>
              <a:rPr lang="en-US" sz="2400" dirty="0" err="1" smtClean="0">
                <a:solidFill>
                  <a:srgbClr val="FF0000"/>
                </a:solidFill>
              </a:rPr>
              <a:t>undecidable</a:t>
            </a:r>
            <a:r>
              <a:rPr lang="en-US" sz="2400" dirty="0" smtClean="0">
                <a:solidFill>
                  <a:srgbClr val="FF0000"/>
                </a:solidFill>
              </a:rPr>
              <a:t> question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80437" y="3713203"/>
            <a:ext cx="1309974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  <a:r>
              <a:rPr lang="en-US" sz="2400" baseline="-25000" dirty="0" smtClean="0"/>
              <a:t>1   </a:t>
            </a:r>
            <a:r>
              <a:rPr lang="en-US" sz="2400" dirty="0" smtClean="0">
                <a:sym typeface="Symbol"/>
              </a:rPr>
              <a:t></a:t>
            </a:r>
            <a:r>
              <a:rPr lang="en-US" sz="2400" baseline="-25000" dirty="0" smtClean="0"/>
              <a:t> </a:t>
            </a:r>
            <a:r>
              <a:rPr lang="en-US" sz="2400" baseline="-25000" dirty="0" smtClean="0">
                <a:sym typeface="Symbol"/>
              </a:rPr>
              <a:t>  </a:t>
            </a:r>
            <a:r>
              <a:rPr lang="en-US" sz="2400" dirty="0" smtClean="0">
                <a:sym typeface="Symbol"/>
              </a:rPr>
              <a:t>Q</a:t>
            </a:r>
            <a:r>
              <a:rPr lang="en-US" sz="2400" baseline="-25000" dirty="0" smtClean="0">
                <a:sym typeface="Symbol"/>
              </a:rPr>
              <a:t>1 </a:t>
            </a:r>
          </a:p>
          <a:p>
            <a:r>
              <a:rPr lang="en-US" sz="2400" dirty="0" smtClean="0"/>
              <a:t>P</a:t>
            </a:r>
            <a:r>
              <a:rPr lang="en-US" sz="2400" baseline="-25000" dirty="0"/>
              <a:t>2</a:t>
            </a:r>
            <a:r>
              <a:rPr lang="en-US" sz="2400" baseline="-25000" dirty="0" smtClean="0"/>
              <a:t>   </a:t>
            </a:r>
            <a:r>
              <a:rPr lang="en-US" sz="2400" dirty="0" smtClean="0">
                <a:sym typeface="Symbol"/>
              </a:rPr>
              <a:t></a:t>
            </a:r>
            <a:r>
              <a:rPr lang="en-US" sz="2400" baseline="-25000" dirty="0" smtClean="0"/>
              <a:t> </a:t>
            </a:r>
            <a:r>
              <a:rPr lang="en-US" sz="2400" baseline="-25000" dirty="0" smtClean="0">
                <a:sym typeface="Symbol"/>
              </a:rPr>
              <a:t>  </a:t>
            </a:r>
            <a:r>
              <a:rPr lang="en-US" sz="2400" dirty="0" smtClean="0">
                <a:sym typeface="Symbol"/>
              </a:rPr>
              <a:t>Q</a:t>
            </a:r>
            <a:r>
              <a:rPr lang="en-US" sz="2400" baseline="-25000" dirty="0" smtClean="0">
                <a:sym typeface="Symbol"/>
              </a:rPr>
              <a:t>2</a:t>
            </a:r>
          </a:p>
          <a:p>
            <a:r>
              <a:rPr lang="en-US" sz="2400" baseline="-25000" dirty="0" smtClean="0">
                <a:sym typeface="Symbol"/>
              </a:rPr>
              <a:t>…. </a:t>
            </a:r>
            <a:endParaRPr lang="en-US" sz="2400" dirty="0"/>
          </a:p>
          <a:p>
            <a:r>
              <a:rPr lang="en-US" sz="2400" dirty="0" err="1"/>
              <a:t>P</a:t>
            </a:r>
            <a:r>
              <a:rPr lang="en-US" sz="2400" baseline="-25000" dirty="0" err="1" smtClean="0"/>
              <a:t>n</a:t>
            </a:r>
            <a:r>
              <a:rPr lang="en-US" sz="2400" baseline="-25000" dirty="0" smtClean="0"/>
              <a:t>   </a:t>
            </a:r>
            <a:r>
              <a:rPr lang="en-US" sz="2400" dirty="0" smtClean="0">
                <a:sym typeface="Symbol"/>
              </a:rPr>
              <a:t></a:t>
            </a:r>
            <a:r>
              <a:rPr lang="en-US" sz="2400" baseline="-25000" dirty="0" smtClean="0"/>
              <a:t> </a:t>
            </a:r>
            <a:r>
              <a:rPr lang="en-US" sz="2400" baseline="-25000" dirty="0" smtClean="0">
                <a:sym typeface="Symbol"/>
              </a:rPr>
              <a:t>  </a:t>
            </a:r>
            <a:r>
              <a:rPr lang="en-US" sz="2400" dirty="0" err="1" smtClean="0">
                <a:sym typeface="Symbol"/>
              </a:rPr>
              <a:t>Q</a:t>
            </a:r>
            <a:r>
              <a:rPr lang="en-US" sz="2400" baseline="-25000" dirty="0" err="1" smtClean="0">
                <a:sym typeface="Symbol"/>
              </a:rPr>
              <a:t>n</a:t>
            </a:r>
            <a:r>
              <a:rPr lang="en-US" sz="2400" baseline="-25000" dirty="0" smtClean="0">
                <a:sym typeface="Symbol"/>
              </a:rPr>
              <a:t>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433237" y="4267200"/>
            <a:ext cx="10454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  </a:t>
            </a:r>
            <a:r>
              <a:rPr lang="en-US" sz="2400" dirty="0">
                <a:sym typeface="Symbol"/>
              </a:rPr>
              <a:t></a:t>
            </a:r>
            <a:r>
              <a:rPr lang="en-US" sz="2400" dirty="0" smtClean="0"/>
              <a:t>  Q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001732" y="4267200"/>
            <a:ext cx="931665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implies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2895349" y="2819400"/>
            <a:ext cx="358771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Implication of CQ inclusion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5800" y="5282863"/>
            <a:ext cx="2982227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reduction from word problem</a:t>
            </a:r>
          </a:p>
          <a:p>
            <a:r>
              <a:rPr lang="en-US" dirty="0"/>
              <a:t>f</a:t>
            </a:r>
            <a:r>
              <a:rPr lang="en-US" dirty="0" smtClean="0"/>
              <a:t>or finite </a:t>
            </a:r>
            <a:r>
              <a:rPr lang="en-US" dirty="0" err="1" smtClean="0"/>
              <a:t>monoids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72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7" grpId="0" animBg="1"/>
      <p:bldP spid="24" grpId="0" animBg="1"/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Well-behaved case: Conjunctive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How far does the good news go?</a:t>
            </a:r>
          </a:p>
          <a:p>
            <a:r>
              <a:rPr lang="en-US" sz="2400" dirty="0" smtClean="0"/>
              <a:t>Trouble in paradise:  </a:t>
            </a:r>
            <a:r>
              <a:rPr lang="en-US" sz="2400" dirty="0" smtClean="0">
                <a:solidFill>
                  <a:srgbClr val="FF0000"/>
                </a:solidFill>
              </a:rPr>
              <a:t>an open question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82897" y="2819400"/>
            <a:ext cx="636892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Does the answer to P determine the answer to Q?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628900" y="3733800"/>
            <a:ext cx="1371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DB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24563" y="3733800"/>
            <a:ext cx="1295400" cy="685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answer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5" idx="3"/>
          </p:cNvCxnSpPr>
          <p:nvPr/>
        </p:nvCxnSpPr>
        <p:spPr>
          <a:xfrm>
            <a:off x="4000500" y="4076700"/>
            <a:ext cx="99571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81500" y="3615035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28900" y="5334000"/>
            <a:ext cx="1371600" cy="685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5" idx="2"/>
            <a:endCxn id="18" idx="0"/>
          </p:cNvCxnSpPr>
          <p:nvPr/>
        </p:nvCxnSpPr>
        <p:spPr>
          <a:xfrm>
            <a:off x="3314700" y="4419600"/>
            <a:ext cx="0" cy="914400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390900" y="4645967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</a:t>
            </a:r>
          </a:p>
        </p:txBody>
      </p:sp>
      <p:cxnSp>
        <p:nvCxnSpPr>
          <p:cNvPr id="32" name="Straight Arrow Connector 31"/>
          <p:cNvCxnSpPr>
            <a:stCxn id="6" idx="2"/>
            <a:endCxn id="18" idx="3"/>
          </p:cNvCxnSpPr>
          <p:nvPr/>
        </p:nvCxnSpPr>
        <p:spPr>
          <a:xfrm flipH="1">
            <a:off x="4000500" y="4419600"/>
            <a:ext cx="1671763" cy="1257300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876800" y="4941255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2896506" y="549223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019800" y="4941255"/>
            <a:ext cx="2699906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Example:</a:t>
            </a:r>
          </a:p>
          <a:p>
            <a:r>
              <a:rPr lang="en-US" sz="2000" dirty="0"/>
              <a:t>P</a:t>
            </a:r>
            <a:r>
              <a:rPr lang="en-US" sz="2000" dirty="0" smtClean="0"/>
              <a:t>(</a:t>
            </a:r>
            <a:r>
              <a:rPr lang="en-US" sz="2000" dirty="0" err="1" smtClean="0"/>
              <a:t>x,y</a:t>
            </a:r>
            <a:r>
              <a:rPr lang="en-US" sz="2000" dirty="0" smtClean="0"/>
              <a:t>):  path of length </a:t>
            </a:r>
            <a:r>
              <a:rPr lang="en-US" sz="20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US" sz="2000" dirty="0"/>
              <a:t>Q</a:t>
            </a:r>
            <a:r>
              <a:rPr lang="en-US" sz="2000" dirty="0" smtClean="0"/>
              <a:t>(</a:t>
            </a:r>
            <a:r>
              <a:rPr lang="en-US" sz="2000" dirty="0" err="1" smtClean="0"/>
              <a:t>x,y</a:t>
            </a:r>
            <a:r>
              <a:rPr lang="en-US" sz="2000" dirty="0" smtClean="0"/>
              <a:t>):   path of length </a:t>
            </a:r>
            <a:r>
              <a:rPr lang="en-US" sz="2000" dirty="0" smtClean="0">
                <a:solidFill>
                  <a:srgbClr val="FF0000"/>
                </a:solidFill>
              </a:rPr>
              <a:t>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07100" y="4941254"/>
            <a:ext cx="2699906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Example:</a:t>
            </a:r>
          </a:p>
          <a:p>
            <a:r>
              <a:rPr lang="en-US" sz="2000" dirty="0"/>
              <a:t>P</a:t>
            </a:r>
            <a:r>
              <a:rPr lang="en-US" sz="2000" dirty="0" smtClean="0"/>
              <a:t>(</a:t>
            </a:r>
            <a:r>
              <a:rPr lang="en-US" sz="2000" dirty="0" err="1" smtClean="0"/>
              <a:t>x,y</a:t>
            </a:r>
            <a:r>
              <a:rPr lang="en-US" sz="2000" dirty="0" smtClean="0"/>
              <a:t>):  path of length </a:t>
            </a:r>
            <a:r>
              <a:rPr lang="en-US" sz="2000" dirty="0" smtClean="0">
                <a:solidFill>
                  <a:srgbClr val="C00000"/>
                </a:solidFill>
              </a:rPr>
              <a:t>2</a:t>
            </a:r>
          </a:p>
          <a:p>
            <a:r>
              <a:rPr lang="en-US" sz="2000" dirty="0"/>
              <a:t>Q</a:t>
            </a:r>
            <a:r>
              <a:rPr lang="en-US" sz="2000" dirty="0" smtClean="0"/>
              <a:t>(</a:t>
            </a:r>
            <a:r>
              <a:rPr lang="en-US" sz="2000" dirty="0" err="1" smtClean="0"/>
              <a:t>x,y</a:t>
            </a:r>
            <a:r>
              <a:rPr lang="en-US" sz="2000" dirty="0" smtClean="0"/>
              <a:t>):   path of length </a:t>
            </a:r>
            <a:r>
              <a:rPr lang="en-US" sz="2000" dirty="0" smtClean="0">
                <a:solidFill>
                  <a:srgbClr val="C00000"/>
                </a:solidFill>
              </a:rPr>
              <a:t>3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5069107"/>
            <a:ext cx="2699906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 smtClean="0"/>
              <a:t>3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): path of length </a:t>
            </a:r>
            <a:r>
              <a:rPr lang="en-US" dirty="0" smtClean="0">
                <a:solidFill>
                  <a:srgbClr val="C00000"/>
                </a:solidFill>
              </a:rPr>
              <a:t>3</a:t>
            </a:r>
          </a:p>
          <a:p>
            <a:r>
              <a:rPr lang="en-US" dirty="0"/>
              <a:t>P</a:t>
            </a:r>
            <a:r>
              <a:rPr lang="en-US" baseline="-25000" dirty="0" smtClean="0"/>
              <a:t>4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): path of length </a:t>
            </a:r>
            <a:r>
              <a:rPr lang="en-US" dirty="0" smtClean="0">
                <a:solidFill>
                  <a:srgbClr val="C00000"/>
                </a:solidFill>
              </a:rPr>
              <a:t>4</a:t>
            </a:r>
          </a:p>
          <a:p>
            <a:r>
              <a:rPr lang="en-US" dirty="0"/>
              <a:t>Q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):   path of length </a:t>
            </a:r>
            <a:r>
              <a:rPr lang="en-US" dirty="0" smtClean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9800" y="4848809"/>
            <a:ext cx="2722220" cy="12003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Decidability is open!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57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  <p:bldP spid="12" grpId="0"/>
      <p:bldP spid="18" grpId="0" animBg="1"/>
      <p:bldP spid="26" grpId="0"/>
      <p:bldP spid="33" grpId="0"/>
      <p:bldP spid="34" grpId="0"/>
      <p:bldP spid="41" grpId="0" animBg="1"/>
      <p:bldP spid="42" grpId="0" animBg="1"/>
      <p:bldP spid="4" grpId="0" animBg="1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Summary so far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SQL:</a:t>
            </a:r>
            <a:r>
              <a:rPr lang="en-US" sz="2400" dirty="0" smtClean="0"/>
              <a:t>  too powerful for decidable static analysis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Conjunctive queries:</a:t>
            </a:r>
            <a:r>
              <a:rPr lang="en-US" sz="2400" dirty="0" smtClean="0"/>
              <a:t>  simple SQL queries, well behaved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387009" y="2767180"/>
            <a:ext cx="4333815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                 </a:t>
            </a:r>
            <a:r>
              <a:rPr lang="en-US" sz="2400" dirty="0" smtClean="0">
                <a:solidFill>
                  <a:srgbClr val="C00000"/>
                </a:solidFill>
              </a:rPr>
              <a:t>Not enough:</a:t>
            </a:r>
          </a:p>
          <a:p>
            <a:r>
              <a:rPr lang="en-US" sz="2400" dirty="0" smtClean="0"/>
              <a:t>static analysis of complex queries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is essential to performance!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517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What to do </a:t>
            </a:r>
            <a:r>
              <a:rPr lang="en-US" sz="3600" dirty="0" smtClean="0"/>
              <a:t>in practical query processing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Static analysis on simple building blocks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2729023"/>
            <a:ext cx="261161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Complex SQL query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017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What to do </a:t>
            </a:r>
            <a:r>
              <a:rPr lang="en-US" sz="3600" dirty="0" smtClean="0"/>
              <a:t>in practical query processing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Static analysis on simple building blocks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229100" y="2762777"/>
            <a:ext cx="381836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sym typeface="Symbol" pitchFamily="18" charset="2"/>
              </a:rPr>
              <a:t>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4257153" y="2270979"/>
            <a:ext cx="325730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</a:t>
            </a:r>
            <a:endParaRPr lang="en-US" sz="2000" dirty="0"/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3935959" y="4285702"/>
            <a:ext cx="219075" cy="174625"/>
            <a:chOff x="377" y="2904"/>
            <a:chExt cx="154" cy="110"/>
          </a:xfrm>
        </p:grpSpPr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381" y="2904"/>
              <a:ext cx="0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527" y="2904"/>
              <a:ext cx="0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385" y="2904"/>
              <a:ext cx="138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 flipH="1">
              <a:off x="377" y="2904"/>
              <a:ext cx="154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3903370" y="3273984"/>
            <a:ext cx="325730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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847366" y="3688845"/>
            <a:ext cx="39626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 </a:t>
            </a:r>
            <a:endParaRPr lang="en-US" sz="2000" dirty="0"/>
          </a:p>
        </p:txBody>
      </p:sp>
      <p:cxnSp>
        <p:nvCxnSpPr>
          <p:cNvPr id="23" name="Straight Connector 22"/>
          <p:cNvCxnSpPr>
            <a:stCxn id="10" idx="2"/>
          </p:cNvCxnSpPr>
          <p:nvPr/>
        </p:nvCxnSpPr>
        <p:spPr>
          <a:xfrm>
            <a:off x="4420018" y="2671089"/>
            <a:ext cx="0" cy="2272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8" idx="2"/>
          </p:cNvCxnSpPr>
          <p:nvPr/>
        </p:nvCxnSpPr>
        <p:spPr>
          <a:xfrm flipH="1">
            <a:off x="4066235" y="3162887"/>
            <a:ext cx="353783" cy="1926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066235" y="3603210"/>
            <a:ext cx="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066235" y="4010215"/>
            <a:ext cx="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8" idx="2"/>
          </p:cNvCxnSpPr>
          <p:nvPr/>
        </p:nvCxnSpPr>
        <p:spPr>
          <a:xfrm>
            <a:off x="4420018" y="3162887"/>
            <a:ext cx="341748" cy="1926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Isosceles Triangle 46"/>
          <p:cNvSpPr/>
          <p:nvPr/>
        </p:nvSpPr>
        <p:spPr>
          <a:xfrm>
            <a:off x="4495066" y="3371449"/>
            <a:ext cx="533400" cy="135993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3694966" y="4574700"/>
            <a:ext cx="350531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045497" y="4574700"/>
            <a:ext cx="335269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Isosceles Triangle 52"/>
          <p:cNvSpPr/>
          <p:nvPr/>
        </p:nvSpPr>
        <p:spPr>
          <a:xfrm>
            <a:off x="4114066" y="4803300"/>
            <a:ext cx="533400" cy="135993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/>
          <p:cNvSpPr/>
          <p:nvPr/>
        </p:nvSpPr>
        <p:spPr>
          <a:xfrm>
            <a:off x="3428266" y="4803300"/>
            <a:ext cx="533400" cy="135993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3507254" y="556260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48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6" grpId="0" animBg="1"/>
      <p:bldP spid="17" grpId="0" animBg="1"/>
      <p:bldP spid="47" grpId="0" animBg="1"/>
      <p:bldP spid="53" grpId="0" animBg="1"/>
      <p:bldP spid="54" grpId="0" animBg="1"/>
      <p:bldP spid="5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What to do </a:t>
            </a:r>
            <a:r>
              <a:rPr lang="en-US" sz="3600" dirty="0" smtClean="0"/>
              <a:t>in practical query processing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Static analysis on simple building blocks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229100" y="2762777"/>
            <a:ext cx="381836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sym typeface="Symbol" pitchFamily="18" charset="2"/>
              </a:rPr>
              <a:t>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4257153" y="2270979"/>
            <a:ext cx="325730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</a:t>
            </a:r>
            <a:endParaRPr lang="en-US" sz="2000" dirty="0"/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3935959" y="4285702"/>
            <a:ext cx="219075" cy="174625"/>
            <a:chOff x="377" y="2904"/>
            <a:chExt cx="154" cy="110"/>
          </a:xfrm>
        </p:grpSpPr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381" y="2904"/>
              <a:ext cx="0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527" y="2904"/>
              <a:ext cx="0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385" y="2904"/>
              <a:ext cx="138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 flipH="1">
              <a:off x="377" y="2904"/>
              <a:ext cx="154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3903370" y="3273984"/>
            <a:ext cx="325730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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847366" y="3688845"/>
            <a:ext cx="39626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 </a:t>
            </a:r>
            <a:endParaRPr lang="en-US" sz="2000" dirty="0"/>
          </a:p>
        </p:txBody>
      </p:sp>
      <p:cxnSp>
        <p:nvCxnSpPr>
          <p:cNvPr id="23" name="Straight Connector 22"/>
          <p:cNvCxnSpPr>
            <a:stCxn id="10" idx="2"/>
          </p:cNvCxnSpPr>
          <p:nvPr/>
        </p:nvCxnSpPr>
        <p:spPr>
          <a:xfrm>
            <a:off x="4420018" y="2671089"/>
            <a:ext cx="0" cy="2272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8" idx="2"/>
          </p:cNvCxnSpPr>
          <p:nvPr/>
        </p:nvCxnSpPr>
        <p:spPr>
          <a:xfrm flipH="1">
            <a:off x="4066235" y="3162887"/>
            <a:ext cx="353783" cy="1926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066235" y="3603210"/>
            <a:ext cx="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066235" y="4010215"/>
            <a:ext cx="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8" idx="2"/>
          </p:cNvCxnSpPr>
          <p:nvPr/>
        </p:nvCxnSpPr>
        <p:spPr>
          <a:xfrm>
            <a:off x="4420018" y="3162887"/>
            <a:ext cx="341748" cy="1926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Isosceles Triangle 46"/>
          <p:cNvSpPr/>
          <p:nvPr/>
        </p:nvSpPr>
        <p:spPr>
          <a:xfrm>
            <a:off x="4495066" y="3371449"/>
            <a:ext cx="533400" cy="135993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3694966" y="4574700"/>
            <a:ext cx="350531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045497" y="4574700"/>
            <a:ext cx="335269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Isosceles Triangle 52"/>
          <p:cNvSpPr/>
          <p:nvPr/>
        </p:nvSpPr>
        <p:spPr>
          <a:xfrm>
            <a:off x="4114066" y="4803300"/>
            <a:ext cx="533400" cy="135993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/>
          <p:cNvSpPr/>
          <p:nvPr/>
        </p:nvSpPr>
        <p:spPr>
          <a:xfrm>
            <a:off x="3428266" y="4803300"/>
            <a:ext cx="533400" cy="135993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3494807" y="5483266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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853656" y="4211945"/>
            <a:ext cx="3754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72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/>
      <p:bldP spid="2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What to do </a:t>
            </a:r>
            <a:r>
              <a:rPr lang="en-US" sz="3600" dirty="0" smtClean="0"/>
              <a:t>in practical query processing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Static analysis on simple building blocks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229100" y="2762777"/>
            <a:ext cx="381836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sym typeface="Symbol" pitchFamily="18" charset="2"/>
              </a:rPr>
              <a:t>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4257153" y="2270979"/>
            <a:ext cx="325730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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3903370" y="3273984"/>
            <a:ext cx="325730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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847366" y="3688845"/>
            <a:ext cx="39626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 </a:t>
            </a:r>
            <a:endParaRPr lang="en-US" sz="2000" dirty="0"/>
          </a:p>
        </p:txBody>
      </p:sp>
      <p:cxnSp>
        <p:nvCxnSpPr>
          <p:cNvPr id="23" name="Straight Connector 22"/>
          <p:cNvCxnSpPr>
            <a:stCxn id="10" idx="2"/>
          </p:cNvCxnSpPr>
          <p:nvPr/>
        </p:nvCxnSpPr>
        <p:spPr>
          <a:xfrm>
            <a:off x="4420018" y="2671089"/>
            <a:ext cx="0" cy="2272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8" idx="2"/>
          </p:cNvCxnSpPr>
          <p:nvPr/>
        </p:nvCxnSpPr>
        <p:spPr>
          <a:xfrm flipH="1">
            <a:off x="4066235" y="3162887"/>
            <a:ext cx="353783" cy="1926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066235" y="3603210"/>
            <a:ext cx="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066235" y="4010215"/>
            <a:ext cx="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8" idx="2"/>
          </p:cNvCxnSpPr>
          <p:nvPr/>
        </p:nvCxnSpPr>
        <p:spPr>
          <a:xfrm>
            <a:off x="4420018" y="3162887"/>
            <a:ext cx="341748" cy="1926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Isosceles Triangle 46"/>
          <p:cNvSpPr/>
          <p:nvPr/>
        </p:nvSpPr>
        <p:spPr>
          <a:xfrm>
            <a:off x="4495066" y="3371449"/>
            <a:ext cx="533400" cy="135993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867702" y="4238783"/>
            <a:ext cx="3754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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882105" y="3825549"/>
            <a:ext cx="3754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7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What to do </a:t>
            </a:r>
            <a:r>
              <a:rPr lang="en-US" sz="3600" dirty="0" smtClean="0"/>
              <a:t>in practical query processing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Static analysis on simple building blocks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229100" y="2762777"/>
            <a:ext cx="381836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sym typeface="Symbol" pitchFamily="18" charset="2"/>
              </a:rPr>
              <a:t>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4257153" y="2270979"/>
            <a:ext cx="325730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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3903370" y="3273984"/>
            <a:ext cx="325730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</a:t>
            </a:r>
            <a:endParaRPr lang="en-US" sz="2000" dirty="0"/>
          </a:p>
        </p:txBody>
      </p:sp>
      <p:cxnSp>
        <p:nvCxnSpPr>
          <p:cNvPr id="23" name="Straight Connector 22"/>
          <p:cNvCxnSpPr>
            <a:stCxn id="10" idx="2"/>
          </p:cNvCxnSpPr>
          <p:nvPr/>
        </p:nvCxnSpPr>
        <p:spPr>
          <a:xfrm>
            <a:off x="4420018" y="2671089"/>
            <a:ext cx="0" cy="2272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8" idx="2"/>
          </p:cNvCxnSpPr>
          <p:nvPr/>
        </p:nvCxnSpPr>
        <p:spPr>
          <a:xfrm flipH="1">
            <a:off x="4066235" y="3162887"/>
            <a:ext cx="353783" cy="1926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066235" y="3603210"/>
            <a:ext cx="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8" idx="2"/>
          </p:cNvCxnSpPr>
          <p:nvPr/>
        </p:nvCxnSpPr>
        <p:spPr>
          <a:xfrm>
            <a:off x="4420018" y="3162887"/>
            <a:ext cx="341748" cy="1926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Isosceles Triangle 46"/>
          <p:cNvSpPr/>
          <p:nvPr/>
        </p:nvSpPr>
        <p:spPr>
          <a:xfrm>
            <a:off x="4495066" y="3371449"/>
            <a:ext cx="533400" cy="135993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881729" y="3827866"/>
            <a:ext cx="3754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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78523" y="3371449"/>
            <a:ext cx="3754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19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What to do </a:t>
            </a:r>
            <a:r>
              <a:rPr lang="en-US" sz="3600" dirty="0" smtClean="0"/>
              <a:t>in practical query processing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Static analysis on simple building blocks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257153" y="2270979"/>
            <a:ext cx="325730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</a:t>
            </a:r>
            <a:endParaRPr lang="en-US" sz="2000" dirty="0"/>
          </a:p>
        </p:txBody>
      </p:sp>
      <p:cxnSp>
        <p:nvCxnSpPr>
          <p:cNvPr id="23" name="Straight Connector 22"/>
          <p:cNvCxnSpPr>
            <a:stCxn id="10" idx="2"/>
          </p:cNvCxnSpPr>
          <p:nvPr/>
        </p:nvCxnSpPr>
        <p:spPr>
          <a:xfrm>
            <a:off x="4420018" y="2671089"/>
            <a:ext cx="0" cy="2272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Isosceles Triangle 46"/>
          <p:cNvSpPr/>
          <p:nvPr/>
        </p:nvSpPr>
        <p:spPr>
          <a:xfrm>
            <a:off x="4153318" y="2898300"/>
            <a:ext cx="533400" cy="135993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253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What to do </a:t>
            </a:r>
            <a:r>
              <a:rPr lang="en-US" sz="3600" dirty="0" smtClean="0"/>
              <a:t>in practical query processing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Rewrite rules for simplifying queries</a:t>
            </a:r>
            <a:endParaRPr lang="en-US" sz="2400" dirty="0"/>
          </a:p>
        </p:txBody>
      </p:sp>
      <p:grpSp>
        <p:nvGrpSpPr>
          <p:cNvPr id="28" name="Group 4"/>
          <p:cNvGrpSpPr>
            <a:grpSpLocks/>
          </p:cNvGrpSpPr>
          <p:nvPr/>
        </p:nvGrpSpPr>
        <p:grpSpPr bwMode="auto">
          <a:xfrm>
            <a:off x="2520009" y="4172168"/>
            <a:ext cx="219075" cy="174625"/>
            <a:chOff x="377" y="2904"/>
            <a:chExt cx="154" cy="110"/>
          </a:xfrm>
        </p:grpSpPr>
        <p:sp>
          <p:nvSpPr>
            <p:cNvPr id="29" name="Line 5"/>
            <p:cNvSpPr>
              <a:spLocks noChangeShapeType="1"/>
            </p:cNvSpPr>
            <p:nvPr/>
          </p:nvSpPr>
          <p:spPr bwMode="auto">
            <a:xfrm>
              <a:off x="381" y="2904"/>
              <a:ext cx="0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6"/>
            <p:cNvSpPr>
              <a:spLocks noChangeShapeType="1"/>
            </p:cNvSpPr>
            <p:nvPr/>
          </p:nvSpPr>
          <p:spPr bwMode="auto">
            <a:xfrm>
              <a:off x="527" y="2904"/>
              <a:ext cx="0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7"/>
            <p:cNvSpPr>
              <a:spLocks noChangeShapeType="1"/>
            </p:cNvSpPr>
            <p:nvPr/>
          </p:nvSpPr>
          <p:spPr bwMode="auto">
            <a:xfrm>
              <a:off x="385" y="2904"/>
              <a:ext cx="138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8"/>
            <p:cNvSpPr>
              <a:spLocks noChangeShapeType="1"/>
            </p:cNvSpPr>
            <p:nvPr/>
          </p:nvSpPr>
          <p:spPr bwMode="auto">
            <a:xfrm flipH="1">
              <a:off x="377" y="2904"/>
              <a:ext cx="154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951564" y="3435016"/>
            <a:ext cx="149310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sym typeface="Symbol" pitchFamily="18" charset="2"/>
              </a:rPr>
              <a:t></a:t>
            </a:r>
            <a:r>
              <a:rPr lang="en-US" sz="2400" baseline="-25000" dirty="0" err="1" smtClean="0">
                <a:solidFill>
                  <a:srgbClr val="FF0000"/>
                </a:solidFill>
                <a:sym typeface="Symbol" pitchFamily="18" charset="2"/>
              </a:rPr>
              <a:t>dir</a:t>
            </a:r>
            <a:r>
              <a:rPr lang="en-US" sz="2400" baseline="-250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2400" baseline="-25000" dirty="0" smtClean="0">
                <a:solidFill>
                  <a:srgbClr val="FF0000"/>
                </a:solidFill>
                <a:sym typeface="Symbol" pitchFamily="18" charset="2"/>
              </a:rPr>
              <a:t>=</a:t>
            </a:r>
            <a:r>
              <a:rPr lang="en-US" sz="24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2400" baseline="-25000" dirty="0" smtClean="0">
                <a:solidFill>
                  <a:srgbClr val="FF0000"/>
                </a:solidFill>
                <a:sym typeface="Symbol" pitchFamily="18" charset="2"/>
              </a:rPr>
              <a:t>Godard</a:t>
            </a:r>
            <a:endParaRPr lang="en-US" sz="2400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2650285" y="3896681"/>
            <a:ext cx="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279016" y="4461166"/>
            <a:ext cx="350531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629547" y="4461166"/>
            <a:ext cx="335269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ight Arrow 56"/>
          <p:cNvSpPr/>
          <p:nvPr/>
        </p:nvSpPr>
        <p:spPr>
          <a:xfrm>
            <a:off x="3727547" y="4346793"/>
            <a:ext cx="762000" cy="82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3568911" y="2286000"/>
            <a:ext cx="1699504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e</a:t>
            </a:r>
            <a:r>
              <a:rPr lang="en-US" sz="2000" dirty="0" smtClean="0"/>
              <a:t>arly selection</a:t>
            </a:r>
            <a:endParaRPr lang="en-US" sz="2000" dirty="0"/>
          </a:p>
        </p:txBody>
      </p:sp>
      <p:sp>
        <p:nvSpPr>
          <p:cNvPr id="33" name="Rectangle 32"/>
          <p:cNvSpPr/>
          <p:nvPr/>
        </p:nvSpPr>
        <p:spPr>
          <a:xfrm>
            <a:off x="2279016" y="2982953"/>
            <a:ext cx="96924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sym typeface="Symbol" pitchFamily="18" charset="2"/>
              </a:rPr>
              <a:t></a:t>
            </a:r>
            <a:r>
              <a:rPr lang="en-US" sz="2400" baseline="-25000" dirty="0" smtClean="0">
                <a:solidFill>
                  <a:srgbClr val="FF0000"/>
                </a:solidFill>
                <a:sym typeface="Symbol" pitchFamily="18" charset="2"/>
              </a:rPr>
              <a:t>theater</a:t>
            </a:r>
            <a:endParaRPr lang="en-US" sz="24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2665519" y="3444618"/>
            <a:ext cx="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11060" y="4816890"/>
            <a:ext cx="1810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schedule   movie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100990" y="4172168"/>
            <a:ext cx="149310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sym typeface="Symbol" pitchFamily="18" charset="2"/>
              </a:rPr>
              <a:t></a:t>
            </a:r>
            <a:r>
              <a:rPr lang="en-US" sz="2400" baseline="-25000" dirty="0" err="1" smtClean="0">
                <a:solidFill>
                  <a:srgbClr val="FF0000"/>
                </a:solidFill>
                <a:sym typeface="Symbol" pitchFamily="18" charset="2"/>
              </a:rPr>
              <a:t>dir</a:t>
            </a:r>
            <a:r>
              <a:rPr lang="en-US" sz="2400" baseline="-250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2400" baseline="-25000" dirty="0" smtClean="0">
                <a:solidFill>
                  <a:srgbClr val="FF0000"/>
                </a:solidFill>
                <a:sym typeface="Symbol" pitchFamily="18" charset="2"/>
              </a:rPr>
              <a:t>=</a:t>
            </a:r>
            <a:r>
              <a:rPr lang="en-US" sz="24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2400" baseline="-25000" dirty="0" smtClean="0">
                <a:solidFill>
                  <a:srgbClr val="FF0000"/>
                </a:solidFill>
                <a:sym typeface="Symbol" pitchFamily="18" charset="2"/>
              </a:rPr>
              <a:t>Godard</a:t>
            </a:r>
            <a:endParaRPr lang="en-US" sz="2400" dirty="0"/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5470400" y="4010981"/>
            <a:ext cx="397884" cy="2484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5470400" y="3019429"/>
            <a:ext cx="96924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sym typeface="Symbol" pitchFamily="18" charset="2"/>
              </a:rPr>
              <a:t></a:t>
            </a:r>
            <a:r>
              <a:rPr lang="en-US" sz="2400" baseline="-25000" dirty="0" smtClean="0">
                <a:solidFill>
                  <a:srgbClr val="FF0000"/>
                </a:solidFill>
                <a:sym typeface="Symbol" pitchFamily="18" charset="2"/>
              </a:rPr>
              <a:t>theater</a:t>
            </a:r>
            <a:endParaRPr lang="en-US" sz="2400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5960687" y="3454727"/>
            <a:ext cx="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725780" y="4276500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grpSp>
        <p:nvGrpSpPr>
          <p:cNvPr id="66" name="Group 4"/>
          <p:cNvGrpSpPr>
            <a:grpSpLocks/>
          </p:cNvGrpSpPr>
          <p:nvPr/>
        </p:nvGrpSpPr>
        <p:grpSpPr bwMode="auto">
          <a:xfrm>
            <a:off x="5856903" y="3747227"/>
            <a:ext cx="219075" cy="174625"/>
            <a:chOff x="377" y="2904"/>
            <a:chExt cx="154" cy="110"/>
          </a:xfrm>
        </p:grpSpPr>
        <p:sp>
          <p:nvSpPr>
            <p:cNvPr id="67" name="Line 5"/>
            <p:cNvSpPr>
              <a:spLocks noChangeShapeType="1"/>
            </p:cNvSpPr>
            <p:nvPr/>
          </p:nvSpPr>
          <p:spPr bwMode="auto">
            <a:xfrm>
              <a:off x="381" y="2904"/>
              <a:ext cx="0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6"/>
            <p:cNvSpPr>
              <a:spLocks noChangeShapeType="1"/>
            </p:cNvSpPr>
            <p:nvPr/>
          </p:nvSpPr>
          <p:spPr bwMode="auto">
            <a:xfrm>
              <a:off x="527" y="2904"/>
              <a:ext cx="0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7"/>
            <p:cNvSpPr>
              <a:spLocks noChangeShapeType="1"/>
            </p:cNvSpPr>
            <p:nvPr/>
          </p:nvSpPr>
          <p:spPr bwMode="auto">
            <a:xfrm>
              <a:off x="385" y="2904"/>
              <a:ext cx="138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8"/>
            <p:cNvSpPr>
              <a:spLocks noChangeShapeType="1"/>
            </p:cNvSpPr>
            <p:nvPr/>
          </p:nvSpPr>
          <p:spPr bwMode="auto">
            <a:xfrm flipH="1">
              <a:off x="377" y="2904"/>
              <a:ext cx="154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71" name="Straight Connector 70"/>
          <p:cNvCxnSpPr/>
          <p:nvPr/>
        </p:nvCxnSpPr>
        <p:spPr>
          <a:xfrm>
            <a:off x="6050577" y="4010981"/>
            <a:ext cx="389063" cy="2655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537200" y="4676942"/>
            <a:ext cx="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56037" y="5001556"/>
            <a:ext cx="762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34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  <p:bldP spid="63" grpId="0" animBg="1"/>
      <p:bldP spid="65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pplications built on top of a database</a:t>
            </a:r>
            <a:r>
              <a:rPr lang="en-US" sz="2400" dirty="0" smtClean="0">
                <a:solidFill>
                  <a:schemeClr val="tx2"/>
                </a:solidFill>
              </a:rPr>
              <a:t>   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          </a:t>
            </a:r>
            <a:r>
              <a:rPr lang="en-US" sz="2400" dirty="0" smtClean="0"/>
              <a:t>Web </a:t>
            </a:r>
            <a:r>
              <a:rPr lang="en-US" sz="2400" dirty="0"/>
              <a:t>sites: </a:t>
            </a:r>
            <a:r>
              <a:rPr lang="en-US" sz="2400" dirty="0">
                <a:solidFill>
                  <a:srgbClr val="FF0000"/>
                </a:solidFill>
              </a:rPr>
              <a:t>FNAC, Amazon, SNCF, </a:t>
            </a:r>
            <a:r>
              <a:rPr lang="en-US" sz="2400" dirty="0" err="1">
                <a:solidFill>
                  <a:srgbClr val="FF0000"/>
                </a:solidFill>
              </a:rPr>
              <a:t>Opodo</a:t>
            </a:r>
            <a:r>
              <a:rPr lang="en-US" sz="2400" dirty="0">
                <a:solidFill>
                  <a:srgbClr val="FF0000"/>
                </a:solidFill>
              </a:rPr>
              <a:t>, Facebook,…</a:t>
            </a:r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48763" y="3649775"/>
            <a:ext cx="1027113" cy="412750"/>
            <a:chOff x="1900432" y="3973902"/>
            <a:chExt cx="1027113" cy="412750"/>
          </a:xfrm>
        </p:grpSpPr>
        <p:sp>
          <p:nvSpPr>
            <p:cNvPr id="5" name="Line 151"/>
            <p:cNvSpPr>
              <a:spLocks noChangeShapeType="1"/>
            </p:cNvSpPr>
            <p:nvPr/>
          </p:nvSpPr>
          <p:spPr bwMode="auto">
            <a:xfrm>
              <a:off x="1919482" y="4386652"/>
              <a:ext cx="100806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53"/>
            <p:cNvSpPr txBox="1">
              <a:spLocks noChangeArrowheads="1"/>
            </p:cNvSpPr>
            <p:nvPr/>
          </p:nvSpPr>
          <p:spPr bwMode="auto">
            <a:xfrm>
              <a:off x="1900432" y="3973902"/>
              <a:ext cx="7429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 input</a:t>
              </a:r>
              <a:endParaRPr lang="fr-FR">
                <a:solidFill>
                  <a:srgbClr val="FF0000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950496"/>
            <a:ext cx="4343400" cy="326148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28635" y="4866190"/>
            <a:ext cx="936625" cy="509587"/>
            <a:chOff x="1919482" y="5178815"/>
            <a:chExt cx="936625" cy="509587"/>
          </a:xfrm>
        </p:grpSpPr>
        <p:sp>
          <p:nvSpPr>
            <p:cNvPr id="12" name="Line 152"/>
            <p:cNvSpPr>
              <a:spLocks noChangeShapeType="1"/>
            </p:cNvSpPr>
            <p:nvPr/>
          </p:nvSpPr>
          <p:spPr bwMode="auto">
            <a:xfrm flipH="1">
              <a:off x="1919482" y="5178815"/>
              <a:ext cx="93662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154"/>
            <p:cNvSpPr txBox="1">
              <a:spLocks noChangeArrowheads="1"/>
            </p:cNvSpPr>
            <p:nvPr/>
          </p:nvSpPr>
          <p:spPr bwMode="auto">
            <a:xfrm>
              <a:off x="1992507" y="5321690"/>
              <a:ext cx="819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output</a:t>
              </a:r>
              <a:endParaRPr lang="fr-FR">
                <a:solidFill>
                  <a:srgbClr val="FF0000"/>
                </a:solidFill>
              </a:endParaRPr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 rot="5400000" flipH="1">
            <a:off x="5600700" y="560070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553200" y="4343400"/>
            <a:ext cx="55643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553200" y="4624674"/>
            <a:ext cx="55643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… but also to the public at large</a:t>
            </a:r>
            <a:endParaRPr lang="en-US" sz="4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86799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6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What to do </a:t>
            </a:r>
            <a:r>
              <a:rPr lang="en-US" sz="3600" dirty="0" smtClean="0"/>
              <a:t>in practical query processing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Many other heuristics</a:t>
            </a:r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/>
              <a:t>Dramatic impact on complex queries</a:t>
            </a:r>
          </a:p>
          <a:p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2158604" y="2362200"/>
            <a:ext cx="4918527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More rewrite rules, </a:t>
            </a:r>
            <a:r>
              <a:rPr lang="en-US" sz="2000" dirty="0" err="1" smtClean="0"/>
              <a:t>subquery</a:t>
            </a:r>
            <a:r>
              <a:rPr lang="en-US" sz="2000" dirty="0" smtClean="0"/>
              <a:t> </a:t>
            </a:r>
            <a:r>
              <a:rPr lang="en-US" sz="2000" dirty="0" err="1" smtClean="0"/>
              <a:t>decorrelation</a:t>
            </a:r>
            <a:r>
              <a:rPr lang="en-US" sz="2000" dirty="0"/>
              <a:t>,</a:t>
            </a:r>
          </a:p>
          <a:p>
            <a:pPr algn="ctr"/>
            <a:r>
              <a:rPr lang="en-US" sz="2000" dirty="0"/>
              <a:t>      common </a:t>
            </a:r>
            <a:r>
              <a:rPr lang="en-US" sz="2000" dirty="0" err="1" smtClean="0"/>
              <a:t>subqueries</a:t>
            </a:r>
            <a:r>
              <a:rPr lang="en-US" sz="2000" dirty="0"/>
              <a:t>, view unfolding </a:t>
            </a:r>
            <a:r>
              <a:rPr lang="en-US" sz="2000" dirty="0" smtClean="0"/>
              <a:t>…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1283534" y="4343400"/>
            <a:ext cx="6816703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</a:t>
            </a:r>
            <a:r>
              <a:rPr lang="en-US" sz="2000" dirty="0" smtClean="0"/>
              <a:t>Example </a:t>
            </a:r>
            <a:r>
              <a:rPr lang="en-US" sz="2000" dirty="0"/>
              <a:t>[Bill </a:t>
            </a:r>
            <a:r>
              <a:rPr lang="en-US" sz="2000" dirty="0" smtClean="0"/>
              <a:t>McKenna, </a:t>
            </a:r>
            <a:r>
              <a:rPr lang="en-US" sz="2000" i="1" dirty="0" err="1" smtClean="0"/>
              <a:t>ParAccel</a:t>
            </a:r>
            <a:r>
              <a:rPr lang="en-US" sz="2000" dirty="0" smtClean="0"/>
              <a:t>]:  </a:t>
            </a:r>
            <a:endParaRPr lang="en-US" sz="2000" dirty="0"/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   23 </a:t>
            </a:r>
            <a:r>
              <a:rPr lang="en-US" sz="2000" dirty="0"/>
              <a:t>000 </a:t>
            </a:r>
            <a:r>
              <a:rPr lang="en-US" sz="2000" dirty="0" smtClean="0"/>
              <a:t>lines “</a:t>
            </a:r>
            <a:r>
              <a:rPr lang="en-US" sz="2000" dirty="0"/>
              <a:t>monster query” </a:t>
            </a:r>
            <a:endParaRPr lang="en-US" sz="2000" dirty="0" smtClean="0"/>
          </a:p>
          <a:p>
            <a:r>
              <a:rPr lang="en-US" sz="2000" dirty="0" smtClean="0">
                <a:solidFill>
                  <a:srgbClr val="C00000"/>
                </a:solidFill>
              </a:rPr>
              <a:t>               static analysis improved </a:t>
            </a:r>
            <a:r>
              <a:rPr lang="en-US" sz="2000" dirty="0">
                <a:solidFill>
                  <a:srgbClr val="C00000"/>
                </a:solidFill>
              </a:rPr>
              <a:t>performance by 95</a:t>
            </a:r>
            <a:r>
              <a:rPr lang="en-US" sz="2000" dirty="0" smtClean="0">
                <a:solidFill>
                  <a:srgbClr val="C00000"/>
                </a:solidFill>
              </a:rPr>
              <a:t>%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22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Static analysis for XML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18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Questions: some similar, some new</a:t>
            </a:r>
          </a:p>
          <a:p>
            <a:r>
              <a:rPr lang="en-US" sz="2400" dirty="0"/>
              <a:t>D</a:t>
            </a:r>
            <a:r>
              <a:rPr lang="en-US" sz="2400" dirty="0" smtClean="0"/>
              <a:t>ifferent techniques</a:t>
            </a:r>
          </a:p>
          <a:p>
            <a:r>
              <a:rPr lang="en-US" sz="2400" dirty="0" smtClean="0"/>
              <a:t>XML Schema is closely related to tree automata</a:t>
            </a:r>
          </a:p>
          <a:p>
            <a:r>
              <a:rPr lang="en-US" sz="2400" dirty="0" smtClean="0"/>
              <a:t>XQuery is closely related to tree transducers 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4009" y="3733800"/>
            <a:ext cx="4318618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          Techniques for XML: </a:t>
            </a:r>
          </a:p>
          <a:p>
            <a:r>
              <a:rPr lang="en-US" sz="2400" dirty="0" smtClean="0"/>
              <a:t>mix of logic and automata theory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48407" y="4953000"/>
            <a:ext cx="4029821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Important </a:t>
            </a:r>
            <a:r>
              <a:rPr lang="en-US" sz="2400" dirty="0"/>
              <a:t>twist due to data: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automata on infinite alphabets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9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3401" y="2209800"/>
            <a:ext cx="3566169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Static </a:t>
            </a:r>
            <a:r>
              <a:rPr lang="en-US" sz="2400" dirty="0" smtClean="0">
                <a:solidFill>
                  <a:srgbClr val="C00000"/>
                </a:solidFill>
              </a:rPr>
              <a:t>analysis </a:t>
            </a:r>
          </a:p>
          <a:p>
            <a:pPr algn="ctr"/>
            <a:r>
              <a:rPr lang="en-US" sz="2400" dirty="0" smtClean="0"/>
              <a:t>reasoning </a:t>
            </a:r>
            <a:r>
              <a:rPr lang="en-US" sz="2400" dirty="0"/>
              <a:t>about </a:t>
            </a:r>
            <a:r>
              <a:rPr lang="en-US" sz="2400" dirty="0" smtClean="0"/>
              <a:t>queries</a:t>
            </a:r>
            <a:endParaRPr lang="en-US" sz="2400" dirty="0"/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Verification </a:t>
            </a:r>
          </a:p>
          <a:p>
            <a:pPr algn="ctr"/>
            <a:r>
              <a:rPr lang="en-US" sz="2400" dirty="0" smtClean="0"/>
              <a:t>reasoning </a:t>
            </a:r>
            <a:r>
              <a:rPr lang="en-US" sz="2400" dirty="0"/>
              <a:t>about </a:t>
            </a:r>
            <a:r>
              <a:rPr lang="en-US" sz="2400" dirty="0" smtClean="0"/>
              <a:t>workflow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69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Verification of application workflows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E</a:t>
            </a:r>
            <a:r>
              <a:rPr lang="en-US" sz="2400" dirty="0" smtClean="0"/>
              <a:t>xample: verify that no free tickets can be sold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438400"/>
            <a:ext cx="4267200" cy="358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6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Automatic verification problem</a:t>
            </a:r>
            <a:endParaRPr lang="en-US" sz="360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200400" y="2581371"/>
            <a:ext cx="2895600" cy="99060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VERIFIER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295834" y="1647861"/>
            <a:ext cx="15154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/>
              <a:t>Specification</a:t>
            </a:r>
            <a:endParaRPr lang="en-US" sz="2000" dirty="0"/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3943732" y="2047971"/>
            <a:ext cx="1447800" cy="533400"/>
            <a:chOff x="2448" y="1248"/>
            <a:chExt cx="912" cy="336"/>
          </a:xfrm>
        </p:grpSpPr>
        <p:sp>
          <p:nvSpPr>
            <p:cNvPr id="8" name="Line 14"/>
            <p:cNvSpPr>
              <a:spLocks noChangeShapeType="1"/>
            </p:cNvSpPr>
            <p:nvPr/>
          </p:nvSpPr>
          <p:spPr bwMode="auto">
            <a:xfrm>
              <a:off x="2448" y="124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5"/>
            <p:cNvSpPr>
              <a:spLocks noChangeShapeType="1"/>
            </p:cNvSpPr>
            <p:nvPr/>
          </p:nvSpPr>
          <p:spPr bwMode="auto">
            <a:xfrm>
              <a:off x="3360" y="124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59051" y="3571971"/>
            <a:ext cx="4282949" cy="995320"/>
            <a:chOff x="3130451" y="3581400"/>
            <a:chExt cx="4282949" cy="995320"/>
          </a:xfrm>
        </p:grpSpPr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130451" y="4114800"/>
              <a:ext cx="6223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YES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4660675" y="4119520"/>
              <a:ext cx="27527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NO, counterexample</a:t>
              </a:r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 flipH="1">
              <a:off x="3429000" y="3581400"/>
              <a:ext cx="990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0"/>
            <p:cNvSpPr>
              <a:spLocks noChangeShapeType="1"/>
            </p:cNvSpPr>
            <p:nvPr/>
          </p:nvSpPr>
          <p:spPr bwMode="auto">
            <a:xfrm>
              <a:off x="4419600" y="3581400"/>
              <a:ext cx="914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863864" y="1641781"/>
            <a:ext cx="10926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/>
              <a:t>Property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020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Verification of application workflows</a:t>
            </a:r>
            <a:endParaRPr lang="en-US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981700" y="4182234"/>
            <a:ext cx="5715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943600" y="4419600"/>
            <a:ext cx="609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ine 151"/>
          <p:cNvSpPr>
            <a:spLocks noChangeShapeType="1"/>
          </p:cNvSpPr>
          <p:nvPr/>
        </p:nvSpPr>
        <p:spPr bwMode="auto">
          <a:xfrm>
            <a:off x="937836" y="3810000"/>
            <a:ext cx="10080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52"/>
          <p:cNvSpPr>
            <a:spLocks noChangeShapeType="1"/>
          </p:cNvSpPr>
          <p:nvPr/>
        </p:nvSpPr>
        <p:spPr bwMode="auto">
          <a:xfrm flipH="1">
            <a:off x="937836" y="4602163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53"/>
          <p:cNvSpPr txBox="1">
            <a:spLocks noChangeArrowheads="1"/>
          </p:cNvSpPr>
          <p:nvPr/>
        </p:nvSpPr>
        <p:spPr bwMode="auto">
          <a:xfrm>
            <a:off x="1023360" y="339725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input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Text Box 154"/>
          <p:cNvSpPr txBox="1">
            <a:spLocks noChangeArrowheads="1"/>
          </p:cNvSpPr>
          <p:nvPr/>
        </p:nvSpPr>
        <p:spPr bwMode="auto">
          <a:xfrm>
            <a:off x="1032292" y="4791075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output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037" y="2438400"/>
            <a:ext cx="3924300" cy="32950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577477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Verification of application workflows</a:t>
            </a:r>
            <a:endParaRPr lang="en-US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High-level specification:  </a:t>
            </a:r>
            <a:r>
              <a:rPr lang="en-US" sz="2400" dirty="0" smtClean="0">
                <a:solidFill>
                  <a:srgbClr val="FF0000"/>
                </a:solidFill>
              </a:rPr>
              <a:t>First-Order logic (FO)  control</a:t>
            </a:r>
            <a:endParaRPr lang="en-US" sz="2400" i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19800" y="4191000"/>
            <a:ext cx="533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019800" y="4419600"/>
            <a:ext cx="533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574648" y="3300955"/>
            <a:ext cx="3321781" cy="1800522"/>
          </a:xfrm>
          <a:prstGeom prst="rect">
            <a:avLst/>
          </a:prstGeom>
          <a:solidFill>
            <a:srgbClr val="078CAB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 CONTROL</a:t>
            </a:r>
            <a:endParaRPr lang="en-US" dirty="0"/>
          </a:p>
        </p:txBody>
      </p:sp>
      <p:sp>
        <p:nvSpPr>
          <p:cNvPr id="10" name="Line 151"/>
          <p:cNvSpPr>
            <a:spLocks noChangeShapeType="1"/>
          </p:cNvSpPr>
          <p:nvPr/>
        </p:nvSpPr>
        <p:spPr bwMode="auto">
          <a:xfrm>
            <a:off x="1520600" y="3856037"/>
            <a:ext cx="10080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52"/>
          <p:cNvSpPr>
            <a:spLocks noChangeShapeType="1"/>
          </p:cNvSpPr>
          <p:nvPr/>
        </p:nvSpPr>
        <p:spPr bwMode="auto">
          <a:xfrm flipH="1">
            <a:off x="1520600" y="4648200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53"/>
          <p:cNvSpPr txBox="1">
            <a:spLocks noChangeArrowheads="1"/>
          </p:cNvSpPr>
          <p:nvPr/>
        </p:nvSpPr>
        <p:spPr bwMode="auto">
          <a:xfrm>
            <a:off x="1501550" y="3443287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 input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13" name="Text Box 154"/>
          <p:cNvSpPr txBox="1">
            <a:spLocks noChangeArrowheads="1"/>
          </p:cNvSpPr>
          <p:nvPr/>
        </p:nvSpPr>
        <p:spPr bwMode="auto">
          <a:xfrm>
            <a:off x="1593625" y="4791075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output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577477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5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Verification of application workflows</a:t>
            </a:r>
            <a:endParaRPr lang="en-US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High-level specification:  </a:t>
            </a:r>
            <a:r>
              <a:rPr lang="en-US" sz="2400" dirty="0">
                <a:solidFill>
                  <a:srgbClr val="FF0000"/>
                </a:solidFill>
              </a:rPr>
              <a:t>FO control</a:t>
            </a:r>
            <a:endParaRPr lang="en-US" sz="2400" i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19800" y="4191000"/>
            <a:ext cx="533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019800" y="4419600"/>
            <a:ext cx="533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ine 151"/>
          <p:cNvSpPr>
            <a:spLocks noChangeShapeType="1"/>
          </p:cNvSpPr>
          <p:nvPr/>
        </p:nvSpPr>
        <p:spPr bwMode="auto">
          <a:xfrm>
            <a:off x="1520600" y="3856037"/>
            <a:ext cx="10080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52"/>
          <p:cNvSpPr>
            <a:spLocks noChangeShapeType="1"/>
          </p:cNvSpPr>
          <p:nvPr/>
        </p:nvSpPr>
        <p:spPr bwMode="auto">
          <a:xfrm flipH="1">
            <a:off x="1520600" y="4648200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53"/>
          <p:cNvSpPr txBox="1">
            <a:spLocks noChangeArrowheads="1"/>
          </p:cNvSpPr>
          <p:nvPr/>
        </p:nvSpPr>
        <p:spPr bwMode="auto">
          <a:xfrm>
            <a:off x="1501550" y="3443287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 input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13" name="Text Box 154"/>
          <p:cNvSpPr txBox="1">
            <a:spLocks noChangeArrowheads="1"/>
          </p:cNvSpPr>
          <p:nvPr/>
        </p:nvSpPr>
        <p:spPr bwMode="auto">
          <a:xfrm>
            <a:off x="1593625" y="4791075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output</a:t>
            </a:r>
            <a:endParaRPr lang="fr-FR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577477"/>
            <a:ext cx="1524000" cy="152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86" y="3577477"/>
            <a:ext cx="1577227" cy="157722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74648" y="3300955"/>
            <a:ext cx="3321781" cy="1800522"/>
          </a:xfrm>
          <a:prstGeom prst="rect">
            <a:avLst/>
          </a:prstGeom>
          <a:solidFill>
            <a:srgbClr val="078CAB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16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Verification of application workflows</a:t>
            </a:r>
            <a:endParaRPr lang="en-US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High-level specification:  </a:t>
            </a:r>
            <a:r>
              <a:rPr lang="en-US" sz="2400" dirty="0">
                <a:solidFill>
                  <a:srgbClr val="FF0000"/>
                </a:solidFill>
              </a:rPr>
              <a:t>FO control</a:t>
            </a:r>
            <a:endParaRPr lang="en-US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0971" y="2344095"/>
            <a:ext cx="74732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RUN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292170" y="3508986"/>
            <a:ext cx="6914910" cy="2096501"/>
            <a:chOff x="1292170" y="3508986"/>
            <a:chExt cx="6914910" cy="2096501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1811482" y="5253918"/>
              <a:ext cx="0" cy="33871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963882" y="5171281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output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170" y="3977910"/>
              <a:ext cx="1146100" cy="11461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587" y="3952528"/>
              <a:ext cx="1184200" cy="1184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470" y="3937939"/>
              <a:ext cx="1213378" cy="1213378"/>
            </a:xfrm>
            <a:prstGeom prst="rect">
              <a:avLst/>
            </a:prstGeom>
          </p:spPr>
        </p:pic>
        <p:cxnSp>
          <p:nvCxnSpPr>
            <p:cNvPr id="27" name="Straight Arrow Connector 26"/>
            <p:cNvCxnSpPr/>
            <p:nvPr/>
          </p:nvCxnSpPr>
          <p:spPr>
            <a:xfrm>
              <a:off x="1863768" y="3541252"/>
              <a:ext cx="2904" cy="36933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022171" y="3541252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input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4105570" y="3508986"/>
              <a:ext cx="2904" cy="36933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4263973" y="3508986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input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6623968" y="3536910"/>
              <a:ext cx="2904" cy="36933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782371" y="3536910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input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4059449" y="5253918"/>
              <a:ext cx="0" cy="33871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4211849" y="5171281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output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6606921" y="5266777"/>
              <a:ext cx="0" cy="33871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6759321" y="5184140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output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86397" y="4283394"/>
              <a:ext cx="6206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….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97405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Verification of application workflows</a:t>
            </a:r>
            <a:endParaRPr lang="en-US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Specifying properties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438400"/>
            <a:ext cx="6048096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</a:t>
            </a:r>
            <a:r>
              <a:rPr lang="en-US" sz="2000" dirty="0" smtClean="0"/>
              <a:t>Every delivered ticket has been previously paid </a:t>
            </a:r>
          </a:p>
          <a:p>
            <a:r>
              <a:rPr lang="en-US" sz="2000" dirty="0" smtClean="0"/>
              <a:t>                            in the correct amount</a:t>
            </a:r>
            <a:endParaRPr lang="en-US" sz="2000" dirty="0"/>
          </a:p>
        </p:txBody>
      </p:sp>
      <p:sp>
        <p:nvSpPr>
          <p:cNvPr id="83" name="AutoShape 25"/>
          <p:cNvSpPr>
            <a:spLocks noChangeArrowheads="1"/>
          </p:cNvSpPr>
          <p:nvPr/>
        </p:nvSpPr>
        <p:spPr bwMode="auto">
          <a:xfrm>
            <a:off x="2938051" y="3534294"/>
            <a:ext cx="1447800" cy="366839"/>
          </a:xfrm>
          <a:prstGeom prst="wedgeRectCallout">
            <a:avLst>
              <a:gd name="adj1" fmla="val -41125"/>
              <a:gd name="adj2" fmla="val 120833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ticket-paid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84" name="AutoShape 25"/>
          <p:cNvSpPr>
            <a:spLocks noChangeArrowheads="1"/>
          </p:cNvSpPr>
          <p:nvPr/>
        </p:nvSpPr>
        <p:spPr bwMode="auto">
          <a:xfrm>
            <a:off x="6699531" y="3565289"/>
            <a:ext cx="1664262" cy="366839"/>
          </a:xfrm>
          <a:prstGeom prst="wedgeRectCallout">
            <a:avLst>
              <a:gd name="adj1" fmla="val -41125"/>
              <a:gd name="adj2" fmla="val 120833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ticket-delivered</a:t>
            </a:r>
            <a:endParaRPr lang="en-US" dirty="0"/>
          </a:p>
        </p:txBody>
      </p:sp>
      <p:sp>
        <p:nvSpPr>
          <p:cNvPr id="85" name="Text Box 45"/>
          <p:cNvSpPr txBox="1">
            <a:spLocks noChangeArrowheads="1"/>
          </p:cNvSpPr>
          <p:nvPr/>
        </p:nvSpPr>
        <p:spPr bwMode="auto">
          <a:xfrm>
            <a:off x="1529110" y="2438400"/>
            <a:ext cx="6271586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smtClean="0"/>
              <a:t>     always </a:t>
            </a:r>
            <a:r>
              <a:rPr lang="en-US" sz="2000" dirty="0" smtClean="0"/>
              <a:t>( ticket-delivered  </a:t>
            </a:r>
            <a:r>
              <a:rPr lang="en-US" sz="2000" b="1" dirty="0">
                <a:sym typeface="Wingdings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b="1" dirty="0" smtClean="0"/>
              <a:t>previously</a:t>
            </a:r>
            <a:r>
              <a:rPr lang="en-US" sz="2000" dirty="0" smtClean="0"/>
              <a:t> (ticket-paid))</a:t>
            </a:r>
          </a:p>
          <a:p>
            <a:endParaRPr lang="en-US" sz="2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408455" y="4306910"/>
            <a:ext cx="6512896" cy="1252061"/>
            <a:chOff x="1525205" y="4294006"/>
            <a:chExt cx="6512896" cy="1252061"/>
          </a:xfrm>
        </p:grpSpPr>
        <p:sp>
          <p:nvSpPr>
            <p:cNvPr id="10" name="TextBox 9"/>
            <p:cNvSpPr txBox="1"/>
            <p:nvPr/>
          </p:nvSpPr>
          <p:spPr>
            <a:xfrm>
              <a:off x="7563291" y="4684067"/>
              <a:ext cx="4748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….</a:t>
              </a:r>
              <a:endParaRPr lang="en-US" sz="2400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5205" y="4572000"/>
              <a:ext cx="685800" cy="685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1577" y="4572000"/>
              <a:ext cx="685800" cy="6858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7395" y="4572000"/>
              <a:ext cx="685800" cy="6858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1507" y="4572000"/>
              <a:ext cx="685800" cy="6858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4572000"/>
              <a:ext cx="685800" cy="685800"/>
            </a:xfrm>
            <a:prstGeom prst="rect">
              <a:avLst/>
            </a:prstGeom>
          </p:spPr>
        </p:pic>
        <p:cxnSp>
          <p:nvCxnSpPr>
            <p:cNvPr id="33" name="Straight Arrow Connector 32"/>
            <p:cNvCxnSpPr/>
            <p:nvPr/>
          </p:nvCxnSpPr>
          <p:spPr>
            <a:xfrm>
              <a:off x="1887143" y="4306910"/>
              <a:ext cx="0" cy="2286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3184976" y="4306910"/>
              <a:ext cx="0" cy="2286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4469745" y="4306910"/>
              <a:ext cx="0" cy="2286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713472" y="4294006"/>
              <a:ext cx="0" cy="2286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6944407" y="4306910"/>
              <a:ext cx="0" cy="2286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1864439" y="5301343"/>
              <a:ext cx="0" cy="2286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3192519" y="5301343"/>
              <a:ext cx="0" cy="2286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4434477" y="5317467"/>
              <a:ext cx="0" cy="2286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5676900" y="5317467"/>
              <a:ext cx="0" cy="2286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6944407" y="5317467"/>
              <a:ext cx="0" cy="2286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67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3" grpId="0" animBg="1"/>
      <p:bldP spid="84" grpId="0" animBg="1"/>
      <p:bldP spid="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pplications built on top of a database</a:t>
            </a:r>
            <a:r>
              <a:rPr lang="en-US" sz="2400" dirty="0" smtClean="0">
                <a:solidFill>
                  <a:schemeClr val="tx2"/>
                </a:solidFill>
              </a:rPr>
              <a:t>   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         </a:t>
            </a:r>
            <a:r>
              <a:rPr lang="en-US" sz="2400" dirty="0" smtClean="0"/>
              <a:t>Web sites: </a:t>
            </a:r>
            <a:r>
              <a:rPr lang="en-US" sz="2400" dirty="0" smtClean="0">
                <a:solidFill>
                  <a:srgbClr val="FF0000"/>
                </a:solidFill>
              </a:rPr>
              <a:t>FNAC, Amazon, SNCF, </a:t>
            </a:r>
            <a:r>
              <a:rPr lang="en-US" sz="2400" dirty="0" err="1" smtClean="0">
                <a:solidFill>
                  <a:srgbClr val="FF0000"/>
                </a:solidFill>
              </a:rPr>
              <a:t>Opodo</a:t>
            </a:r>
            <a:r>
              <a:rPr lang="en-US" sz="2400" dirty="0" smtClean="0">
                <a:solidFill>
                  <a:srgbClr val="FF0000"/>
                </a:solidFill>
              </a:rPr>
              <a:t>, Facebook,…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Line 152"/>
          <p:cNvSpPr>
            <a:spLocks noChangeShapeType="1"/>
          </p:cNvSpPr>
          <p:nvPr/>
        </p:nvSpPr>
        <p:spPr bwMode="auto">
          <a:xfrm flipH="1">
            <a:off x="794229" y="5006766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154"/>
          <p:cNvSpPr txBox="1">
            <a:spLocks noChangeArrowheads="1"/>
          </p:cNvSpPr>
          <p:nvPr/>
        </p:nvSpPr>
        <p:spPr bwMode="auto">
          <a:xfrm>
            <a:off x="911704" y="4640054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output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068128"/>
            <a:ext cx="4419600" cy="3143852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>
            <a:off x="6553200" y="4624674"/>
            <a:ext cx="55643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… but also to the public at large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86799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6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Verification of application workflows</a:t>
            </a:r>
            <a:endParaRPr lang="en-US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Specifying properties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760891" y="3572424"/>
            <a:ext cx="12032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sym typeface="Symbol" pitchFamily="18" charset="2"/>
              </a:rPr>
              <a:t>deliver</a:t>
            </a:r>
            <a:r>
              <a:rPr lang="en-US" sz="2000" b="0" dirty="0" smtClean="0">
                <a:sym typeface="Symbol" pitchFamily="18" charset="2"/>
              </a:rPr>
              <a:t>(x</a:t>
            </a:r>
            <a:r>
              <a:rPr lang="en-US" sz="2000" b="0" dirty="0">
                <a:sym typeface="Symbol" pitchFamily="18" charset="2"/>
              </a:rPr>
              <a:t>)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257800" y="3563930"/>
            <a:ext cx="28954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0" dirty="0">
                <a:sym typeface="Symbol" pitchFamily="18" charset="2"/>
              </a:rPr>
              <a:t>y </a:t>
            </a:r>
            <a:r>
              <a:rPr lang="en-US" sz="2000" b="0" dirty="0" smtClean="0">
                <a:sym typeface="Symbol" pitchFamily="18" charset="2"/>
              </a:rPr>
              <a:t>(</a:t>
            </a:r>
            <a:r>
              <a:rPr lang="en-US" sz="2000" b="0" dirty="0" smtClean="0">
                <a:solidFill>
                  <a:srgbClr val="FF0000"/>
                </a:solidFill>
                <a:sym typeface="Symbol" pitchFamily="18" charset="2"/>
              </a:rPr>
              <a:t>pay</a:t>
            </a:r>
            <a:r>
              <a:rPr lang="en-US" sz="2000" b="0" dirty="0" smtClean="0">
                <a:sym typeface="Symbol" pitchFamily="18" charset="2"/>
              </a:rPr>
              <a:t>(</a:t>
            </a:r>
            <a:r>
              <a:rPr lang="en-US" sz="2000" b="0" dirty="0" err="1" smtClean="0">
                <a:sym typeface="Symbol" pitchFamily="18" charset="2"/>
              </a:rPr>
              <a:t>x,y</a:t>
            </a:r>
            <a:r>
              <a:rPr lang="en-US" sz="2000" b="0" dirty="0">
                <a:sym typeface="Symbol" pitchFamily="18" charset="2"/>
              </a:rPr>
              <a:t>)  </a:t>
            </a:r>
            <a:r>
              <a:rPr lang="en-US" sz="2000" b="0" dirty="0">
                <a:solidFill>
                  <a:srgbClr val="FF0000"/>
                </a:solidFill>
                <a:sym typeface="Symbol" pitchFamily="18" charset="2"/>
              </a:rPr>
              <a:t>price</a:t>
            </a:r>
            <a:r>
              <a:rPr lang="en-US" sz="2000" b="0" dirty="0">
                <a:sym typeface="Symbol" pitchFamily="18" charset="2"/>
              </a:rPr>
              <a:t>(</a:t>
            </a:r>
            <a:r>
              <a:rPr lang="en-US" sz="2000" b="0" dirty="0" err="1">
                <a:sym typeface="Symbol" pitchFamily="18" charset="2"/>
              </a:rPr>
              <a:t>x,y</a:t>
            </a:r>
            <a:r>
              <a:rPr lang="en-US" sz="2000" b="0" dirty="0">
                <a:sym typeface="Symbol" pitchFamily="18" charset="2"/>
              </a:rPr>
              <a:t>)) 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005270" y="2320192"/>
            <a:ext cx="5373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>
                <a:sym typeface="Symbol" pitchFamily="18" charset="2"/>
              </a:rPr>
              <a:t>x</a:t>
            </a:r>
            <a:endParaRPr lang="en-US" sz="24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5722417" y="4311134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nput             DB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27218" y="3978138"/>
            <a:ext cx="0" cy="332996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094018" y="3964040"/>
            <a:ext cx="0" cy="332996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362530" y="3968656"/>
            <a:ext cx="0" cy="332996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44201" y="432347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output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xt Box 45"/>
          <p:cNvSpPr txBox="1">
            <a:spLocks noChangeArrowheads="1"/>
          </p:cNvSpPr>
          <p:nvPr/>
        </p:nvSpPr>
        <p:spPr bwMode="auto">
          <a:xfrm>
            <a:off x="1529110" y="2438400"/>
            <a:ext cx="6271586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smtClean="0"/>
              <a:t>     always </a:t>
            </a:r>
            <a:r>
              <a:rPr lang="en-US" sz="2000" dirty="0" smtClean="0"/>
              <a:t>( ticket-delivered  </a:t>
            </a:r>
            <a:r>
              <a:rPr lang="en-US" sz="2000" b="1" dirty="0">
                <a:sym typeface="Wingdings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b="1" dirty="0" smtClean="0"/>
              <a:t>previously</a:t>
            </a:r>
            <a:r>
              <a:rPr lang="en-US" sz="2000" dirty="0" smtClean="0"/>
              <a:t> (ticket-paid))</a:t>
            </a:r>
          </a:p>
          <a:p>
            <a:endParaRPr lang="en-US" sz="2000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352800" y="2894788"/>
            <a:ext cx="5395" cy="62384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629400" y="2856483"/>
            <a:ext cx="0" cy="60513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53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4" grpId="0"/>
      <p:bldP spid="1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Verification of application workflows</a:t>
            </a:r>
            <a:endParaRPr lang="en-US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Specifying properties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endParaRPr lang="en-US" sz="2400" i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72000" y="3200400"/>
            <a:ext cx="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46938" y="3962399"/>
            <a:ext cx="643592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Language for properties:  FO + temporal operators</a:t>
            </a:r>
            <a:endParaRPr lang="en-US" sz="2400" dirty="0"/>
          </a:p>
        </p:txBody>
      </p:sp>
      <p:sp>
        <p:nvSpPr>
          <p:cNvPr id="10" name="Text Box 45"/>
          <p:cNvSpPr txBox="1">
            <a:spLocks noChangeArrowheads="1"/>
          </p:cNvSpPr>
          <p:nvPr/>
        </p:nvSpPr>
        <p:spPr bwMode="auto">
          <a:xfrm>
            <a:off x="1529110" y="2438400"/>
            <a:ext cx="6271586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smtClean="0"/>
              <a:t>     always </a:t>
            </a:r>
            <a:r>
              <a:rPr lang="en-US" sz="2000" dirty="0" smtClean="0"/>
              <a:t>( ticket-delivered  </a:t>
            </a:r>
            <a:r>
              <a:rPr lang="en-US" sz="2000" b="1" dirty="0">
                <a:sym typeface="Wingdings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b="1" dirty="0" smtClean="0"/>
              <a:t>previously</a:t>
            </a:r>
            <a:r>
              <a:rPr lang="en-US" sz="2000" dirty="0" smtClean="0"/>
              <a:t> (ticket-paid))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941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Formal verification problem</a:t>
            </a:r>
            <a:endParaRPr lang="en-US" sz="360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187464" y="2590800"/>
            <a:ext cx="2895600" cy="99060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VERIFIER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282898" y="1657290"/>
            <a:ext cx="15154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/>
              <a:t>Specification</a:t>
            </a:r>
            <a:endParaRPr lang="en-US" sz="2000" dirty="0"/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3930796" y="2057400"/>
            <a:ext cx="1447800" cy="533400"/>
            <a:chOff x="2448" y="1248"/>
            <a:chExt cx="912" cy="336"/>
          </a:xfrm>
        </p:grpSpPr>
        <p:sp>
          <p:nvSpPr>
            <p:cNvPr id="8" name="Line 14"/>
            <p:cNvSpPr>
              <a:spLocks noChangeShapeType="1"/>
            </p:cNvSpPr>
            <p:nvPr/>
          </p:nvSpPr>
          <p:spPr bwMode="auto">
            <a:xfrm>
              <a:off x="2448" y="124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5"/>
            <p:cNvSpPr>
              <a:spLocks noChangeShapeType="1"/>
            </p:cNvSpPr>
            <p:nvPr/>
          </p:nvSpPr>
          <p:spPr bwMode="auto">
            <a:xfrm>
              <a:off x="3360" y="124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46115" y="3581400"/>
            <a:ext cx="4282949" cy="995320"/>
            <a:chOff x="3130451" y="3581400"/>
            <a:chExt cx="4282949" cy="995320"/>
          </a:xfrm>
        </p:grpSpPr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130451" y="4114800"/>
              <a:ext cx="6223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YES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4660675" y="4119520"/>
              <a:ext cx="27527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NO, counterexample</a:t>
              </a:r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 flipH="1">
              <a:off x="3429000" y="3581400"/>
              <a:ext cx="990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0"/>
            <p:cNvSpPr>
              <a:spLocks noChangeShapeType="1"/>
            </p:cNvSpPr>
            <p:nvPr/>
          </p:nvSpPr>
          <p:spPr bwMode="auto">
            <a:xfrm>
              <a:off x="4419600" y="3581400"/>
              <a:ext cx="914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2200359" y="4800600"/>
            <a:ext cx="4762500" cy="83099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C00000"/>
                </a:solidFill>
              </a:rPr>
              <a:t>Good news: </a:t>
            </a:r>
            <a:r>
              <a:rPr lang="en-US" sz="2400" dirty="0"/>
              <a:t>Can automatically verify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significant classes of </a:t>
            </a:r>
            <a:r>
              <a:rPr lang="en-US" sz="2400" dirty="0" smtClean="0"/>
              <a:t>applications</a:t>
            </a:r>
            <a:endParaRPr lang="en-US" sz="2400" dirty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850928" y="1651210"/>
            <a:ext cx="10926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/>
              <a:t>Property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235346" y="4800600"/>
            <a:ext cx="47625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           Techniques:</a:t>
            </a:r>
          </a:p>
          <a:p>
            <a:r>
              <a:rPr lang="en-US" sz="2400" dirty="0" smtClean="0"/>
              <a:t>   mix of logic and automata theory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225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 autoUpdateAnimBg="0"/>
      <p:bldP spid="16" grpId="0"/>
      <p:bldP spid="1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Variant for AXML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187464" y="2590800"/>
            <a:ext cx="2895600" cy="99060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VERIFIER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089434" y="1647621"/>
            <a:ext cx="15762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/>
              <a:t>AXML system</a:t>
            </a:r>
            <a:endParaRPr lang="en-US" sz="2000" dirty="0"/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3930796" y="2057400"/>
            <a:ext cx="1447800" cy="533400"/>
            <a:chOff x="2448" y="1248"/>
            <a:chExt cx="912" cy="336"/>
          </a:xfrm>
        </p:grpSpPr>
        <p:sp>
          <p:nvSpPr>
            <p:cNvPr id="8" name="Line 14"/>
            <p:cNvSpPr>
              <a:spLocks noChangeShapeType="1"/>
            </p:cNvSpPr>
            <p:nvPr/>
          </p:nvSpPr>
          <p:spPr bwMode="auto">
            <a:xfrm>
              <a:off x="2448" y="124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5"/>
            <p:cNvSpPr>
              <a:spLocks noChangeShapeType="1"/>
            </p:cNvSpPr>
            <p:nvPr/>
          </p:nvSpPr>
          <p:spPr bwMode="auto">
            <a:xfrm>
              <a:off x="3360" y="124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46115" y="3581400"/>
            <a:ext cx="4282949" cy="995320"/>
            <a:chOff x="3130451" y="3581400"/>
            <a:chExt cx="4282949" cy="995320"/>
          </a:xfrm>
        </p:grpSpPr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130451" y="4114800"/>
              <a:ext cx="6223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YES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4660675" y="4119520"/>
              <a:ext cx="27527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NO, counterexample</a:t>
              </a:r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 flipH="1">
              <a:off x="3429000" y="3581400"/>
              <a:ext cx="990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0"/>
            <p:cNvSpPr>
              <a:spLocks noChangeShapeType="1"/>
            </p:cNvSpPr>
            <p:nvPr/>
          </p:nvSpPr>
          <p:spPr bwMode="auto">
            <a:xfrm>
              <a:off x="4419600" y="3581400"/>
              <a:ext cx="914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850928" y="1651210"/>
            <a:ext cx="10926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/>
              <a:t>Property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26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Variant for AXML</a:t>
            </a:r>
            <a:endParaRPr lang="en-US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561547" y="2035314"/>
            <a:ext cx="6048096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</a:t>
            </a:r>
            <a:r>
              <a:rPr lang="en-US" sz="2000" dirty="0" smtClean="0"/>
              <a:t>Every delivered ticket has been previously paid </a:t>
            </a:r>
          </a:p>
          <a:p>
            <a:r>
              <a:rPr lang="en-US" sz="2000" dirty="0" smtClean="0"/>
              <a:t>                            in the correct amount</a:t>
            </a:r>
            <a:endParaRPr lang="en-US" sz="2000" dirty="0"/>
          </a:p>
        </p:txBody>
      </p:sp>
      <p:sp>
        <p:nvSpPr>
          <p:cNvPr id="96" name="Text Box 45"/>
          <p:cNvSpPr txBox="1">
            <a:spLocks noChangeArrowheads="1"/>
          </p:cNvSpPr>
          <p:nvPr/>
        </p:nvSpPr>
        <p:spPr bwMode="auto">
          <a:xfrm>
            <a:off x="1567197" y="2035314"/>
            <a:ext cx="637132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smtClean="0"/>
              <a:t>     always </a:t>
            </a:r>
            <a:r>
              <a:rPr lang="en-US" sz="2000" dirty="0" smtClean="0"/>
              <a:t>( ticket-delivered  </a:t>
            </a:r>
            <a:r>
              <a:rPr lang="en-US" sz="2000" b="1" dirty="0">
                <a:sym typeface="Wingdings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b="1" dirty="0" smtClean="0"/>
              <a:t>previously</a:t>
            </a:r>
            <a:r>
              <a:rPr lang="en-US" sz="2000" dirty="0" smtClean="0"/>
              <a:t> (ticket-paid))</a:t>
            </a:r>
          </a:p>
          <a:p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102634" y="2438400"/>
            <a:ext cx="8572182" cy="3823653"/>
            <a:chOff x="102634" y="2438400"/>
            <a:chExt cx="8572182" cy="3823653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7455616" y="3798252"/>
              <a:ext cx="0" cy="762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4391741" y="4199890"/>
              <a:ext cx="1841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800" b="0"/>
            </a:p>
          </p:txBody>
        </p:sp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6236416" y="4064953"/>
              <a:ext cx="152400" cy="14446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33"/>
            <p:cNvSpPr txBox="1">
              <a:spLocks noChangeArrowheads="1"/>
            </p:cNvSpPr>
            <p:nvPr/>
          </p:nvSpPr>
          <p:spPr bwMode="auto">
            <a:xfrm>
              <a:off x="6465016" y="3991928"/>
              <a:ext cx="161131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0"/>
                <a:t>Mail-Order-Center</a:t>
              </a:r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 flipH="1">
              <a:off x="5169616" y="4209415"/>
              <a:ext cx="1066800" cy="655638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>
              <a:off x="6388816" y="4209415"/>
              <a:ext cx="990600" cy="582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Oval 36"/>
            <p:cNvSpPr>
              <a:spLocks noChangeArrowheads="1"/>
            </p:cNvSpPr>
            <p:nvPr/>
          </p:nvSpPr>
          <p:spPr bwMode="auto">
            <a:xfrm>
              <a:off x="7303216" y="4792028"/>
              <a:ext cx="152400" cy="14605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37"/>
            <p:cNvSpPr txBox="1">
              <a:spLocks noChangeArrowheads="1"/>
            </p:cNvSpPr>
            <p:nvPr/>
          </p:nvSpPr>
          <p:spPr bwMode="auto">
            <a:xfrm>
              <a:off x="6693616" y="4719003"/>
              <a:ext cx="63658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0"/>
                <a:t>Order</a:t>
              </a:r>
            </a:p>
          </p:txBody>
        </p:sp>
        <p:sp>
          <p:nvSpPr>
            <p:cNvPr id="37" name="Oval 38"/>
            <p:cNvSpPr>
              <a:spLocks noChangeArrowheads="1"/>
            </p:cNvSpPr>
            <p:nvPr/>
          </p:nvSpPr>
          <p:spPr bwMode="auto">
            <a:xfrm>
              <a:off x="6541216" y="5301615"/>
              <a:ext cx="152400" cy="14605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39"/>
            <p:cNvSpPr txBox="1">
              <a:spLocks noChangeArrowheads="1"/>
            </p:cNvSpPr>
            <p:nvPr/>
          </p:nvSpPr>
          <p:spPr bwMode="auto">
            <a:xfrm>
              <a:off x="5931616" y="5011103"/>
              <a:ext cx="9525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 b="0"/>
                <a:t>Customer</a:t>
              </a:r>
            </a:p>
          </p:txBody>
        </p:sp>
        <p:sp>
          <p:nvSpPr>
            <p:cNvPr id="39" name="Oval 40"/>
            <p:cNvSpPr>
              <a:spLocks noChangeArrowheads="1"/>
            </p:cNvSpPr>
            <p:nvPr/>
          </p:nvSpPr>
          <p:spPr bwMode="auto">
            <a:xfrm>
              <a:off x="7608016" y="5301615"/>
              <a:ext cx="152400" cy="14605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41"/>
            <p:cNvSpPr txBox="1">
              <a:spLocks noChangeArrowheads="1"/>
            </p:cNvSpPr>
            <p:nvPr/>
          </p:nvSpPr>
          <p:spPr bwMode="auto">
            <a:xfrm>
              <a:off x="7227016" y="5011103"/>
              <a:ext cx="795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0"/>
                <a:t>Product</a:t>
              </a:r>
            </a:p>
          </p:txBody>
        </p:sp>
        <p:sp>
          <p:nvSpPr>
            <p:cNvPr id="41" name="Line 42"/>
            <p:cNvSpPr>
              <a:spLocks noChangeShapeType="1"/>
            </p:cNvSpPr>
            <p:nvPr/>
          </p:nvSpPr>
          <p:spPr bwMode="auto">
            <a:xfrm flipH="1">
              <a:off x="6617416" y="4938078"/>
              <a:ext cx="762000" cy="3635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3"/>
            <p:cNvSpPr>
              <a:spLocks noChangeShapeType="1"/>
            </p:cNvSpPr>
            <p:nvPr/>
          </p:nvSpPr>
          <p:spPr bwMode="auto">
            <a:xfrm>
              <a:off x="7379416" y="4938078"/>
              <a:ext cx="304800" cy="3635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 Box 44"/>
            <p:cNvSpPr txBox="1">
              <a:spLocks noChangeArrowheads="1"/>
            </p:cNvSpPr>
            <p:nvPr/>
          </p:nvSpPr>
          <p:spPr bwMode="auto">
            <a:xfrm>
              <a:off x="6334841" y="5804853"/>
              <a:ext cx="6635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0"/>
            </a:p>
          </p:txBody>
        </p:sp>
        <p:sp>
          <p:nvSpPr>
            <p:cNvPr id="44" name="Text Box 45"/>
            <p:cNvSpPr txBox="1">
              <a:spLocks noChangeArrowheads="1"/>
            </p:cNvSpPr>
            <p:nvPr/>
          </p:nvSpPr>
          <p:spPr bwMode="auto">
            <a:xfrm>
              <a:off x="6465016" y="5811203"/>
              <a:ext cx="30321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0"/>
                <a:t>X</a:t>
              </a:r>
            </a:p>
          </p:txBody>
        </p:sp>
        <p:sp>
          <p:nvSpPr>
            <p:cNvPr id="45" name="Line 46"/>
            <p:cNvSpPr>
              <a:spLocks noChangeShapeType="1"/>
            </p:cNvSpPr>
            <p:nvPr/>
          </p:nvSpPr>
          <p:spPr bwMode="auto">
            <a:xfrm>
              <a:off x="6617416" y="5447665"/>
              <a:ext cx="0" cy="3635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 Box 47"/>
            <p:cNvSpPr txBox="1">
              <a:spLocks noChangeArrowheads="1"/>
            </p:cNvSpPr>
            <p:nvPr/>
          </p:nvSpPr>
          <p:spPr bwMode="auto">
            <a:xfrm>
              <a:off x="7227016" y="5779453"/>
              <a:ext cx="3524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0"/>
                <a:t>Y </a:t>
              </a:r>
            </a:p>
          </p:txBody>
        </p:sp>
        <p:sp>
          <p:nvSpPr>
            <p:cNvPr id="47" name="Line 48"/>
            <p:cNvSpPr>
              <a:spLocks noChangeShapeType="1"/>
            </p:cNvSpPr>
            <p:nvPr/>
          </p:nvSpPr>
          <p:spPr bwMode="auto">
            <a:xfrm>
              <a:off x="7379416" y="5415915"/>
              <a:ext cx="0" cy="3635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51"/>
            <p:cNvSpPr>
              <a:spLocks noChangeShapeType="1"/>
            </p:cNvSpPr>
            <p:nvPr/>
          </p:nvSpPr>
          <p:spPr bwMode="auto">
            <a:xfrm>
              <a:off x="8446216" y="5415915"/>
              <a:ext cx="0" cy="363538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 Box 52"/>
            <p:cNvSpPr txBox="1">
              <a:spLocks noChangeArrowheads="1"/>
            </p:cNvSpPr>
            <p:nvPr/>
          </p:nvSpPr>
          <p:spPr bwMode="auto">
            <a:xfrm>
              <a:off x="8293816" y="5779453"/>
              <a:ext cx="2921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0"/>
                <a:t>Z</a:t>
              </a:r>
            </a:p>
          </p:txBody>
        </p:sp>
        <p:sp>
          <p:nvSpPr>
            <p:cNvPr id="52" name="Oval 53"/>
            <p:cNvSpPr>
              <a:spLocks noChangeArrowheads="1"/>
            </p:cNvSpPr>
            <p:nvPr/>
          </p:nvSpPr>
          <p:spPr bwMode="auto">
            <a:xfrm>
              <a:off x="5017216" y="4792028"/>
              <a:ext cx="152400" cy="14605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54"/>
            <p:cNvSpPr>
              <a:spLocks noChangeArrowheads="1"/>
            </p:cNvSpPr>
            <p:nvPr/>
          </p:nvSpPr>
          <p:spPr bwMode="auto">
            <a:xfrm>
              <a:off x="4712416" y="5301615"/>
              <a:ext cx="152400" cy="14605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55"/>
            <p:cNvSpPr>
              <a:spLocks noChangeArrowheads="1"/>
            </p:cNvSpPr>
            <p:nvPr/>
          </p:nvSpPr>
          <p:spPr bwMode="auto">
            <a:xfrm>
              <a:off x="5322016" y="5301615"/>
              <a:ext cx="152400" cy="14605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Text Box 56"/>
            <p:cNvSpPr txBox="1">
              <a:spLocks noChangeArrowheads="1"/>
            </p:cNvSpPr>
            <p:nvPr/>
          </p:nvSpPr>
          <p:spPr bwMode="auto">
            <a:xfrm>
              <a:off x="4636216" y="4501515"/>
              <a:ext cx="795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0"/>
                <a:t>Product</a:t>
              </a:r>
            </a:p>
          </p:txBody>
        </p:sp>
        <p:sp>
          <p:nvSpPr>
            <p:cNvPr id="56" name="Text Box 57"/>
            <p:cNvSpPr txBox="1">
              <a:spLocks noChangeArrowheads="1"/>
            </p:cNvSpPr>
            <p:nvPr/>
          </p:nvSpPr>
          <p:spPr bwMode="auto">
            <a:xfrm>
              <a:off x="5245816" y="5011103"/>
              <a:ext cx="58896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0"/>
                <a:t>Price</a:t>
              </a:r>
            </a:p>
          </p:txBody>
        </p:sp>
        <p:sp>
          <p:nvSpPr>
            <p:cNvPr id="57" name="Line 58"/>
            <p:cNvSpPr>
              <a:spLocks noChangeShapeType="1"/>
            </p:cNvSpPr>
            <p:nvPr/>
          </p:nvSpPr>
          <p:spPr bwMode="auto">
            <a:xfrm flipH="1">
              <a:off x="4788616" y="4938078"/>
              <a:ext cx="304800" cy="3635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59"/>
            <p:cNvSpPr>
              <a:spLocks noChangeShapeType="1"/>
            </p:cNvSpPr>
            <p:nvPr/>
          </p:nvSpPr>
          <p:spPr bwMode="auto">
            <a:xfrm>
              <a:off x="5093416" y="4938078"/>
              <a:ext cx="228600" cy="3635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60"/>
            <p:cNvSpPr>
              <a:spLocks noChangeShapeType="1"/>
            </p:cNvSpPr>
            <p:nvPr/>
          </p:nvSpPr>
          <p:spPr bwMode="auto">
            <a:xfrm>
              <a:off x="4788616" y="5447665"/>
              <a:ext cx="0" cy="3635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61"/>
            <p:cNvSpPr>
              <a:spLocks noChangeShapeType="1"/>
            </p:cNvSpPr>
            <p:nvPr/>
          </p:nvSpPr>
          <p:spPr bwMode="auto">
            <a:xfrm>
              <a:off x="5398216" y="5447665"/>
              <a:ext cx="0" cy="3635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62"/>
            <p:cNvSpPr txBox="1">
              <a:spLocks noChangeArrowheads="1"/>
            </p:cNvSpPr>
            <p:nvPr/>
          </p:nvSpPr>
          <p:spPr bwMode="auto">
            <a:xfrm>
              <a:off x="4636216" y="5811203"/>
              <a:ext cx="30321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0"/>
                <a:t>Y</a:t>
              </a:r>
            </a:p>
          </p:txBody>
        </p:sp>
        <p:sp>
          <p:nvSpPr>
            <p:cNvPr id="62" name="Text Box 63"/>
            <p:cNvSpPr txBox="1">
              <a:spLocks noChangeArrowheads="1"/>
            </p:cNvSpPr>
            <p:nvPr/>
          </p:nvSpPr>
          <p:spPr bwMode="auto">
            <a:xfrm>
              <a:off x="5169616" y="5811203"/>
              <a:ext cx="3905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0"/>
                <a:t>  Z</a:t>
              </a:r>
            </a:p>
          </p:txBody>
        </p:sp>
        <p:sp>
          <p:nvSpPr>
            <p:cNvPr id="63" name="Rectangle 64"/>
            <p:cNvSpPr>
              <a:spLocks noChangeArrowheads="1"/>
            </p:cNvSpPr>
            <p:nvPr/>
          </p:nvSpPr>
          <p:spPr bwMode="auto">
            <a:xfrm>
              <a:off x="4331416" y="3717290"/>
              <a:ext cx="4343400" cy="2514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65"/>
            <p:cNvSpPr>
              <a:spLocks noChangeArrowheads="1"/>
            </p:cNvSpPr>
            <p:nvPr/>
          </p:nvSpPr>
          <p:spPr bwMode="auto">
            <a:xfrm>
              <a:off x="6388816" y="4209415"/>
              <a:ext cx="152400" cy="14605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Text Box 66"/>
            <p:cNvSpPr txBox="1">
              <a:spLocks noChangeArrowheads="1"/>
            </p:cNvSpPr>
            <p:nvPr/>
          </p:nvSpPr>
          <p:spPr bwMode="auto">
            <a:xfrm>
              <a:off x="6617416" y="4137978"/>
              <a:ext cx="116018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0" dirty="0" smtClean="0"/>
                <a:t>Ticket-Center</a:t>
              </a:r>
              <a:endParaRPr lang="en-US" sz="1400" b="0" dirty="0"/>
            </a:p>
          </p:txBody>
        </p:sp>
        <p:sp>
          <p:nvSpPr>
            <p:cNvPr id="66" name="Line 67"/>
            <p:cNvSpPr>
              <a:spLocks noChangeShapeType="1"/>
            </p:cNvSpPr>
            <p:nvPr/>
          </p:nvSpPr>
          <p:spPr bwMode="auto">
            <a:xfrm flipH="1">
              <a:off x="5322016" y="4355465"/>
              <a:ext cx="1066800" cy="655638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68"/>
            <p:cNvSpPr>
              <a:spLocks noChangeShapeType="1"/>
            </p:cNvSpPr>
            <p:nvPr/>
          </p:nvSpPr>
          <p:spPr bwMode="auto">
            <a:xfrm>
              <a:off x="6541216" y="4355465"/>
              <a:ext cx="990600" cy="582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Oval 69"/>
            <p:cNvSpPr>
              <a:spLocks noChangeArrowheads="1"/>
            </p:cNvSpPr>
            <p:nvPr/>
          </p:nvSpPr>
          <p:spPr bwMode="auto">
            <a:xfrm>
              <a:off x="7455616" y="4938078"/>
              <a:ext cx="152400" cy="14605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70"/>
            <p:cNvSpPr txBox="1">
              <a:spLocks noChangeArrowheads="1"/>
            </p:cNvSpPr>
            <p:nvPr/>
          </p:nvSpPr>
          <p:spPr bwMode="auto">
            <a:xfrm>
              <a:off x="7428629" y="4631690"/>
              <a:ext cx="63658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0"/>
                <a:t>Order</a:t>
              </a:r>
            </a:p>
          </p:txBody>
        </p:sp>
        <p:sp>
          <p:nvSpPr>
            <p:cNvPr id="70" name="Oval 73"/>
            <p:cNvSpPr>
              <a:spLocks noChangeArrowheads="1"/>
            </p:cNvSpPr>
            <p:nvPr/>
          </p:nvSpPr>
          <p:spPr bwMode="auto">
            <a:xfrm>
              <a:off x="7455616" y="5398453"/>
              <a:ext cx="152400" cy="14605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Text Box 74"/>
            <p:cNvSpPr txBox="1">
              <a:spLocks noChangeArrowheads="1"/>
            </p:cNvSpPr>
            <p:nvPr/>
          </p:nvSpPr>
          <p:spPr bwMode="auto">
            <a:xfrm>
              <a:off x="7684216" y="5246053"/>
              <a:ext cx="8842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0"/>
                <a:t>Payment</a:t>
              </a:r>
            </a:p>
          </p:txBody>
        </p:sp>
        <p:sp>
          <p:nvSpPr>
            <p:cNvPr id="72" name="Line 75"/>
            <p:cNvSpPr>
              <a:spLocks noChangeShapeType="1"/>
            </p:cNvSpPr>
            <p:nvPr/>
          </p:nvSpPr>
          <p:spPr bwMode="auto">
            <a:xfrm>
              <a:off x="7531816" y="5084128"/>
              <a:ext cx="0" cy="314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Text Box 76"/>
            <p:cNvSpPr txBox="1">
              <a:spLocks noChangeArrowheads="1"/>
            </p:cNvSpPr>
            <p:nvPr/>
          </p:nvSpPr>
          <p:spPr bwMode="auto">
            <a:xfrm>
              <a:off x="6487241" y="5949315"/>
              <a:ext cx="6635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0"/>
            </a:p>
          </p:txBody>
        </p:sp>
        <p:sp>
          <p:nvSpPr>
            <p:cNvPr id="74" name="Text Box 79"/>
            <p:cNvSpPr txBox="1">
              <a:spLocks noChangeArrowheads="1"/>
            </p:cNvSpPr>
            <p:nvPr/>
          </p:nvSpPr>
          <p:spPr bwMode="auto">
            <a:xfrm>
              <a:off x="6979366" y="5896928"/>
              <a:ext cx="3524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0"/>
                <a:t>X </a:t>
              </a:r>
            </a:p>
          </p:txBody>
        </p:sp>
        <p:sp>
          <p:nvSpPr>
            <p:cNvPr id="75" name="Oval 80"/>
            <p:cNvSpPr>
              <a:spLocks noChangeArrowheads="1"/>
            </p:cNvSpPr>
            <p:nvPr/>
          </p:nvSpPr>
          <p:spPr bwMode="auto">
            <a:xfrm>
              <a:off x="5169616" y="4938078"/>
              <a:ext cx="152400" cy="14605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81"/>
            <p:cNvSpPr>
              <a:spLocks noChangeArrowheads="1"/>
            </p:cNvSpPr>
            <p:nvPr/>
          </p:nvSpPr>
          <p:spPr bwMode="auto">
            <a:xfrm>
              <a:off x="4864816" y="5447665"/>
              <a:ext cx="152400" cy="14605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82"/>
            <p:cNvSpPr>
              <a:spLocks noChangeArrowheads="1"/>
            </p:cNvSpPr>
            <p:nvPr/>
          </p:nvSpPr>
          <p:spPr bwMode="auto">
            <a:xfrm>
              <a:off x="5474416" y="5447665"/>
              <a:ext cx="152400" cy="14605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Text Box 83"/>
            <p:cNvSpPr txBox="1">
              <a:spLocks noChangeArrowheads="1"/>
            </p:cNvSpPr>
            <p:nvPr/>
          </p:nvSpPr>
          <p:spPr bwMode="auto">
            <a:xfrm>
              <a:off x="4788616" y="4647565"/>
              <a:ext cx="61555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Ticket</a:t>
              </a:r>
              <a:endParaRPr lang="en-US" sz="1400" b="0" dirty="0"/>
            </a:p>
          </p:txBody>
        </p:sp>
        <p:sp>
          <p:nvSpPr>
            <p:cNvPr id="79" name="Text Box 84"/>
            <p:cNvSpPr txBox="1">
              <a:spLocks noChangeArrowheads="1"/>
            </p:cNvSpPr>
            <p:nvPr/>
          </p:nvSpPr>
          <p:spPr bwMode="auto">
            <a:xfrm>
              <a:off x="5398216" y="5157153"/>
              <a:ext cx="58896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0"/>
                <a:t>Price</a:t>
              </a:r>
            </a:p>
          </p:txBody>
        </p:sp>
        <p:sp>
          <p:nvSpPr>
            <p:cNvPr id="80" name="Line 85"/>
            <p:cNvSpPr>
              <a:spLocks noChangeShapeType="1"/>
            </p:cNvSpPr>
            <p:nvPr/>
          </p:nvSpPr>
          <p:spPr bwMode="auto">
            <a:xfrm flipH="1">
              <a:off x="4941016" y="5084128"/>
              <a:ext cx="304800" cy="3635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86"/>
            <p:cNvSpPr>
              <a:spLocks noChangeShapeType="1"/>
            </p:cNvSpPr>
            <p:nvPr/>
          </p:nvSpPr>
          <p:spPr bwMode="auto">
            <a:xfrm>
              <a:off x="5245816" y="5084128"/>
              <a:ext cx="228600" cy="3635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87"/>
            <p:cNvSpPr>
              <a:spLocks noChangeShapeType="1"/>
            </p:cNvSpPr>
            <p:nvPr/>
          </p:nvSpPr>
          <p:spPr bwMode="auto">
            <a:xfrm>
              <a:off x="4941016" y="5593715"/>
              <a:ext cx="0" cy="3635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88"/>
            <p:cNvSpPr>
              <a:spLocks noChangeShapeType="1"/>
            </p:cNvSpPr>
            <p:nvPr/>
          </p:nvSpPr>
          <p:spPr bwMode="auto">
            <a:xfrm>
              <a:off x="5550616" y="5593715"/>
              <a:ext cx="0" cy="3635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Text Box 89"/>
            <p:cNvSpPr txBox="1">
              <a:spLocks noChangeArrowheads="1"/>
            </p:cNvSpPr>
            <p:nvPr/>
          </p:nvSpPr>
          <p:spPr bwMode="auto">
            <a:xfrm>
              <a:off x="4788616" y="5957253"/>
              <a:ext cx="30321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0"/>
                <a:t>X</a:t>
              </a:r>
            </a:p>
          </p:txBody>
        </p:sp>
        <p:sp>
          <p:nvSpPr>
            <p:cNvPr id="86" name="Text Box 90"/>
            <p:cNvSpPr txBox="1">
              <a:spLocks noChangeArrowheads="1"/>
            </p:cNvSpPr>
            <p:nvPr/>
          </p:nvSpPr>
          <p:spPr bwMode="auto">
            <a:xfrm>
              <a:off x="5322016" y="5957253"/>
              <a:ext cx="4016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0"/>
                <a:t>  Y</a:t>
              </a:r>
            </a:p>
          </p:txBody>
        </p:sp>
        <p:sp>
          <p:nvSpPr>
            <p:cNvPr id="87" name="Text Box 91"/>
            <p:cNvSpPr txBox="1">
              <a:spLocks noChangeArrowheads="1"/>
            </p:cNvSpPr>
            <p:nvPr/>
          </p:nvSpPr>
          <p:spPr bwMode="auto">
            <a:xfrm>
              <a:off x="4407616" y="5157153"/>
              <a:ext cx="78418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Number</a:t>
              </a:r>
              <a:endParaRPr lang="en-US" sz="1400" b="0" dirty="0"/>
            </a:p>
          </p:txBody>
        </p:sp>
        <p:sp>
          <p:nvSpPr>
            <p:cNvPr id="90" name="Text Box 94"/>
            <p:cNvSpPr txBox="1">
              <a:spLocks noChangeArrowheads="1"/>
            </p:cNvSpPr>
            <p:nvPr/>
          </p:nvSpPr>
          <p:spPr bwMode="auto">
            <a:xfrm>
              <a:off x="7627066" y="5896928"/>
              <a:ext cx="3524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0"/>
                <a:t>Y </a:t>
              </a:r>
            </a:p>
          </p:txBody>
        </p:sp>
        <p:sp>
          <p:nvSpPr>
            <p:cNvPr id="91" name="Line 95"/>
            <p:cNvSpPr>
              <a:spLocks noChangeShapeType="1"/>
            </p:cNvSpPr>
            <p:nvPr/>
          </p:nvSpPr>
          <p:spPr bwMode="auto">
            <a:xfrm flipH="1">
              <a:off x="7195266" y="5536565"/>
              <a:ext cx="287338" cy="360363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96"/>
            <p:cNvSpPr>
              <a:spLocks noChangeShapeType="1"/>
            </p:cNvSpPr>
            <p:nvPr/>
          </p:nvSpPr>
          <p:spPr bwMode="auto">
            <a:xfrm>
              <a:off x="7555629" y="5536565"/>
              <a:ext cx="215900" cy="360363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98" name="Straight Arrow Connector 97"/>
            <p:cNvCxnSpPr/>
            <p:nvPr/>
          </p:nvCxnSpPr>
          <p:spPr>
            <a:xfrm>
              <a:off x="6487241" y="2438400"/>
              <a:ext cx="0" cy="12192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102634" y="2438400"/>
              <a:ext cx="3914775" cy="3795553"/>
              <a:chOff x="102634" y="2438400"/>
              <a:chExt cx="3914775" cy="3795553"/>
            </a:xfrm>
          </p:grpSpPr>
          <p:sp>
            <p:nvSpPr>
              <p:cNvPr id="13" name="Text Box 13"/>
              <p:cNvSpPr txBox="1">
                <a:spLocks noChangeArrowheads="1"/>
              </p:cNvSpPr>
              <p:nvPr/>
            </p:nvSpPr>
            <p:spPr bwMode="auto">
              <a:xfrm>
                <a:off x="831485" y="5590859"/>
                <a:ext cx="537327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b="0" dirty="0">
                    <a:sym typeface="Symbol" pitchFamily="18" charset="2"/>
                  </a:rPr>
                  <a:t>x</a:t>
                </a:r>
                <a:endParaRPr lang="en-US" sz="2400" b="0" dirty="0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>
                <a:off x="1702834" y="3790789"/>
                <a:ext cx="0" cy="7620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02634" y="3714590"/>
                <a:ext cx="3914775" cy="251936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0"/>
              </a:p>
            </p:txBody>
          </p:sp>
          <p:sp>
            <p:nvSpPr>
              <p:cNvPr id="15" name="Oval 9"/>
              <p:cNvSpPr>
                <a:spLocks noChangeArrowheads="1"/>
              </p:cNvSpPr>
              <p:nvPr/>
            </p:nvSpPr>
            <p:spPr bwMode="auto">
              <a:xfrm>
                <a:off x="1561547" y="4863940"/>
                <a:ext cx="160338" cy="13493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Text Box 10"/>
              <p:cNvSpPr txBox="1">
                <a:spLocks noChangeArrowheads="1"/>
              </p:cNvSpPr>
              <p:nvPr/>
            </p:nvSpPr>
            <p:spPr bwMode="auto">
              <a:xfrm>
                <a:off x="934484" y="4768690"/>
                <a:ext cx="615553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/>
                  <a:t>Ticket</a:t>
                </a:r>
                <a:endParaRPr lang="en-US" sz="1400" b="0" dirty="0"/>
              </a:p>
            </p:txBody>
          </p:sp>
          <p:sp>
            <p:nvSpPr>
              <p:cNvPr id="17" name="Oval 13"/>
              <p:cNvSpPr>
                <a:spLocks noChangeArrowheads="1"/>
              </p:cNvSpPr>
              <p:nvPr/>
            </p:nvSpPr>
            <p:spPr bwMode="auto">
              <a:xfrm>
                <a:off x="940834" y="5390990"/>
                <a:ext cx="160338" cy="13493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Text Box 14"/>
              <p:cNvSpPr txBox="1">
                <a:spLocks noChangeArrowheads="1"/>
              </p:cNvSpPr>
              <p:nvPr/>
            </p:nvSpPr>
            <p:spPr bwMode="auto">
              <a:xfrm>
                <a:off x="178834" y="5162390"/>
                <a:ext cx="184731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1400" b="0" dirty="0"/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 flipH="1">
                <a:off x="1017034" y="5009990"/>
                <a:ext cx="623888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 Box 20"/>
              <p:cNvSpPr txBox="1">
                <a:spLocks noChangeArrowheads="1"/>
              </p:cNvSpPr>
              <p:nvPr/>
            </p:nvSpPr>
            <p:spPr bwMode="auto">
              <a:xfrm>
                <a:off x="864634" y="5848190"/>
                <a:ext cx="369888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1400" b="0"/>
                  <a:t>X </a:t>
                </a: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>
                <a:off x="1017034" y="5543390"/>
                <a:ext cx="1588" cy="338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Oval 22"/>
              <p:cNvSpPr>
                <a:spLocks noChangeArrowheads="1"/>
              </p:cNvSpPr>
              <p:nvPr/>
            </p:nvSpPr>
            <p:spPr bwMode="auto">
              <a:xfrm>
                <a:off x="2083834" y="5390990"/>
                <a:ext cx="158750" cy="13493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0"/>
              </a:p>
            </p:txBody>
          </p:sp>
          <p:sp>
            <p:nvSpPr>
              <p:cNvPr id="23" name="Text Box 23"/>
              <p:cNvSpPr txBox="1">
                <a:spLocks noChangeArrowheads="1"/>
              </p:cNvSpPr>
              <p:nvPr/>
            </p:nvSpPr>
            <p:spPr bwMode="auto">
              <a:xfrm>
                <a:off x="2175453" y="5122030"/>
                <a:ext cx="1277938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1400" b="0" dirty="0"/>
                  <a:t>Delivered</a:t>
                </a:r>
              </a:p>
            </p:txBody>
          </p:sp>
          <p:sp>
            <p:nvSpPr>
              <p:cNvPr id="24" name="Line 24"/>
              <p:cNvSpPr>
                <a:spLocks noChangeShapeType="1"/>
              </p:cNvSpPr>
              <p:nvPr/>
            </p:nvSpPr>
            <p:spPr bwMode="auto">
              <a:xfrm>
                <a:off x="1640922" y="5009990"/>
                <a:ext cx="519113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Oval 25"/>
              <p:cNvSpPr>
                <a:spLocks noChangeArrowheads="1"/>
              </p:cNvSpPr>
              <p:nvPr/>
            </p:nvSpPr>
            <p:spPr bwMode="auto">
              <a:xfrm>
                <a:off x="1561547" y="4206715"/>
                <a:ext cx="160338" cy="13493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Text Box 26"/>
              <p:cNvSpPr txBox="1">
                <a:spLocks noChangeArrowheads="1"/>
              </p:cNvSpPr>
              <p:nvPr/>
            </p:nvSpPr>
            <p:spPr bwMode="auto">
              <a:xfrm>
                <a:off x="1801259" y="4133690"/>
                <a:ext cx="1160189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b="0" dirty="0" smtClean="0"/>
                  <a:t>Ticket-Center</a:t>
                </a:r>
                <a:endParaRPr lang="en-US" sz="1400" b="0" dirty="0"/>
              </a:p>
            </p:txBody>
          </p:sp>
          <p:sp>
            <p:nvSpPr>
              <p:cNvPr id="27" name="Line 27"/>
              <p:cNvSpPr>
                <a:spLocks noChangeShapeType="1"/>
              </p:cNvSpPr>
              <p:nvPr/>
            </p:nvSpPr>
            <p:spPr bwMode="auto">
              <a:xfrm>
                <a:off x="1640922" y="4352765"/>
                <a:ext cx="1588" cy="4714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Text Box 10"/>
              <p:cNvSpPr txBox="1">
                <a:spLocks noChangeArrowheads="1"/>
              </p:cNvSpPr>
              <p:nvPr/>
            </p:nvSpPr>
            <p:spPr bwMode="auto">
              <a:xfrm>
                <a:off x="232845" y="5222814"/>
                <a:ext cx="784189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/>
                  <a:t>Number</a:t>
                </a:r>
                <a:endParaRPr lang="en-US" sz="1400" b="0" dirty="0"/>
              </a:p>
            </p:txBody>
          </p:sp>
          <p:cxnSp>
            <p:nvCxnSpPr>
              <p:cNvPr id="99" name="Straight Arrow Connector 98"/>
              <p:cNvCxnSpPr/>
              <p:nvPr/>
            </p:nvCxnSpPr>
            <p:spPr>
              <a:xfrm>
                <a:off x="3352800" y="2438400"/>
                <a:ext cx="0" cy="127619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0" name="Text Box 13"/>
          <p:cNvSpPr txBox="1">
            <a:spLocks noChangeArrowheads="1"/>
          </p:cNvSpPr>
          <p:nvPr/>
        </p:nvSpPr>
        <p:spPr bwMode="auto">
          <a:xfrm>
            <a:off x="798379" y="2013316"/>
            <a:ext cx="5373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>
                <a:sym typeface="Symbol" pitchFamily="18" charset="2"/>
              </a:rPr>
              <a:t>x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44536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100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Variant for AXML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187464" y="2590800"/>
            <a:ext cx="2895600" cy="99060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VERIFIER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089434" y="1647621"/>
            <a:ext cx="15762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/>
              <a:t>AXML system</a:t>
            </a:r>
            <a:endParaRPr lang="en-US" sz="2000" dirty="0"/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3930796" y="2057400"/>
            <a:ext cx="1447800" cy="533400"/>
            <a:chOff x="2448" y="1248"/>
            <a:chExt cx="912" cy="336"/>
          </a:xfrm>
        </p:grpSpPr>
        <p:sp>
          <p:nvSpPr>
            <p:cNvPr id="8" name="Line 14"/>
            <p:cNvSpPr>
              <a:spLocks noChangeShapeType="1"/>
            </p:cNvSpPr>
            <p:nvPr/>
          </p:nvSpPr>
          <p:spPr bwMode="auto">
            <a:xfrm>
              <a:off x="2448" y="124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5"/>
            <p:cNvSpPr>
              <a:spLocks noChangeShapeType="1"/>
            </p:cNvSpPr>
            <p:nvPr/>
          </p:nvSpPr>
          <p:spPr bwMode="auto">
            <a:xfrm>
              <a:off x="3360" y="124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46115" y="3581400"/>
            <a:ext cx="4282949" cy="995320"/>
            <a:chOff x="3130451" y="3581400"/>
            <a:chExt cx="4282949" cy="995320"/>
          </a:xfrm>
        </p:grpSpPr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130451" y="4114800"/>
              <a:ext cx="6223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YES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4660675" y="4119520"/>
              <a:ext cx="27527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NO, counterexample</a:t>
              </a:r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 flipH="1">
              <a:off x="3429000" y="3581400"/>
              <a:ext cx="990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0"/>
            <p:cNvSpPr>
              <a:spLocks noChangeShapeType="1"/>
            </p:cNvSpPr>
            <p:nvPr/>
          </p:nvSpPr>
          <p:spPr bwMode="auto">
            <a:xfrm>
              <a:off x="4419600" y="3581400"/>
              <a:ext cx="914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2254014" y="4800600"/>
            <a:ext cx="5061186" cy="75713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C00000"/>
                </a:solidFill>
              </a:rPr>
              <a:t>Good </a:t>
            </a:r>
            <a:r>
              <a:rPr lang="en-US" sz="2400" dirty="0" smtClean="0">
                <a:solidFill>
                  <a:srgbClr val="C00000"/>
                </a:solidFill>
              </a:rPr>
              <a:t>news, again: </a:t>
            </a:r>
            <a:r>
              <a:rPr lang="en-US" sz="2400" dirty="0"/>
              <a:t>c</a:t>
            </a:r>
            <a:r>
              <a:rPr lang="en-US" sz="2400" dirty="0" smtClean="0"/>
              <a:t>an </a:t>
            </a:r>
            <a:r>
              <a:rPr lang="en-US" sz="2400" dirty="0"/>
              <a:t>automatically verify </a:t>
            </a:r>
            <a:r>
              <a:rPr lang="en-US" sz="2400" dirty="0" smtClean="0"/>
              <a:t>significant </a:t>
            </a:r>
            <a:r>
              <a:rPr lang="en-US" sz="2400" dirty="0"/>
              <a:t>classes of </a:t>
            </a:r>
            <a:r>
              <a:rPr lang="en-US" sz="2400" dirty="0" smtClean="0"/>
              <a:t>applications</a:t>
            </a:r>
            <a:endParaRPr lang="en-US" sz="2400" dirty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850928" y="1651210"/>
            <a:ext cx="10926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/>
              <a:t>Property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8689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Conclusions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Static analysis and verification in databases:</a:t>
            </a:r>
          </a:p>
          <a:p>
            <a:r>
              <a:rPr lang="en-US" sz="2400" dirty="0" smtClean="0"/>
              <a:t>Practically essential, intellectually challenging</a:t>
            </a:r>
          </a:p>
          <a:p>
            <a:r>
              <a:rPr lang="en-US" sz="2400" dirty="0" smtClean="0"/>
              <a:t>Run against fundamental limitations of computing</a:t>
            </a:r>
          </a:p>
          <a:p>
            <a:r>
              <a:rPr lang="en-US" sz="2400" dirty="0" smtClean="0"/>
              <a:t>Deep mathematics, elegant mix of logic and automata theory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This talk:   </a:t>
            </a:r>
            <a:r>
              <a:rPr lang="en-US" sz="2400" dirty="0" smtClean="0"/>
              <a:t>limited overview of some basic questions and ideas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Just the tip of the iceberg:</a:t>
            </a:r>
          </a:p>
          <a:p>
            <a:pPr marL="457200" lvl="1" indent="0">
              <a:buNone/>
            </a:pPr>
            <a:endParaRPr lang="en-US" sz="2200" dirty="0" smtClean="0"/>
          </a:p>
          <a:p>
            <a:pPr lvl="1"/>
            <a:endParaRPr lang="en-US" sz="2200" dirty="0" smtClean="0"/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                                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3797" y="4488380"/>
            <a:ext cx="5593647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0" lvl="1"/>
            <a:r>
              <a:rPr lang="en-US" sz="2000" dirty="0"/>
              <a:t>Many </a:t>
            </a:r>
            <a:r>
              <a:rPr lang="en-US" sz="2000" dirty="0" smtClean="0"/>
              <a:t>more static </a:t>
            </a:r>
            <a:r>
              <a:rPr lang="en-US" sz="2000" dirty="0"/>
              <a:t>analysis and verification </a:t>
            </a:r>
            <a:r>
              <a:rPr lang="en-US" sz="2000" dirty="0" smtClean="0"/>
              <a:t>problems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585964" y="5181600"/>
            <a:ext cx="6024150" cy="707886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000" dirty="0"/>
              <a:t>Wide array of techniques to deal with limitations: </a:t>
            </a:r>
            <a:r>
              <a:rPr lang="en-US" sz="2000" dirty="0" smtClean="0">
                <a:solidFill>
                  <a:srgbClr val="C00000"/>
                </a:solidFill>
              </a:rPr>
              <a:t>sophisticated </a:t>
            </a:r>
            <a:r>
              <a:rPr lang="en-US" sz="2000" dirty="0">
                <a:solidFill>
                  <a:srgbClr val="C00000"/>
                </a:solidFill>
              </a:rPr>
              <a:t>heuristics, approximation, </a:t>
            </a:r>
            <a:r>
              <a:rPr lang="en-US" sz="2000" dirty="0" smtClean="0">
                <a:solidFill>
                  <a:srgbClr val="C00000"/>
                </a:solidFill>
              </a:rPr>
              <a:t>abstraction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6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Work on verification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2286000"/>
            <a:ext cx="4354654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UC San Diego:  </a:t>
            </a:r>
          </a:p>
          <a:p>
            <a:pPr algn="ctr"/>
            <a:r>
              <a:rPr lang="en-US" sz="2400" dirty="0" err="1" smtClean="0"/>
              <a:t>Alin</a:t>
            </a:r>
            <a:r>
              <a:rPr lang="en-US" sz="2400" dirty="0" smtClean="0"/>
              <a:t> Deutsch &amp; DB team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INRIA &amp; ENS </a:t>
            </a:r>
            <a:r>
              <a:rPr lang="en-US" sz="2400" dirty="0" err="1" smtClean="0">
                <a:solidFill>
                  <a:srgbClr val="C00000"/>
                </a:solidFill>
              </a:rPr>
              <a:t>Cachan</a:t>
            </a:r>
            <a:r>
              <a:rPr lang="en-US" sz="2400" dirty="0" smtClean="0">
                <a:solidFill>
                  <a:srgbClr val="C00000"/>
                </a:solidFill>
              </a:rPr>
              <a:t>:</a:t>
            </a:r>
          </a:p>
          <a:p>
            <a:pPr algn="ctr"/>
            <a:r>
              <a:rPr lang="en-US" sz="2400" dirty="0" smtClean="0"/>
              <a:t>Serge </a:t>
            </a:r>
            <a:r>
              <a:rPr lang="en-US" sz="2400" dirty="0" err="1" smtClean="0"/>
              <a:t>Abiteboul</a:t>
            </a:r>
            <a:r>
              <a:rPr lang="en-US" sz="2400" dirty="0" smtClean="0"/>
              <a:t> and Luc </a:t>
            </a:r>
            <a:r>
              <a:rPr lang="en-US" sz="2400" dirty="0" err="1" smtClean="0"/>
              <a:t>Segoufin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736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2667000"/>
            <a:ext cx="24997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Thank you!</a:t>
            </a:r>
          </a:p>
          <a:p>
            <a:r>
              <a:rPr lang="en-US" sz="4000" dirty="0" smtClean="0"/>
              <a:t>    Merci!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2471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Wide array of bugs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Mildly annoying: duplicate news items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2057400"/>
            <a:ext cx="4901319" cy="46482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295400" y="4495800"/>
            <a:ext cx="12192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295400" y="4800600"/>
            <a:ext cx="12192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55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Wide array of bugs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Mildly annoying: duplicate news items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27" y="2057400"/>
            <a:ext cx="7989595" cy="36576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8466922" y="3810000"/>
            <a:ext cx="296078" cy="1143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466922" y="3924300"/>
            <a:ext cx="296078" cy="1905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48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6662</TotalTime>
  <Words>2383</Words>
  <Application>Microsoft Office PowerPoint</Application>
  <PresentationFormat>On-screen Show (4:3)</PresentationFormat>
  <Paragraphs>629</Paragraphs>
  <Slides>78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1" baseType="lpstr">
      <vt:lpstr>Office Theme</vt:lpstr>
      <vt:lpstr>Custom Design</vt:lpstr>
      <vt:lpstr>Photo Editor Photo</vt:lpstr>
      <vt:lpstr>Static Analysis and Verification</vt:lpstr>
      <vt:lpstr>What is it?</vt:lpstr>
      <vt:lpstr>Important to experts ...</vt:lpstr>
      <vt:lpstr>… but also to the public at large</vt:lpstr>
      <vt:lpstr>… but also to the public at large</vt:lpstr>
      <vt:lpstr>… but also to the public at large</vt:lpstr>
      <vt:lpstr>… but also to the public at large</vt:lpstr>
      <vt:lpstr>Wide array of bugs</vt:lpstr>
      <vt:lpstr>Wide array of bugs</vt:lpstr>
      <vt:lpstr>Wide array of bugs</vt:lpstr>
      <vt:lpstr>Wide array of bugs</vt:lpstr>
      <vt:lpstr>Wide array of bugs</vt:lpstr>
      <vt:lpstr>Wide array of bugs</vt:lpstr>
      <vt:lpstr>Wide array of bugs</vt:lpstr>
      <vt:lpstr>Wide array of bugs</vt:lpstr>
      <vt:lpstr>Wide array of bugs</vt:lpstr>
      <vt:lpstr>Wide array of bugs</vt:lpstr>
      <vt:lpstr>Wide array of bugs</vt:lpstr>
      <vt:lpstr>How can static analysis and verification help?</vt:lpstr>
      <vt:lpstr>Static analysis</vt:lpstr>
      <vt:lpstr>Static analysis</vt:lpstr>
      <vt:lpstr>Static analysis</vt:lpstr>
      <vt:lpstr>Static analysis</vt:lpstr>
      <vt:lpstr>Static analysis</vt:lpstr>
      <vt:lpstr>Static analysis</vt:lpstr>
      <vt:lpstr>PowerPoint Presentation</vt:lpstr>
      <vt:lpstr>Static analysis</vt:lpstr>
      <vt:lpstr>Static analysis</vt:lpstr>
      <vt:lpstr>Static analysis</vt:lpstr>
      <vt:lpstr>Static analysis</vt:lpstr>
      <vt:lpstr>Well-behaved case: Conjunctive Queries</vt:lpstr>
      <vt:lpstr>Well-behaved case: Conjunctive Queries</vt:lpstr>
      <vt:lpstr>Well-behaved case: Conjunctive Queries</vt:lpstr>
      <vt:lpstr>Well-behaved case: Conjunctive Queries</vt:lpstr>
      <vt:lpstr>Well-behaved case: Conjunctive Queries</vt:lpstr>
      <vt:lpstr>Well-behaved case: Conjunctive Queries</vt:lpstr>
      <vt:lpstr>Well-behaved case: Conjunctive Queries</vt:lpstr>
      <vt:lpstr>Well-behaved case: Conjunctive Queries</vt:lpstr>
      <vt:lpstr>Well-behaved case: Conjunctive Queries</vt:lpstr>
      <vt:lpstr>Well-behaved case: Conjunctive Queries</vt:lpstr>
      <vt:lpstr>Well-behaved case: Conjunctive Queries</vt:lpstr>
      <vt:lpstr>Well-behaved case: Conjunctive Queries</vt:lpstr>
      <vt:lpstr>Well-behaved case: Conjunctive Queries</vt:lpstr>
      <vt:lpstr>Well-behaved case: Conjunctive Queries</vt:lpstr>
      <vt:lpstr>Well-behaved case: Conjunctive Queries</vt:lpstr>
      <vt:lpstr>Well-behaved case: Conjunctive Queries</vt:lpstr>
      <vt:lpstr>Well-behaved case: Conjunctive Queries</vt:lpstr>
      <vt:lpstr>Well-behaved case: Conjunctive Queries</vt:lpstr>
      <vt:lpstr>Well-behaved case: Conjunctive Queries</vt:lpstr>
      <vt:lpstr>Well-behaved case: Conjunctive Queries</vt:lpstr>
      <vt:lpstr>Well-behaved case: Conjunctive Queries</vt:lpstr>
      <vt:lpstr>Summary so far</vt:lpstr>
      <vt:lpstr>What to do in practical query processing</vt:lpstr>
      <vt:lpstr>What to do in practical query processing</vt:lpstr>
      <vt:lpstr>What to do in practical query processing</vt:lpstr>
      <vt:lpstr>What to do in practical query processing</vt:lpstr>
      <vt:lpstr>What to do in practical query processing</vt:lpstr>
      <vt:lpstr>What to do in practical query processing</vt:lpstr>
      <vt:lpstr>What to do in practical query processing</vt:lpstr>
      <vt:lpstr>What to do in practical query processing</vt:lpstr>
      <vt:lpstr>Static analysis for XML</vt:lpstr>
      <vt:lpstr>PowerPoint Presentation</vt:lpstr>
      <vt:lpstr>Verification of application workflows</vt:lpstr>
      <vt:lpstr>Automatic verification problem</vt:lpstr>
      <vt:lpstr>Verification of application workflows</vt:lpstr>
      <vt:lpstr>Verification of application workflows</vt:lpstr>
      <vt:lpstr>Verification of application workflows</vt:lpstr>
      <vt:lpstr>Verification of application workflows</vt:lpstr>
      <vt:lpstr>Verification of application workflows</vt:lpstr>
      <vt:lpstr>Verification of application workflows</vt:lpstr>
      <vt:lpstr>Verification of application workflows</vt:lpstr>
      <vt:lpstr>Formal verification problem</vt:lpstr>
      <vt:lpstr>Variant for AXML</vt:lpstr>
      <vt:lpstr>Variant for AXML</vt:lpstr>
      <vt:lpstr>Variant for AXML</vt:lpstr>
      <vt:lpstr>Conclusions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Static Analysis and Verification</dc:title>
  <dc:creator>Victor</dc:creator>
  <cp:lastModifiedBy>victor</cp:lastModifiedBy>
  <cp:revision>291</cp:revision>
  <dcterms:created xsi:type="dcterms:W3CDTF">2006-08-16T00:00:00Z</dcterms:created>
  <dcterms:modified xsi:type="dcterms:W3CDTF">2012-04-03T17:06:00Z</dcterms:modified>
</cp:coreProperties>
</file>