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84" r:id="rId3"/>
    <p:sldId id="325" r:id="rId4"/>
    <p:sldId id="367" r:id="rId5"/>
    <p:sldId id="368" r:id="rId6"/>
    <p:sldId id="324" r:id="rId7"/>
    <p:sldId id="343" r:id="rId8"/>
    <p:sldId id="327" r:id="rId9"/>
    <p:sldId id="328" r:id="rId10"/>
    <p:sldId id="385" r:id="rId11"/>
    <p:sldId id="329" r:id="rId12"/>
    <p:sldId id="331" r:id="rId13"/>
    <p:sldId id="332" r:id="rId14"/>
    <p:sldId id="369" r:id="rId15"/>
    <p:sldId id="387" r:id="rId16"/>
    <p:sldId id="386" r:id="rId17"/>
    <p:sldId id="370" r:id="rId18"/>
    <p:sldId id="372" r:id="rId19"/>
    <p:sldId id="373" r:id="rId20"/>
    <p:sldId id="337" r:id="rId21"/>
    <p:sldId id="338" r:id="rId22"/>
    <p:sldId id="333" r:id="rId23"/>
    <p:sldId id="340" r:id="rId24"/>
    <p:sldId id="341" r:id="rId25"/>
    <p:sldId id="342" r:id="rId26"/>
    <p:sldId id="344" r:id="rId27"/>
    <p:sldId id="345" r:id="rId28"/>
    <p:sldId id="348" r:id="rId29"/>
    <p:sldId id="351" r:id="rId30"/>
    <p:sldId id="352" r:id="rId31"/>
    <p:sldId id="374" r:id="rId32"/>
    <p:sldId id="356" r:id="rId33"/>
    <p:sldId id="357" r:id="rId34"/>
    <p:sldId id="388" r:id="rId35"/>
    <p:sldId id="389" r:id="rId36"/>
    <p:sldId id="390" r:id="rId37"/>
    <p:sldId id="391" r:id="rId38"/>
    <p:sldId id="395" r:id="rId39"/>
    <p:sldId id="361" r:id="rId40"/>
    <p:sldId id="363" r:id="rId41"/>
    <p:sldId id="396" r:id="rId42"/>
    <p:sldId id="397" r:id="rId43"/>
    <p:sldId id="401" r:id="rId44"/>
    <p:sldId id="398" r:id="rId45"/>
    <p:sldId id="399" r:id="rId46"/>
    <p:sldId id="400" r:id="rId47"/>
    <p:sldId id="380" r:id="rId48"/>
    <p:sldId id="393" r:id="rId49"/>
    <p:sldId id="381" r:id="rId50"/>
    <p:sldId id="383" r:id="rId51"/>
    <p:sldId id="394" r:id="rId52"/>
    <p:sldId id="379" r:id="rId53"/>
    <p:sldId id="323" r:id="rId54"/>
    <p:sldId id="402" r:id="rId5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8649" autoAdjust="0"/>
  </p:normalViewPr>
  <p:slideViewPr>
    <p:cSldViewPr>
      <p:cViewPr>
        <p:scale>
          <a:sx n="100" d="100"/>
          <a:sy n="100" d="100"/>
        </p:scale>
        <p:origin x="-1608" y="1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B5038-0648-43C4-A9E6-4F4249D98069}" type="datetimeFigureOut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6397B-8E05-4715-A2DC-A7226DC372E6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2249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7CFD4-B9C2-4003-9A20-E0EDF7CEBCC6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DCF1-C47B-4BD4-95E1-01688EDCB52E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A7D6F-B27F-4660-979D-D0B33CBA5B48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CB1C-900B-414F-A9D9-6BEE2B5E53F7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12A7C-CFA8-4123-AAC7-B3B53143FC01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442D1-65F4-42BA-ACE9-0E6940B60F9A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20E2-589D-4BC5-B5F9-F14181C4F0CB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496B-5EB7-47E3-A34C-42E564AB0AFC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571B85F2-B333-4CA9-B7EA-DF51BA4A2203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9128B45-356E-4A35-ADDB-0EE72B20EEE7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85083-6A76-402A-B8CF-9D19D37CF8C8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60ABF3DC-4B89-4552-A956-F2132B2A9C82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09128B45-356E-4A35-ADDB-0EE72B20EEE7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dbpedia.org/" TargetMode="External"/><Relationship Id="rId4" Type="http://schemas.openxmlformats.org/officeDocument/2006/relationships/hyperlink" Target="http://elvisopedia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pbedia.org/Elvis" TargetMode="External"/><Relationship Id="rId4" Type="http://schemas.openxmlformats.org/officeDocument/2006/relationships/image" Target="../media/image6.png"/><Relationship Id="rId5" Type="http://schemas.openxmlformats.org/officeDocument/2006/relationships/hyperlink" Target="http://dbpedia.org/" TargetMode="External"/><Relationship Id="rId6" Type="http://schemas.openxmlformats.org/officeDocument/2006/relationships/hyperlink" Target="http://elvisopedia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lvisopedia.org/Elvis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hyperlink" Target="http://richard.cyganiak.de/2007/10/lod/imagemap.html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Semantic </a:t>
            </a:r>
            <a:r>
              <a:rPr lang="en-US" dirty="0" smtClean="0"/>
              <a:t>Web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Serge Abiteboul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INRIA Saclay, Collège de France, ENS Cachan</a:t>
            </a: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52014-4459-4B17-99BC-499A8E65B2B6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6" name="Image 5" descr="cacha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190" y="5908231"/>
            <a:ext cx="1522258" cy="761129"/>
          </a:xfrm>
          <a:prstGeom prst="rect">
            <a:avLst/>
          </a:prstGeom>
        </p:spPr>
      </p:pic>
      <p:pic>
        <p:nvPicPr>
          <p:cNvPr id="7" name="Image 6" descr="college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584" y="5874581"/>
            <a:ext cx="2049394" cy="794779"/>
          </a:xfrm>
          <a:prstGeom prst="rect">
            <a:avLst/>
          </a:prstGeom>
        </p:spPr>
      </p:pic>
      <p:pic>
        <p:nvPicPr>
          <p:cNvPr id="8" name="Image 7" descr="logoinri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6976"/>
            <a:ext cx="2506128" cy="75238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Instance of a class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266928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/>
              <a:t>A class is interpreted as a set of </a:t>
            </a:r>
            <a:r>
              <a:rPr lang="en-US" sz="2400" dirty="0" smtClean="0"/>
              <a:t>objects</a:t>
            </a:r>
            <a:endParaRPr lang="en-US" sz="2400" dirty="0"/>
          </a:p>
          <a:p>
            <a:pPr lvl="1"/>
            <a:r>
              <a:rPr lang="en-US" sz="2000" dirty="0" err="1"/>
              <a:t>Mike.Jones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instanceOf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dirty="0" err="1"/>
              <a:t>AcademicStaff</a:t>
            </a:r>
            <a:endParaRPr lang="en-US" sz="2000" dirty="0"/>
          </a:p>
          <a:p>
            <a:pPr lvl="1"/>
            <a:r>
              <a:rPr lang="en-US" sz="2000" dirty="0" err="1" smtClean="0"/>
              <a:t>AcademicStaff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 smtClean="0"/>
              <a:t>Mike.Jones</a:t>
            </a:r>
            <a:r>
              <a:rPr lang="en-US" sz="2000" dirty="0" smtClean="0"/>
              <a:t>)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The relation </a:t>
            </a:r>
            <a:r>
              <a:rPr lang="en-US" sz="2400" dirty="0" err="1"/>
              <a:t>isa</a:t>
            </a:r>
            <a:r>
              <a:rPr lang="en-US" sz="2400" dirty="0"/>
              <a:t> </a:t>
            </a:r>
            <a:r>
              <a:rPr lang="en-US" sz="2400" dirty="0" smtClean="0"/>
              <a:t>is interpreted </a:t>
            </a:r>
            <a:r>
              <a:rPr lang="en-US" sz="2400" dirty="0"/>
              <a:t>as set </a:t>
            </a:r>
            <a:r>
              <a:rPr lang="en-US" sz="2400" dirty="0" smtClean="0"/>
              <a:t>inclusion</a:t>
            </a:r>
          </a:p>
          <a:p>
            <a:pPr lvl="1"/>
            <a:r>
              <a:rPr lang="en-US" sz="2000" dirty="0" err="1"/>
              <a:t>AcademicStaff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isa</a:t>
            </a:r>
            <a:r>
              <a:rPr lang="en-US" sz="2000" dirty="0"/>
              <a:t> Staff</a:t>
            </a:r>
          </a:p>
          <a:p>
            <a:pPr lvl="1"/>
            <a:r>
              <a:rPr lang="en-US" sz="2000" dirty="0" smtClean="0"/>
              <a:t>∀x ( </a:t>
            </a:r>
            <a:r>
              <a:rPr lang="en-US" sz="2000" dirty="0" err="1" smtClean="0"/>
              <a:t>AcademicStaff</a:t>
            </a:r>
            <a:r>
              <a:rPr lang="en-US" sz="2000" dirty="0" smtClean="0"/>
              <a:t>(x) ⇒ Staff(x) ) </a:t>
            </a:r>
          </a:p>
          <a:p>
            <a:pPr marL="57150" indent="0">
              <a:buNone/>
            </a:pPr>
            <a:r>
              <a:rPr lang="en-US" sz="2400" dirty="0" smtClean="0"/>
              <a:t>Inference</a:t>
            </a:r>
          </a:p>
          <a:p>
            <a:pPr lvl="1"/>
            <a:r>
              <a:rPr lang="en-US" sz="2000" dirty="0" smtClean="0"/>
              <a:t>Staff </a:t>
            </a:r>
            <a:r>
              <a:rPr lang="en-US" sz="2000" dirty="0"/>
              <a:t>(</a:t>
            </a:r>
            <a:r>
              <a:rPr lang="en-US" sz="2000" dirty="0" err="1"/>
              <a:t>Mike.Jones</a:t>
            </a:r>
            <a:r>
              <a:rPr lang="en-US" sz="2000" dirty="0"/>
              <a:t>)</a:t>
            </a:r>
            <a:endParaRPr lang="en-US" dirty="0"/>
          </a:p>
          <a:p>
            <a:pPr lvl="1"/>
            <a:endParaRPr lang="en-US" sz="2400" dirty="0"/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 smtClean="0"/>
          </a:p>
          <a:p>
            <a:pPr marL="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llipse 5"/>
          <p:cNvSpPr/>
          <p:nvPr/>
        </p:nvSpPr>
        <p:spPr>
          <a:xfrm>
            <a:off x="6372200" y="2348880"/>
            <a:ext cx="2592288" cy="26642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Person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6588224" y="3140968"/>
            <a:ext cx="1944216" cy="172819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Staff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732240" y="3645024"/>
            <a:ext cx="1656184" cy="10801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Academic          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Staff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3861048"/>
            <a:ext cx="253334" cy="68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568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 smtClean="0"/>
              <a:t>Relations</a:t>
            </a:r>
          </a:p>
          <a:p>
            <a:pPr algn="ctr">
              <a:buNone/>
            </a:pPr>
            <a:endParaRPr lang="en-US" sz="3200" dirty="0" smtClean="0"/>
          </a:p>
          <a:p>
            <a:pPr>
              <a:buNone/>
            </a:pPr>
            <a:r>
              <a:rPr lang="en-US" sz="2400" dirty="0" smtClean="0"/>
              <a:t>Declaration of relations with their signatures</a:t>
            </a:r>
          </a:p>
          <a:p>
            <a:pPr lvl="1"/>
            <a:r>
              <a:rPr lang="en-US" sz="2000" dirty="0" err="1" smtClean="0"/>
              <a:t>TeachesIn</a:t>
            </a:r>
            <a:r>
              <a:rPr lang="en-US" sz="2000" dirty="0"/>
              <a:t>(</a:t>
            </a:r>
            <a:r>
              <a:rPr lang="en-US" sz="2000" dirty="0" err="1"/>
              <a:t>AcademicStaff</a:t>
            </a:r>
            <a:r>
              <a:rPr lang="en-US" sz="2000" dirty="0"/>
              <a:t>, Course) </a:t>
            </a:r>
            <a:endParaRPr lang="en-US" sz="2000" dirty="0" smtClean="0"/>
          </a:p>
          <a:p>
            <a:pPr lvl="1"/>
            <a:r>
              <a:rPr lang="en-US" sz="2000" dirty="0" err="1"/>
              <a:t>TeachesTo</a:t>
            </a:r>
            <a:r>
              <a:rPr lang="en-US" sz="2000" dirty="0"/>
              <a:t>(</a:t>
            </a:r>
            <a:r>
              <a:rPr lang="en-US" sz="2000" dirty="0" err="1"/>
              <a:t>AcademicStaff</a:t>
            </a:r>
            <a:r>
              <a:rPr lang="en-US" sz="2000" dirty="0"/>
              <a:t>,  Student), </a:t>
            </a:r>
          </a:p>
          <a:p>
            <a:pPr lvl="1"/>
            <a:r>
              <a:rPr lang="en-US" sz="2000" dirty="0" smtClean="0"/>
              <a:t>Leads</a:t>
            </a:r>
            <a:r>
              <a:rPr lang="en-US" sz="2000" dirty="0"/>
              <a:t>(Staff, Department) </a:t>
            </a:r>
            <a:endParaRPr lang="en-US" sz="2000" dirty="0" smtClean="0"/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3200" dirty="0" smtClean="0"/>
              <a:t>Instances of relations</a:t>
            </a:r>
          </a:p>
          <a:p>
            <a:pPr algn="ctr">
              <a:buNone/>
            </a:pPr>
            <a:endParaRPr lang="en-US" sz="3200" dirty="0"/>
          </a:p>
          <a:p>
            <a:pPr>
              <a:buNone/>
            </a:pPr>
            <a:r>
              <a:rPr lang="en-US" sz="2400" dirty="0" smtClean="0"/>
              <a:t>Relations are interpreted as binary relations between objects</a:t>
            </a:r>
          </a:p>
          <a:p>
            <a:pPr lvl="1"/>
            <a:r>
              <a:rPr lang="en-US" sz="2000" dirty="0" err="1"/>
              <a:t>TeachesIn</a:t>
            </a:r>
            <a:r>
              <a:rPr lang="en-US" sz="2000" dirty="0"/>
              <a:t>(</a:t>
            </a:r>
            <a:r>
              <a:rPr lang="en-US" sz="2000" dirty="0" err="1"/>
              <a:t>Mike.Jones</a:t>
            </a:r>
            <a:r>
              <a:rPr lang="en-US" sz="2000" dirty="0"/>
              <a:t>, Java)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sz="2000" dirty="0"/>
              <a:t>∀</a:t>
            </a:r>
            <a:r>
              <a:rPr lang="en-US" sz="2000" dirty="0" err="1" smtClean="0"/>
              <a:t>x,y</a:t>
            </a:r>
            <a:r>
              <a:rPr lang="en-US" sz="2000" dirty="0" smtClean="0"/>
              <a:t> ( </a:t>
            </a:r>
            <a:r>
              <a:rPr lang="en-US" sz="2000" dirty="0" err="1" smtClean="0"/>
              <a:t>TeachesIn</a:t>
            </a:r>
            <a:r>
              <a:rPr lang="en-US" sz="2000" dirty="0" smtClean="0"/>
              <a:t>(x, y) ⇒ </a:t>
            </a:r>
            <a:r>
              <a:rPr lang="en-US" sz="2000" dirty="0" err="1" smtClean="0"/>
              <a:t>AcademicStaff</a:t>
            </a:r>
            <a:r>
              <a:rPr lang="en-US" sz="2000" dirty="0"/>
              <a:t>(x</a:t>
            </a:r>
            <a:r>
              <a:rPr lang="en-US" sz="2000" dirty="0" smtClean="0"/>
              <a:t>) ⋀ Course(y) </a:t>
            </a:r>
            <a:r>
              <a:rPr lang="en-US" sz="2000" dirty="0"/>
              <a:t>)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Ontology = schema + instance</a:t>
            </a:r>
            <a:br>
              <a:rPr lang="en-US" dirty="0" smtClean="0"/>
            </a:br>
            <a:r>
              <a:rPr lang="en-US" dirty="0" smtClean="0"/>
              <a:t>(aka Knowledge base)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Database </a:t>
            </a:r>
            <a:r>
              <a:rPr lang="en-US" sz="2400" b="1" dirty="0" smtClean="0">
                <a:solidFill>
                  <a:srgbClr val="FF0000"/>
                </a:solidFill>
              </a:rPr>
              <a:t>schema</a:t>
            </a:r>
          </a:p>
          <a:p>
            <a:pPr lvl="1"/>
            <a:r>
              <a:rPr lang="en-US" sz="2000" dirty="0" smtClean="0"/>
              <a:t>The class </a:t>
            </a:r>
            <a:r>
              <a:rPr lang="en-US" sz="2000" dirty="0"/>
              <a:t>hierarchy</a:t>
            </a:r>
          </a:p>
          <a:p>
            <a:pPr lvl="2"/>
            <a:r>
              <a:rPr lang="en-US" sz="1800" dirty="0" smtClean="0"/>
              <a:t>The set of class names and the </a:t>
            </a:r>
            <a:r>
              <a:rPr lang="en-US" sz="1800" b="1" dirty="0" err="1" smtClean="0"/>
              <a:t>isa</a:t>
            </a:r>
            <a:r>
              <a:rPr lang="en-US" sz="1800" dirty="0" smtClean="0"/>
              <a:t> relation</a:t>
            </a:r>
          </a:p>
          <a:p>
            <a:pPr lvl="1"/>
            <a:r>
              <a:rPr lang="en-US" sz="2000" dirty="0" smtClean="0"/>
              <a:t>The signatures of relations </a:t>
            </a:r>
          </a:p>
          <a:p>
            <a:pPr lvl="1"/>
            <a:r>
              <a:rPr lang="en-US" sz="2000" dirty="0" smtClean="0"/>
              <a:t>Other constraints that are used for</a:t>
            </a:r>
          </a:p>
          <a:p>
            <a:pPr lvl="2"/>
            <a:r>
              <a:rPr lang="en-US" sz="1800" dirty="0" smtClean="0"/>
              <a:t>checking data consistency (like dependencies in databases)</a:t>
            </a:r>
          </a:p>
          <a:p>
            <a:pPr lvl="2"/>
            <a:r>
              <a:rPr lang="en-US" sz="1800" dirty="0" smtClean="0"/>
              <a:t>inferring new facts</a:t>
            </a:r>
          </a:p>
          <a:p>
            <a:pPr>
              <a:buNone/>
            </a:pPr>
            <a:r>
              <a:rPr lang="en-US" sz="2400" dirty="0" smtClean="0"/>
              <a:t>Database </a:t>
            </a:r>
            <a:r>
              <a:rPr lang="en-US" sz="2400" b="1" dirty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</a:rPr>
              <a:t>nstance</a:t>
            </a:r>
          </a:p>
          <a:p>
            <a:pPr lvl="1"/>
            <a:r>
              <a:rPr lang="en-US" sz="2000" dirty="0" smtClean="0"/>
              <a:t>The set of base facts that forms the database</a:t>
            </a:r>
          </a:p>
          <a:p>
            <a:pPr lvl="1"/>
            <a:r>
              <a:rPr lang="en-US" sz="2000" dirty="0" smtClean="0"/>
              <a:t>The set of facts that may be inferred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12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Ontology languages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RDF</a:t>
            </a:r>
            <a:r>
              <a:rPr lang="en-US" sz="2400" dirty="0" smtClean="0"/>
              <a:t>: to describe facts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RDFS</a:t>
            </a:r>
            <a:r>
              <a:rPr lang="en-US" sz="2400" dirty="0" smtClean="0"/>
              <a:t>: to define simple ontologies about RDF facts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OWL</a:t>
            </a:r>
            <a:r>
              <a:rPr lang="en-US" sz="2400" dirty="0" smtClean="0"/>
              <a:t>: a richer ontology language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We present them rapidly</a:t>
            </a:r>
          </a:p>
          <a:p>
            <a:pPr>
              <a:buNone/>
            </a:pPr>
            <a:r>
              <a:rPr lang="en-US" sz="2400" dirty="0" smtClean="0"/>
              <a:t> We mention a family of ontology languages, </a:t>
            </a:r>
            <a:r>
              <a:rPr lang="en-US" sz="2400" b="1" dirty="0" smtClean="0">
                <a:solidFill>
                  <a:srgbClr val="FF0000"/>
                </a:solidFill>
              </a:rPr>
              <a:t>description logics</a:t>
            </a:r>
          </a:p>
          <a:p>
            <a:pPr lvl="1"/>
            <a:r>
              <a:rPr lang="en-US" sz="2000" dirty="0" smtClean="0"/>
              <a:t>OWL may be seen as a syntax for a description logic</a:t>
            </a:r>
            <a:endParaRPr lang="en-US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 triples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852936"/>
            <a:ext cx="8784976" cy="2697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In English: 	</a:t>
            </a:r>
            <a:r>
              <a:rPr lang="en-US" sz="2400" dirty="0" err="1" smtClean="0"/>
              <a:t>Dupond</a:t>
            </a:r>
            <a:r>
              <a:rPr lang="en-US" sz="2400" dirty="0" smtClean="0"/>
              <a:t> leads the CS department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In Logic: 	Leads(</a:t>
            </a:r>
            <a:r>
              <a:rPr lang="en-US" sz="2400" dirty="0" err="1" smtClean="0"/>
              <a:t>Dupond,CS</a:t>
            </a:r>
            <a:r>
              <a:rPr lang="en-US" sz="2400" dirty="0" smtClean="0"/>
              <a:t> department)</a:t>
            </a:r>
          </a:p>
          <a:p>
            <a:pPr>
              <a:buNone/>
            </a:pPr>
            <a:r>
              <a:rPr lang="en-US" sz="2400" dirty="0" smtClean="0"/>
              <a:t>More triples</a:t>
            </a:r>
            <a:r>
              <a:rPr lang="en-US" sz="2000" dirty="0"/>
              <a:t>	</a:t>
            </a:r>
            <a:r>
              <a:rPr lang="en-US" sz="2000" dirty="0" smtClean="0"/>
              <a:t>&lt; </a:t>
            </a:r>
            <a:r>
              <a:rPr lang="en-US" sz="2000" dirty="0" err="1" smtClean="0"/>
              <a:t>Dupond</a:t>
            </a:r>
            <a:r>
              <a:rPr lang="en-US" sz="2000" dirty="0" smtClean="0"/>
              <a:t> </a:t>
            </a:r>
            <a:r>
              <a:rPr lang="en-US" sz="2000" dirty="0" err="1" smtClean="0"/>
              <a:t>TeachesIn</a:t>
            </a:r>
            <a:r>
              <a:rPr lang="en-US" sz="2000" dirty="0" smtClean="0"/>
              <a:t> UE111  &gt; </a:t>
            </a:r>
            <a:r>
              <a:rPr lang="en-US" sz="2000" dirty="0"/>
              <a:t> </a:t>
            </a:r>
            <a:r>
              <a:rPr lang="en-US" sz="2000" dirty="0" smtClean="0"/>
              <a:t>   &lt; </a:t>
            </a:r>
            <a:r>
              <a:rPr lang="en-US" sz="2000" dirty="0" err="1" smtClean="0"/>
              <a:t>Dupond</a:t>
            </a:r>
            <a:r>
              <a:rPr lang="en-US" sz="2000" dirty="0" smtClean="0"/>
              <a:t> </a:t>
            </a:r>
            <a:r>
              <a:rPr lang="en-US" sz="2000" dirty="0" err="1" smtClean="0"/>
              <a:t>TeachesTo</a:t>
            </a:r>
            <a:r>
              <a:rPr lang="en-US" sz="2000" dirty="0" smtClean="0"/>
              <a:t> Pierre  &gt;</a:t>
            </a:r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		&lt; Pierre </a:t>
            </a:r>
            <a:r>
              <a:rPr lang="en-US" sz="2000" dirty="0" err="1" smtClean="0"/>
              <a:t>EnrolledIn</a:t>
            </a:r>
            <a:r>
              <a:rPr lang="en-US" sz="2000" dirty="0" smtClean="0"/>
              <a:t> </a:t>
            </a:r>
            <a:r>
              <a:rPr lang="en-US" sz="2000" dirty="0" err="1" smtClean="0"/>
              <a:t>CSDept</a:t>
            </a:r>
            <a:r>
              <a:rPr lang="en-US" sz="2000" dirty="0" smtClean="0"/>
              <a:t> &gt;        &lt; Pierre </a:t>
            </a:r>
            <a:r>
              <a:rPr lang="en-US" sz="2000" dirty="0" err="1" smtClean="0"/>
              <a:t>RegisteredTo</a:t>
            </a:r>
            <a:r>
              <a:rPr lang="en-US" sz="2000" dirty="0" smtClean="0"/>
              <a:t>  UE111 &gt;</a:t>
            </a:r>
          </a:p>
          <a:p>
            <a:pPr>
              <a:buNone/>
            </a:pPr>
            <a:r>
              <a:rPr lang="en-US" sz="2400" dirty="0" smtClean="0"/>
              <a:t>With web resources:</a:t>
            </a:r>
            <a:r>
              <a:rPr lang="en-US" sz="2000" dirty="0" smtClean="0"/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9128B45-356E-4A35-ADDB-0EE72B20EEE7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331640" y="1772816"/>
            <a:ext cx="15121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Dupond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940152" y="1772816"/>
            <a:ext cx="14401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CSDept</a:t>
            </a:r>
            <a:endParaRPr lang="en-US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1691680" y="2195572"/>
            <a:ext cx="542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Subject		   Predicate		Object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1560" y="5412357"/>
            <a:ext cx="1944216" cy="568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http://a.fr/Dupond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6444208" y="5412357"/>
            <a:ext cx="1944216" cy="568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http://univ.com/CSDept</a:t>
            </a:r>
            <a:endParaRPr lang="en-US" sz="2000" dirty="0"/>
          </a:p>
        </p:txBody>
      </p:sp>
      <p:sp>
        <p:nvSpPr>
          <p:cNvPr id="15" name="Ellipse 14"/>
          <p:cNvSpPr/>
          <p:nvPr/>
        </p:nvSpPr>
        <p:spPr>
          <a:xfrm>
            <a:off x="2699792" y="5085184"/>
            <a:ext cx="3672408" cy="8640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http://</a:t>
            </a:r>
            <a:r>
              <a:rPr lang="en-US" sz="2000" dirty="0" err="1" smtClean="0">
                <a:solidFill>
                  <a:srgbClr val="0000FF"/>
                </a:solidFill>
              </a:rPr>
              <a:t>univ.com</a:t>
            </a:r>
            <a:r>
              <a:rPr lang="en-US" sz="2000" dirty="0" smtClean="0">
                <a:solidFill>
                  <a:srgbClr val="0000FF"/>
                </a:solidFill>
              </a:rPr>
              <a:t>/Leads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3491880" y="1556792"/>
            <a:ext cx="1728192" cy="5040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L</a:t>
            </a:r>
            <a:r>
              <a:rPr lang="en-US" sz="2000" dirty="0" smtClean="0">
                <a:solidFill>
                  <a:srgbClr val="0000FF"/>
                </a:solidFill>
              </a:rPr>
              <a:t>eads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4" name="Connecteur droit avec flèche 13"/>
          <p:cNvCxnSpPr>
            <a:stCxn id="6" idx="3"/>
            <a:endCxn id="8" idx="1"/>
          </p:cNvCxnSpPr>
          <p:nvPr/>
        </p:nvCxnSpPr>
        <p:spPr>
          <a:xfrm>
            <a:off x="2843808" y="1988840"/>
            <a:ext cx="309634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12" idx="3"/>
            <a:endCxn id="13" idx="1"/>
          </p:cNvCxnSpPr>
          <p:nvPr/>
        </p:nvCxnSpPr>
        <p:spPr>
          <a:xfrm>
            <a:off x="2555776" y="5696530"/>
            <a:ext cx="388843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binary relations</a:t>
            </a:r>
            <a:br>
              <a:rPr lang="en-US" dirty="0" smtClean="0"/>
            </a:br>
            <a:r>
              <a:rPr lang="en-US" dirty="0" smtClean="0"/>
              <a:t>Enrolment(Pierre, </a:t>
            </a:r>
            <a:r>
              <a:rPr lang="en-US" dirty="0" err="1" smtClean="0"/>
              <a:t>CSDept</a:t>
            </a:r>
            <a:r>
              <a:rPr lang="en-US" dirty="0" smtClean="0"/>
              <a:t>, A)</a:t>
            </a:r>
            <a:endParaRPr lang="en-US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2709204"/>
              </p:ext>
            </p:extLst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Department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Pierre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CSDept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1331640" y="3212976"/>
            <a:ext cx="1224136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Enrol345</a:t>
            </a:r>
            <a:endParaRPr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07504" y="5157192"/>
            <a:ext cx="8640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Pierre</a:t>
            </a:r>
            <a:endParaRPr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475656" y="5157192"/>
            <a:ext cx="100811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CSDept</a:t>
            </a:r>
            <a:endParaRPr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3203848" y="5157192"/>
            <a:ext cx="8640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cxnSp>
        <p:nvCxnSpPr>
          <p:cNvPr id="12" name="Connecteur droit 11"/>
          <p:cNvCxnSpPr>
            <a:stCxn id="7" idx="2"/>
            <a:endCxn id="8" idx="0"/>
          </p:cNvCxnSpPr>
          <p:nvPr/>
        </p:nvCxnSpPr>
        <p:spPr>
          <a:xfrm flipH="1">
            <a:off x="539552" y="3717032"/>
            <a:ext cx="1404156" cy="1440160"/>
          </a:xfrm>
          <a:prstGeom prst="line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7" idx="2"/>
            <a:endCxn id="9" idx="0"/>
          </p:cNvCxnSpPr>
          <p:nvPr/>
        </p:nvCxnSpPr>
        <p:spPr>
          <a:xfrm>
            <a:off x="1943708" y="3717032"/>
            <a:ext cx="36004" cy="1440160"/>
          </a:xfrm>
          <a:prstGeom prst="line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>
            <a:stCxn id="7" idx="2"/>
            <a:endCxn id="10" idx="0"/>
          </p:cNvCxnSpPr>
          <p:nvPr/>
        </p:nvCxnSpPr>
        <p:spPr>
          <a:xfrm>
            <a:off x="1943708" y="3717032"/>
            <a:ext cx="1692188" cy="1440160"/>
          </a:xfrm>
          <a:prstGeom prst="line">
            <a:avLst/>
          </a:prstGeom>
          <a:ln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 rot="18908518">
            <a:off x="682147" y="4090565"/>
            <a:ext cx="90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student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 rot="16200000">
            <a:off x="1366433" y="4258303"/>
            <a:ext cx="13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department</a:t>
            </a:r>
          </a:p>
        </p:txBody>
      </p:sp>
      <p:sp>
        <p:nvSpPr>
          <p:cNvPr id="19" name="ZoneTexte 18"/>
          <p:cNvSpPr txBox="1"/>
          <p:nvPr/>
        </p:nvSpPr>
        <p:spPr>
          <a:xfrm rot="2496800">
            <a:off x="2670767" y="4236365"/>
            <a:ext cx="716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grade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378074"/>
              </p:ext>
            </p:extLst>
          </p:nvPr>
        </p:nvGraphicFramePr>
        <p:xfrm>
          <a:off x="4427985" y="3284984"/>
          <a:ext cx="4608511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8427"/>
                <a:gridCol w="1693913"/>
                <a:gridCol w="1536171"/>
              </a:tblGrid>
              <a:tr h="45605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Enrol345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Student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Pierre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5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Enrol345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Department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CSDept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605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Enrol345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Grade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ZoneTexte 24"/>
          <p:cNvSpPr txBox="1"/>
          <p:nvPr/>
        </p:nvSpPr>
        <p:spPr>
          <a:xfrm>
            <a:off x="5436096" y="5517232"/>
            <a:ext cx="2965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Rather inelegant?  Yes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5746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 graph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A set of RDF facts defines an </a:t>
            </a:r>
            <a:r>
              <a:rPr lang="en-US" sz="2400" b="1" dirty="0" smtClean="0">
                <a:solidFill>
                  <a:srgbClr val="FF0000"/>
                </a:solidFill>
              </a:rPr>
              <a:t>RDF graph </a:t>
            </a:r>
          </a:p>
          <a:p>
            <a:pPr>
              <a:buNone/>
            </a:pPr>
            <a:r>
              <a:rPr lang="en-US" sz="2400" dirty="0" smtClean="0"/>
              <a:t>where the nodes are objects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453336"/>
            <a:ext cx="2133600" cy="365125"/>
          </a:xfrm>
        </p:spPr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453336"/>
            <a:ext cx="2133600" cy="365125"/>
          </a:xfrm>
        </p:spPr>
        <p:txBody>
          <a:bodyPr/>
          <a:lstStyle/>
          <a:p>
            <a:fld id="{09128B45-356E-4A35-ADDB-0EE72B20EEE7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323528" y="4149080"/>
            <a:ext cx="15121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Dupond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7740352" y="1916832"/>
            <a:ext cx="14401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CSDept</a:t>
            </a:r>
            <a:endParaRPr lang="en-US" sz="2000" dirty="0"/>
          </a:p>
        </p:txBody>
      </p:sp>
      <p:cxnSp>
        <p:nvCxnSpPr>
          <p:cNvPr id="13" name="Connecteur droit avec flèche 12"/>
          <p:cNvCxnSpPr>
            <a:stCxn id="7" idx="3"/>
            <a:endCxn id="8" idx="1"/>
          </p:cNvCxnSpPr>
          <p:nvPr/>
        </p:nvCxnSpPr>
        <p:spPr>
          <a:xfrm flipV="1">
            <a:off x="1835696" y="2132856"/>
            <a:ext cx="5904656" cy="22322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004048" y="4149080"/>
            <a:ext cx="14401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Pierre</a:t>
            </a:r>
            <a:endParaRPr lang="en-US" sz="2000" dirty="0"/>
          </a:p>
        </p:txBody>
      </p:sp>
      <p:cxnSp>
        <p:nvCxnSpPr>
          <p:cNvPr id="16" name="Connecteur droit avec flèche 15"/>
          <p:cNvCxnSpPr>
            <a:stCxn id="7" idx="3"/>
            <a:endCxn id="14" idx="1"/>
          </p:cNvCxnSpPr>
          <p:nvPr/>
        </p:nvCxnSpPr>
        <p:spPr>
          <a:xfrm>
            <a:off x="1835696" y="4365104"/>
            <a:ext cx="31683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740352" y="6381328"/>
            <a:ext cx="14401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UE211</a:t>
            </a:r>
            <a:endParaRPr lang="en-US" sz="2000" dirty="0"/>
          </a:p>
        </p:txBody>
      </p:sp>
      <p:cxnSp>
        <p:nvCxnSpPr>
          <p:cNvPr id="21" name="Connecteur droit avec flèche 20"/>
          <p:cNvCxnSpPr>
            <a:stCxn id="19" idx="0"/>
            <a:endCxn id="8" idx="2"/>
          </p:cNvCxnSpPr>
          <p:nvPr/>
        </p:nvCxnSpPr>
        <p:spPr>
          <a:xfrm flipV="1">
            <a:off x="8460432" y="2348880"/>
            <a:ext cx="0" cy="4032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>
            <a:stCxn id="7" idx="3"/>
            <a:endCxn id="19" idx="1"/>
          </p:cNvCxnSpPr>
          <p:nvPr/>
        </p:nvCxnSpPr>
        <p:spPr>
          <a:xfrm>
            <a:off x="1835696" y="4365104"/>
            <a:ext cx="5904656" cy="22322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>
            <a:stCxn id="14" idx="0"/>
            <a:endCxn id="8" idx="1"/>
          </p:cNvCxnSpPr>
          <p:nvPr/>
        </p:nvCxnSpPr>
        <p:spPr>
          <a:xfrm flipV="1">
            <a:off x="5724128" y="2132856"/>
            <a:ext cx="2016224" cy="2016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14" idx="2"/>
            <a:endCxn id="19" idx="1"/>
          </p:cNvCxnSpPr>
          <p:nvPr/>
        </p:nvCxnSpPr>
        <p:spPr>
          <a:xfrm>
            <a:off x="5724128" y="4581128"/>
            <a:ext cx="2016224" cy="20162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 rot="20389988">
            <a:off x="4067944" y="2790377"/>
            <a:ext cx="1728192" cy="5040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FF"/>
                </a:solidFill>
              </a:rPr>
              <a:t>L</a:t>
            </a:r>
            <a:r>
              <a:rPr lang="en-US" sz="2000" dirty="0" smtClean="0">
                <a:solidFill>
                  <a:srgbClr val="0000FF"/>
                </a:solidFill>
              </a:rPr>
              <a:t>eads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2627784" y="3948086"/>
            <a:ext cx="1944216" cy="5040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TeachesTo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 rot="16200000">
            <a:off x="7200292" y="4041068"/>
            <a:ext cx="2160240" cy="5040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OfferedBy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 rot="1049009">
            <a:off x="4067944" y="5172222"/>
            <a:ext cx="1944216" cy="5040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TeachesIn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5" name="Ellipse 24"/>
          <p:cNvSpPr/>
          <p:nvPr/>
        </p:nvSpPr>
        <p:spPr>
          <a:xfrm rot="18931932">
            <a:off x="5776633" y="2716435"/>
            <a:ext cx="1872208" cy="5040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EnrolledIn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 rot="2732130">
            <a:off x="5518535" y="5027216"/>
            <a:ext cx="2232248" cy="50405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FF"/>
                </a:solidFill>
              </a:rPr>
              <a:t>RegisteredTo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45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of an RDF Graph: Elvis in Yago 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2" cstate="print"/>
          <a:srcRect l="4187" r="7154" b="4080"/>
          <a:stretch>
            <a:fillRect/>
          </a:stretch>
        </p:blipFill>
        <p:spPr>
          <a:xfrm>
            <a:off x="82025" y="1380619"/>
            <a:ext cx="8954471" cy="5432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RDF graph is global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899592" y="2564904"/>
            <a:ext cx="19442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http://a.fr/Dupond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6516216" y="4941168"/>
            <a:ext cx="19442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http://univ.com/CSDept</a:t>
            </a:r>
            <a:endParaRPr lang="en-US" sz="2000" dirty="0"/>
          </a:p>
        </p:txBody>
      </p:sp>
      <p:sp>
        <p:nvSpPr>
          <p:cNvPr id="10" name="Ellipse 9"/>
          <p:cNvSpPr/>
          <p:nvPr/>
        </p:nvSpPr>
        <p:spPr>
          <a:xfrm>
            <a:off x="1547664" y="4221088"/>
            <a:ext cx="7344816" cy="2448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univ.com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-36512" y="1412776"/>
            <a:ext cx="7344816" cy="24482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a.fr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5696" y="5013176"/>
            <a:ext cx="1800200" cy="648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http://a.fr/Dupond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1907704" y="1412776"/>
            <a:ext cx="2448272" cy="576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http://a.fr/age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0" y="1628800"/>
            <a:ext cx="9361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29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5796136" y="2636912"/>
            <a:ext cx="9361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Alice</a:t>
            </a:r>
            <a:endParaRPr lang="en-US" sz="2000" dirty="0"/>
          </a:p>
        </p:txBody>
      </p:sp>
      <p:cxnSp>
        <p:nvCxnSpPr>
          <p:cNvPr id="23" name="Forme 22"/>
          <p:cNvCxnSpPr>
            <a:stCxn id="6" idx="0"/>
            <a:endCxn id="19" idx="1"/>
          </p:cNvCxnSpPr>
          <p:nvPr/>
        </p:nvCxnSpPr>
        <p:spPr>
          <a:xfrm rot="5400000" flipH="1" flipV="1">
            <a:off x="2879812" y="872716"/>
            <a:ext cx="684076" cy="2700300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orme libre 31"/>
          <p:cNvSpPr/>
          <p:nvPr/>
        </p:nvSpPr>
        <p:spPr>
          <a:xfrm>
            <a:off x="733586" y="3277892"/>
            <a:ext cx="1164956" cy="2014779"/>
          </a:xfrm>
          <a:custGeom>
            <a:avLst/>
            <a:gdLst>
              <a:gd name="connsiteX0" fmla="*/ 1164956 w 1164956"/>
              <a:gd name="connsiteY0" fmla="*/ 0 h 2014779"/>
              <a:gd name="connsiteX1" fmla="*/ 281553 w 1164956"/>
              <a:gd name="connsiteY1" fmla="*/ 588935 h 2014779"/>
              <a:gd name="connsiteX2" fmla="*/ 134319 w 1164956"/>
              <a:gd name="connsiteY2" fmla="*/ 1030637 h 2014779"/>
              <a:gd name="connsiteX3" fmla="*/ 1087465 w 1164956"/>
              <a:gd name="connsiteY3" fmla="*/ 2014779 h 201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956" h="2014779">
                <a:moveTo>
                  <a:pt x="1164956" y="0"/>
                </a:moveTo>
                <a:cubicBezTo>
                  <a:pt x="809141" y="208581"/>
                  <a:pt x="453326" y="417162"/>
                  <a:pt x="281553" y="588935"/>
                </a:cubicBezTo>
                <a:cubicBezTo>
                  <a:pt x="109780" y="760708"/>
                  <a:pt x="0" y="792996"/>
                  <a:pt x="134319" y="1030637"/>
                </a:cubicBezTo>
                <a:cubicBezTo>
                  <a:pt x="268638" y="1268278"/>
                  <a:pt x="1087465" y="2014779"/>
                  <a:pt x="1087465" y="2014779"/>
                </a:cubicBezTo>
              </a:path>
            </a:pathLst>
          </a:custGeom>
          <a:ln w="38100"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/>
          <p:cNvSpPr/>
          <p:nvPr/>
        </p:nvSpPr>
        <p:spPr>
          <a:xfrm>
            <a:off x="2915816" y="4797152"/>
            <a:ext cx="4176464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http://</a:t>
            </a:r>
            <a:r>
              <a:rPr lang="en-US" sz="2000" dirty="0" err="1" smtClean="0">
                <a:solidFill>
                  <a:srgbClr val="0000FF"/>
                </a:solidFill>
              </a:rPr>
              <a:t>univ.com</a:t>
            </a:r>
            <a:r>
              <a:rPr lang="en-US" sz="2000" dirty="0" smtClean="0">
                <a:solidFill>
                  <a:srgbClr val="0000FF"/>
                </a:solidFill>
              </a:rPr>
              <a:t>/Leads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3275856" y="2420888"/>
            <a:ext cx="2448272" cy="576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FF"/>
                </a:solidFill>
              </a:rPr>
              <a:t>http://a.fr/fn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3" name="Connecteur droit avec flèche 12"/>
          <p:cNvCxnSpPr>
            <a:stCxn id="6" idx="3"/>
            <a:endCxn id="21" idx="1"/>
          </p:cNvCxnSpPr>
          <p:nvPr/>
        </p:nvCxnSpPr>
        <p:spPr>
          <a:xfrm flipV="1">
            <a:off x="2843808" y="2888940"/>
            <a:ext cx="2952328" cy="36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stCxn id="14" idx="3"/>
            <a:endCxn id="7" idx="1"/>
          </p:cNvCxnSpPr>
          <p:nvPr/>
        </p:nvCxnSpPr>
        <p:spPr>
          <a:xfrm flipV="1">
            <a:off x="3635896" y="5301208"/>
            <a:ext cx="2880320" cy="360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standard vocabularies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err="1" smtClean="0">
                <a:solidFill>
                  <a:srgbClr val="000000"/>
                </a:solidFill>
              </a:rPr>
              <a:t>rdf</a:t>
            </a:r>
            <a:r>
              <a:rPr lang="en-US" sz="2400" dirty="0" smtClean="0">
                <a:solidFill>
                  <a:srgbClr val="000000"/>
                </a:solidFill>
              </a:rPr>
              <a:t>:      The basic RDF vocabulary  </a:t>
            </a:r>
          </a:p>
          <a:p>
            <a:pP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err="1" smtClean="0">
                <a:solidFill>
                  <a:srgbClr val="000000"/>
                </a:solidFill>
              </a:rPr>
              <a:t>rdfs</a:t>
            </a:r>
            <a:r>
              <a:rPr lang="en-US" sz="2400" dirty="0" smtClean="0">
                <a:solidFill>
                  <a:srgbClr val="000000"/>
                </a:solidFill>
              </a:rPr>
              <a:t>:    RDF Schema vocabulary</a:t>
            </a:r>
          </a:p>
          <a:p>
            <a:pP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dc:      Dublin Core (predicates for describing documents)</a:t>
            </a:r>
          </a:p>
          <a:p>
            <a:pP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s:         </a:t>
            </a:r>
            <a:r>
              <a:rPr lang="en-US" sz="2400" dirty="0" err="1" smtClean="0">
                <a:solidFill>
                  <a:srgbClr val="000000"/>
                </a:solidFill>
              </a:rPr>
              <a:t>Schema.org</a:t>
            </a:r>
            <a:r>
              <a:rPr lang="en-US" sz="2400" dirty="0" smtClean="0">
                <a:solidFill>
                  <a:srgbClr val="000000"/>
                </a:solidFill>
              </a:rPr>
              <a:t> (predicates for describing web content)</a:t>
            </a:r>
          </a:p>
          <a:p>
            <a:pPr lvl="1"/>
            <a:r>
              <a:rPr lang="en-US" sz="2000" dirty="0" smtClean="0">
                <a:cs typeface="Century Gothic"/>
              </a:rPr>
              <a:t>Vocabulary for people, movies,  events, </a:t>
            </a:r>
            <a:r>
              <a:rPr lang="en-US" sz="2000" dirty="0" err="1" smtClean="0">
                <a:cs typeface="Century Gothic"/>
              </a:rPr>
              <a:t>etc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cc:      Creative Commons (types of licenses)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19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Ontologies</a:t>
            </a:r>
          </a:p>
          <a:p>
            <a:r>
              <a:rPr lang="en-US" dirty="0" smtClean="0"/>
              <a:t>Querying ontologies</a:t>
            </a:r>
          </a:p>
          <a:p>
            <a:r>
              <a:rPr lang="en-US" dirty="0" smtClean="0"/>
              <a:t>Integrating data sources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192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RDFS: RDF Schema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The schema in RDF is super simplistic</a:t>
            </a:r>
          </a:p>
          <a:p>
            <a:pPr>
              <a:buNone/>
            </a:pPr>
            <a:r>
              <a:rPr lang="en-US" sz="2400" dirty="0" smtClean="0"/>
              <a:t>An </a:t>
            </a:r>
            <a:r>
              <a:rPr lang="en-US" sz="2400" b="1" dirty="0" smtClean="0">
                <a:solidFill>
                  <a:srgbClr val="FF0000"/>
                </a:solidFill>
              </a:rPr>
              <a:t>RDF Schema </a:t>
            </a:r>
            <a:r>
              <a:rPr lang="en-US" sz="2400" dirty="0" smtClean="0"/>
              <a:t>defines the schema of a richer ontology</a:t>
            </a:r>
          </a:p>
          <a:p>
            <a:pPr>
              <a:buNone/>
            </a:pPr>
            <a:r>
              <a:rPr lang="en-US" sz="2400" dirty="0" smtClean="0"/>
              <a:t>Do net get confused</a:t>
            </a:r>
          </a:p>
          <a:p>
            <a:pPr lvl="1"/>
            <a:r>
              <a:rPr lang="en-US" sz="2000" dirty="0" smtClean="0"/>
              <a:t>RDFS can use RDF as syntax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.e., RDFS statements can be expressed as RDF triples using </a:t>
            </a:r>
            <a:r>
              <a:rPr lang="en-US" sz="2000" dirty="0"/>
              <a:t>RDFS keywords </a:t>
            </a:r>
            <a:r>
              <a:rPr lang="en-US" sz="2000" dirty="0" smtClean="0"/>
              <a:t>for </a:t>
            </a:r>
            <a:r>
              <a:rPr lang="en-US" sz="2000" b="1" dirty="0" smtClean="0">
                <a:solidFill>
                  <a:srgbClr val="FF0000"/>
                </a:solidFill>
              </a:rPr>
              <a:t>properties</a:t>
            </a:r>
            <a:r>
              <a:rPr lang="en-US" sz="2000" dirty="0" smtClean="0"/>
              <a:t> and </a:t>
            </a:r>
            <a:r>
              <a:rPr lang="en-US" sz="2000" b="1" dirty="0" smtClean="0">
                <a:solidFill>
                  <a:srgbClr val="FF0000"/>
                </a:solidFill>
              </a:rPr>
              <a:t>objects</a:t>
            </a:r>
            <a:endParaRPr lang="en-US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20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for RDF Schema – using RDF syntax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/>
              <a:t>Declaration of classes and subclass relationships	</a:t>
            </a:r>
          </a:p>
          <a:p>
            <a:pPr lvl="1"/>
            <a:r>
              <a:rPr lang="en-US" sz="2000" dirty="0"/>
              <a:t>&lt; Staff </a:t>
            </a:r>
            <a:r>
              <a:rPr lang="en-US" sz="2000" b="1" dirty="0" err="1">
                <a:solidFill>
                  <a:srgbClr val="FF0000"/>
                </a:solidFill>
              </a:rPr>
              <a:t>rdf:type</a:t>
            </a:r>
            <a:r>
              <a:rPr lang="en-US" sz="2000" b="1" dirty="0">
                <a:solidFill>
                  <a:srgbClr val="FF0000"/>
                </a:solidFill>
              </a:rPr>
              <a:t>  </a:t>
            </a:r>
            <a:r>
              <a:rPr lang="en-US" sz="2000" b="1" dirty="0" err="1">
                <a:solidFill>
                  <a:srgbClr val="FF0000"/>
                </a:solidFill>
              </a:rPr>
              <a:t>rdfs:Class</a:t>
            </a:r>
            <a:r>
              <a:rPr lang="en-US" sz="2000" b="1" dirty="0"/>
              <a:t> </a:t>
            </a:r>
            <a:r>
              <a:rPr lang="en-US" sz="2000" dirty="0" smtClean="0"/>
              <a:t>&gt;   &lt; </a:t>
            </a:r>
            <a:r>
              <a:rPr lang="en-US" sz="2000" dirty="0"/>
              <a:t>Java </a:t>
            </a:r>
            <a:r>
              <a:rPr lang="en-US" sz="2000" b="1" dirty="0" err="1">
                <a:solidFill>
                  <a:srgbClr val="FF0000"/>
                </a:solidFill>
              </a:rPr>
              <a:t>rdfs:subClassOf</a:t>
            </a:r>
            <a:r>
              <a:rPr lang="en-US" sz="2000" dirty="0"/>
              <a:t> </a:t>
            </a:r>
            <a:r>
              <a:rPr lang="en-US" sz="2000" dirty="0" err="1"/>
              <a:t>CSCourse</a:t>
            </a:r>
            <a:r>
              <a:rPr lang="en-US" sz="2000" dirty="0"/>
              <a:t> &gt;</a:t>
            </a:r>
          </a:p>
          <a:p>
            <a:pPr>
              <a:buNone/>
            </a:pPr>
            <a:r>
              <a:rPr lang="en-US" sz="2400" dirty="0"/>
              <a:t>Declaration of instances </a:t>
            </a:r>
          </a:p>
          <a:p>
            <a:pPr lvl="1"/>
            <a:r>
              <a:rPr lang="en-US" sz="2000" dirty="0"/>
              <a:t>&lt; </a:t>
            </a:r>
            <a:r>
              <a:rPr lang="en-US" sz="2000" dirty="0" err="1"/>
              <a:t>Dupond</a:t>
            </a:r>
            <a:r>
              <a:rPr lang="en-US" sz="2000" dirty="0"/>
              <a:t>  </a:t>
            </a:r>
            <a:r>
              <a:rPr lang="en-US" sz="2000" b="1" dirty="0" err="1">
                <a:solidFill>
                  <a:srgbClr val="FF0000"/>
                </a:solidFill>
              </a:rPr>
              <a:t>rdf:type</a:t>
            </a:r>
            <a:r>
              <a:rPr lang="en-US" sz="2000" dirty="0"/>
              <a:t>  </a:t>
            </a:r>
            <a:r>
              <a:rPr lang="en-US" sz="2000" dirty="0" err="1"/>
              <a:t>AcademicStaff</a:t>
            </a:r>
            <a:r>
              <a:rPr lang="en-US" sz="2000" dirty="0"/>
              <a:t> &gt;</a:t>
            </a:r>
          </a:p>
          <a:p>
            <a:pPr>
              <a:buNone/>
            </a:pPr>
            <a:r>
              <a:rPr lang="en-US" sz="2400" dirty="0" smtClean="0"/>
              <a:t>Declaration of relations </a:t>
            </a:r>
          </a:p>
          <a:p>
            <a:pPr lvl="1"/>
            <a:r>
              <a:rPr lang="en-US" sz="2000" dirty="0" smtClean="0"/>
              <a:t>&lt; RegisteredTo </a:t>
            </a:r>
            <a:r>
              <a:rPr lang="en-US" sz="2000" b="1" dirty="0" smtClean="0">
                <a:solidFill>
                  <a:srgbClr val="FF0000"/>
                </a:solidFill>
              </a:rPr>
              <a:t>rdf:type</a:t>
            </a:r>
            <a:r>
              <a:rPr lang="en-US" sz="2000" dirty="0" smtClean="0"/>
              <a:t>  rdf:Property &gt;</a:t>
            </a:r>
          </a:p>
          <a:p>
            <a:pPr>
              <a:buNone/>
            </a:pPr>
            <a:r>
              <a:rPr lang="en-US" sz="2400" dirty="0" smtClean="0"/>
              <a:t>Declaration of subproperty relationships</a:t>
            </a:r>
          </a:p>
          <a:p>
            <a:pPr lvl="1"/>
            <a:r>
              <a:rPr lang="en-US" sz="2000" dirty="0" smtClean="0"/>
              <a:t>&lt; LateRegisteredTo  </a:t>
            </a:r>
            <a:r>
              <a:rPr lang="en-US" sz="2000" b="1" dirty="0" smtClean="0">
                <a:solidFill>
                  <a:srgbClr val="FF0000"/>
                </a:solidFill>
              </a:rPr>
              <a:t>rdfs:subPropertyOf</a:t>
            </a:r>
            <a:r>
              <a:rPr lang="en-US" sz="2000" dirty="0" smtClean="0"/>
              <a:t>  RegisteredTo &gt;</a:t>
            </a:r>
          </a:p>
          <a:p>
            <a:pPr>
              <a:buNone/>
            </a:pPr>
            <a:r>
              <a:rPr lang="en-US" sz="2400" dirty="0" smtClean="0"/>
              <a:t>Declaration of domain/range restrictions for predicates</a:t>
            </a:r>
          </a:p>
          <a:p>
            <a:pPr lvl="1"/>
            <a:r>
              <a:rPr lang="en-US" sz="2000" dirty="0" smtClean="0"/>
              <a:t>&lt; TeachesIn  </a:t>
            </a:r>
            <a:r>
              <a:rPr lang="en-US" sz="2000" b="1" dirty="0" smtClean="0">
                <a:solidFill>
                  <a:srgbClr val="FF0000"/>
                </a:solidFill>
              </a:rPr>
              <a:t>rdfs:domain </a:t>
            </a:r>
            <a:r>
              <a:rPr lang="en-US" sz="2000" dirty="0" smtClean="0"/>
              <a:t> AcademicStaff &gt;</a:t>
            </a:r>
          </a:p>
          <a:p>
            <a:pPr lvl="1"/>
            <a:r>
              <a:rPr lang="en-US" sz="2000" dirty="0" smtClean="0"/>
              <a:t>&lt; TeachesIn </a:t>
            </a:r>
            <a:r>
              <a:rPr lang="en-US" sz="2000" b="1" dirty="0" smtClean="0">
                <a:solidFill>
                  <a:srgbClr val="FF0000"/>
                </a:solidFill>
              </a:rPr>
              <a:t>rdfs:range</a:t>
            </a:r>
            <a:r>
              <a:rPr lang="en-US" sz="2000" dirty="0" smtClean="0"/>
              <a:t>  Course &gt;</a:t>
            </a:r>
          </a:p>
          <a:p>
            <a:pPr marL="457200" lvl="1" indent="0">
              <a:buNone/>
            </a:pPr>
            <a:r>
              <a:rPr lang="en-US" sz="2000" dirty="0" smtClean="0"/>
              <a:t>i.e. </a:t>
            </a:r>
            <a:r>
              <a:rPr lang="en-US" sz="2000" dirty="0" err="1" smtClean="0"/>
              <a:t>TeachesIn</a:t>
            </a:r>
            <a:r>
              <a:rPr lang="en-US" sz="2000" dirty="0" smtClean="0"/>
              <a:t>( AcademicStaff , Course)</a:t>
            </a:r>
            <a:endParaRPr lang="en-US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21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OWL extends RDFS with the possibility to express additional constraints</a:t>
            </a:r>
          </a:p>
          <a:p>
            <a:pPr lvl="1"/>
            <a:r>
              <a:rPr lang="en-US" sz="2000" dirty="0" smtClean="0"/>
              <a:t>Disjointness between classes</a:t>
            </a:r>
          </a:p>
          <a:p>
            <a:pPr lvl="1"/>
            <a:r>
              <a:rPr lang="en-US" sz="2000" dirty="0" smtClean="0"/>
              <a:t>Constraints of functionality and symmetry on predicates</a:t>
            </a:r>
            <a:r>
              <a:rPr lang="en-US" sz="300" dirty="0" smtClean="0"/>
              <a:t> </a:t>
            </a:r>
            <a:endParaRPr lang="en-US" sz="2000" dirty="0" smtClean="0"/>
          </a:p>
          <a:p>
            <a:pPr lvl="1"/>
            <a:r>
              <a:rPr lang="en-US" sz="2000" dirty="0" smtClean="0"/>
              <a:t>Intentional class definitions</a:t>
            </a:r>
          </a:p>
          <a:p>
            <a:pPr lvl="1"/>
            <a:r>
              <a:rPr lang="en-US" sz="2000" dirty="0" smtClean="0"/>
              <a:t>Class union and intersection</a:t>
            </a:r>
          </a:p>
          <a:p>
            <a:pPr>
              <a:buNone/>
            </a:pPr>
            <a:r>
              <a:rPr lang="en-US" sz="2400" dirty="0" smtClean="0"/>
              <a:t>Examples</a:t>
            </a:r>
          </a:p>
          <a:p>
            <a:pPr lvl="1"/>
            <a:r>
              <a:rPr lang="en-US" sz="2000" dirty="0" smtClean="0"/>
              <a:t>Departments can be lead only by professors</a:t>
            </a:r>
          </a:p>
          <a:p>
            <a:pPr lvl="1"/>
            <a:r>
              <a:rPr lang="en-US" sz="2000" dirty="0" smtClean="0"/>
              <a:t>Only professors or lecturers may teach to undergraduate students.</a:t>
            </a:r>
          </a:p>
          <a:p>
            <a:pPr lvl="1"/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22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Logics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Philosophy: isolate </a:t>
            </a:r>
            <a:r>
              <a:rPr lang="en-US" sz="2400" b="1" dirty="0" smtClean="0">
                <a:solidFill>
                  <a:srgbClr val="FF0000"/>
                </a:solidFill>
              </a:rPr>
              <a:t>decidable</a:t>
            </a:r>
            <a:r>
              <a:rPr lang="en-US" sz="2400" dirty="0" smtClean="0"/>
              <a:t> fragments of first-order logic allowing reasoning about classes and binary relations</a:t>
            </a:r>
          </a:p>
          <a:p>
            <a:pPr>
              <a:buNone/>
            </a:pPr>
            <a:r>
              <a:rPr lang="en-US" sz="2400" dirty="0" smtClean="0"/>
              <a:t>These fragments are called Description Logics</a:t>
            </a:r>
          </a:p>
          <a:p>
            <a:pPr>
              <a:buNone/>
            </a:pPr>
            <a:r>
              <a:rPr lang="en-US" sz="2400" dirty="0" smtClean="0"/>
              <a:t>The DL jargon:</a:t>
            </a:r>
          </a:p>
          <a:p>
            <a:pPr lvl="1"/>
            <a:r>
              <a:rPr lang="en-US" sz="2000" dirty="0" smtClean="0"/>
              <a:t>the classes are called </a:t>
            </a:r>
            <a:r>
              <a:rPr lang="en-US" sz="2000" b="1" dirty="0" smtClean="0">
                <a:solidFill>
                  <a:srgbClr val="FF0000"/>
                </a:solidFill>
              </a:rPr>
              <a:t>concepts </a:t>
            </a:r>
          </a:p>
          <a:p>
            <a:pPr lvl="1"/>
            <a:r>
              <a:rPr lang="en-US" sz="2000" dirty="0" smtClean="0"/>
              <a:t>the properties are called </a:t>
            </a:r>
            <a:r>
              <a:rPr lang="en-US" sz="2000" b="1" dirty="0" smtClean="0">
                <a:solidFill>
                  <a:srgbClr val="FF0000"/>
                </a:solidFill>
              </a:rPr>
              <a:t>roles</a:t>
            </a:r>
          </a:p>
          <a:p>
            <a:pPr lvl="1"/>
            <a:r>
              <a:rPr lang="en-US" sz="2000" dirty="0" smtClean="0"/>
              <a:t>the schema is called the </a:t>
            </a:r>
            <a:r>
              <a:rPr lang="en-US" sz="2000" b="1" dirty="0" smtClean="0">
                <a:solidFill>
                  <a:srgbClr val="FF0000"/>
                </a:solidFill>
              </a:rPr>
              <a:t>Tbox</a:t>
            </a:r>
          </a:p>
          <a:p>
            <a:pPr lvl="1"/>
            <a:r>
              <a:rPr lang="en-US" sz="2000" dirty="0" smtClean="0"/>
              <a:t>the instance is called the </a:t>
            </a:r>
            <a:r>
              <a:rPr lang="en-US" sz="2000" b="1" dirty="0" smtClean="0">
                <a:solidFill>
                  <a:srgbClr val="FF0000"/>
                </a:solidFill>
              </a:rPr>
              <a:t>Abox</a:t>
            </a:r>
          </a:p>
          <a:p>
            <a:pPr lvl="1"/>
            <a:r>
              <a:rPr lang="en-US" sz="2000" dirty="0" smtClean="0"/>
              <a:t>the ontology = Tbox + Abox</a:t>
            </a:r>
          </a:p>
          <a:p>
            <a:pPr lvl="1"/>
            <a:endParaRPr lang="en-US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23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 of main concepts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I(</a:t>
            </a:r>
            <a:r>
              <a:rPr lang="en-US" sz="2400" b="1" dirty="0" smtClean="0">
                <a:solidFill>
                  <a:srgbClr val="FF0000"/>
                </a:solidFill>
              </a:rPr>
              <a:t>C1 ⊓ C2</a:t>
            </a:r>
            <a:r>
              <a:rPr lang="en-US" sz="2400" dirty="0" smtClean="0"/>
              <a:t>) 	= I(C1) ∩ I(C2)</a:t>
            </a:r>
          </a:p>
          <a:p>
            <a:pPr>
              <a:buNone/>
            </a:pPr>
            <a:r>
              <a:rPr lang="pt-BR" sz="2400" dirty="0" smtClean="0"/>
              <a:t>I(</a:t>
            </a:r>
            <a:r>
              <a:rPr lang="pt-BR" sz="2400" b="1" dirty="0" smtClean="0">
                <a:solidFill>
                  <a:srgbClr val="FF0000"/>
                </a:solidFill>
              </a:rPr>
              <a:t>∀R.C</a:t>
            </a:r>
            <a:r>
              <a:rPr lang="pt-BR" sz="2400" dirty="0" smtClean="0"/>
              <a:t>) 	= {o1 | ∀ o2 [(o1,o2) ∈ I(R)⇒o2 ∈ I(C)]}</a:t>
            </a:r>
          </a:p>
          <a:p>
            <a:pPr>
              <a:buNone/>
            </a:pPr>
            <a:r>
              <a:rPr lang="pt-BR" sz="2400" dirty="0" smtClean="0"/>
              <a:t>I(</a:t>
            </a:r>
            <a:r>
              <a:rPr lang="pt-BR" sz="2400" b="1" dirty="0" smtClean="0">
                <a:solidFill>
                  <a:srgbClr val="FF0000"/>
                </a:solidFill>
              </a:rPr>
              <a:t>∃R.C</a:t>
            </a:r>
            <a:r>
              <a:rPr lang="pt-BR" sz="2400" dirty="0" smtClean="0"/>
              <a:t>) 	= {o1 | ∃o2.[(o1,o2) ∈ I(R) ∧ o2 ∈ I(C)]}</a:t>
            </a:r>
          </a:p>
          <a:p>
            <a:pPr>
              <a:buNone/>
            </a:pPr>
            <a:r>
              <a:rPr lang="en-US" sz="2400" dirty="0" smtClean="0"/>
              <a:t>I(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</a:t>
            </a:r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) 		= dom(I) －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/>
              <a:t>I(C)</a:t>
            </a:r>
          </a:p>
          <a:p>
            <a:pPr>
              <a:buNone/>
            </a:pPr>
            <a:r>
              <a:rPr lang="en-US" sz="2400" dirty="0" smtClean="0"/>
              <a:t>I(</a:t>
            </a:r>
            <a:r>
              <a:rPr lang="en-US" sz="2400" b="1" dirty="0" smtClean="0">
                <a:solidFill>
                  <a:srgbClr val="FF0000"/>
                </a:solidFill>
              </a:rPr>
              <a:t>R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-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		</a:t>
            </a:r>
            <a:r>
              <a:rPr lang="en-US" sz="2400" dirty="0" smtClean="0"/>
              <a:t>= {(o2,o1) | (o1,o2) ∈  I(R)}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24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kind of questions that are considered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Satisfiability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checking</a:t>
            </a:r>
            <a:r>
              <a:rPr lang="en-US" dirty="0" smtClean="0"/>
              <a:t>: Given an ontology </a:t>
            </a:r>
          </a:p>
          <a:p>
            <a:pPr>
              <a:buNone/>
            </a:pPr>
            <a:r>
              <a:rPr lang="en-US" dirty="0" smtClean="0"/>
              <a:t>	K = &lt;T ,A&gt;, is K satisfiable? </a:t>
            </a:r>
          </a:p>
          <a:p>
            <a:pPr lvl="1"/>
            <a:r>
              <a:rPr lang="en-US" dirty="0" smtClean="0"/>
              <a:t>I.e., is the ontology consistent? does there exist a possible world?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Subsumption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checking</a:t>
            </a:r>
            <a:r>
              <a:rPr lang="en-US" dirty="0" smtClean="0"/>
              <a:t>: Given a Tbox T and two concept expressions </a:t>
            </a:r>
            <a:r>
              <a:rPr lang="en-US" i="1" dirty="0" smtClean="0"/>
              <a:t>C </a:t>
            </a:r>
            <a:r>
              <a:rPr lang="en-US" dirty="0" smtClean="0"/>
              <a:t>and </a:t>
            </a:r>
            <a:r>
              <a:rPr lang="en-US" i="1" dirty="0" smtClean="0"/>
              <a:t>D, does T </a:t>
            </a:r>
            <a:r>
              <a:rPr lang="fr-FR" i="1" dirty="0" smtClean="0"/>
              <a:t>⊨</a:t>
            </a:r>
            <a:r>
              <a:rPr lang="fr-FR" dirty="0" smtClean="0"/>
              <a:t> </a:t>
            </a:r>
            <a:r>
              <a:rPr lang="en-US" i="1" dirty="0" smtClean="0"/>
              <a:t>C ⊑ D?</a:t>
            </a:r>
          </a:p>
          <a:p>
            <a:pPr lvl="1"/>
            <a:r>
              <a:rPr lang="en-US" dirty="0" smtClean="0"/>
              <a:t>I.e.. is C a subclass of C’ in any possible world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Instance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checking</a:t>
            </a:r>
            <a:r>
              <a:rPr lang="en-US" dirty="0" smtClean="0"/>
              <a:t>: Given an ontology K = &lt;T ,A&gt;, an individual </a:t>
            </a:r>
            <a:r>
              <a:rPr lang="en-US" i="1" dirty="0" smtClean="0"/>
              <a:t>e </a:t>
            </a:r>
            <a:r>
              <a:rPr lang="en-US" dirty="0" smtClean="0"/>
              <a:t>and a concept expression </a:t>
            </a:r>
            <a:r>
              <a:rPr lang="en-US" i="1" dirty="0" smtClean="0"/>
              <a:t>C, does K </a:t>
            </a:r>
            <a:r>
              <a:rPr lang="fr-FR" i="1" dirty="0" smtClean="0"/>
              <a:t>⊨</a:t>
            </a:r>
            <a:r>
              <a:rPr lang="en-US" i="1" dirty="0" smtClean="0"/>
              <a:t> C(e)?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Query answering</a:t>
            </a:r>
            <a:r>
              <a:rPr lang="en-US" dirty="0" smtClean="0"/>
              <a:t>: Given an ontology K = &lt;T ,A&gt;, and a concept expression </a:t>
            </a:r>
            <a:r>
              <a:rPr lang="en-US" i="1" dirty="0" smtClean="0"/>
              <a:t>C, </a:t>
            </a:r>
            <a:r>
              <a:rPr lang="en-US" dirty="0" smtClean="0"/>
              <a:t>finds the set of individuals</a:t>
            </a:r>
            <a:r>
              <a:rPr lang="en-US" i="1" dirty="0" smtClean="0"/>
              <a:t> e </a:t>
            </a:r>
            <a:r>
              <a:rPr lang="en-US" dirty="0" smtClean="0"/>
              <a:t>such that </a:t>
            </a:r>
            <a:r>
              <a:rPr lang="en-US" i="1" dirty="0" smtClean="0"/>
              <a:t>K </a:t>
            </a:r>
            <a:r>
              <a:rPr lang="fr-FR" i="1" dirty="0" smtClean="0"/>
              <a:t>⊨</a:t>
            </a:r>
            <a:r>
              <a:rPr lang="en-US" i="1" dirty="0" smtClean="0"/>
              <a:t> C(e)?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These problems are undecidable for full OWL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25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Querying ontologies</a:t>
            </a:r>
            <a:endParaRPr lang="en-US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26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Querying using RDFS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RDFS statements can be used to infer new triples</a:t>
            </a:r>
          </a:p>
          <a:p>
            <a:pPr>
              <a:buNone/>
            </a:pPr>
            <a:r>
              <a:rPr lang="en-US" sz="2400" dirty="0" smtClean="0"/>
              <a:t>Example</a:t>
            </a:r>
          </a:p>
          <a:p>
            <a:pPr lvl="1"/>
            <a:r>
              <a:rPr lang="en-US" sz="2000" dirty="0" smtClean="0"/>
              <a:t>Base fact </a:t>
            </a:r>
            <a:r>
              <a:rPr lang="en-US" sz="2000" i="1" dirty="0" smtClean="0"/>
              <a:t>ResponsibleOf (durand,ue111)</a:t>
            </a:r>
          </a:p>
          <a:p>
            <a:pPr lvl="1"/>
            <a:r>
              <a:rPr lang="en-US" sz="2000" dirty="0" smtClean="0"/>
              <a:t>Rule: </a:t>
            </a:r>
            <a:r>
              <a:rPr lang="en-US" sz="2000" i="1" dirty="0" smtClean="0"/>
              <a:t>ResponsibleOf (X,Y)⇒Professor (X)</a:t>
            </a:r>
          </a:p>
          <a:p>
            <a:pPr lvl="1"/>
            <a:r>
              <a:rPr lang="en-US" sz="2000" dirty="0"/>
              <a:t>rule </a:t>
            </a:r>
            <a:r>
              <a:rPr lang="en-US" sz="2000" i="1" dirty="0"/>
              <a:t>Professor (X)⇒</a:t>
            </a:r>
            <a:r>
              <a:rPr lang="en-US" sz="2000" i="1" dirty="0" err="1"/>
              <a:t>AcademicStaff</a:t>
            </a:r>
            <a:r>
              <a:rPr lang="en-US" sz="2000" i="1" dirty="0"/>
              <a:t> (X)</a:t>
            </a:r>
          </a:p>
          <a:p>
            <a:pPr>
              <a:buNone/>
            </a:pPr>
            <a:r>
              <a:rPr lang="en-US" sz="2400" dirty="0" smtClean="0"/>
              <a:t>If we ask the query “who is in the Academic Staff?”, we want Durand in the answer </a:t>
            </a:r>
          </a:p>
          <a:p>
            <a:pPr>
              <a:buNone/>
            </a:pPr>
            <a:r>
              <a:rPr lang="en-US" sz="2400" dirty="0" smtClean="0"/>
              <a:t>For this, we can use inference by saturation</a:t>
            </a:r>
          </a:p>
          <a:p>
            <a:pPr lvl="1"/>
            <a:r>
              <a:rPr lang="en-US" sz="2000" dirty="0"/>
              <a:t>Keep inferring new facts until a fixpoint is reached</a:t>
            </a:r>
          </a:p>
          <a:p>
            <a:pPr lvl="1"/>
            <a:r>
              <a:rPr lang="en-US" sz="2000" dirty="0" smtClean="0"/>
              <a:t>Only polynomially </a:t>
            </a:r>
            <a:r>
              <a:rPr lang="en-US" sz="2000" dirty="0"/>
              <a:t>many facts can be added</a:t>
            </a:r>
          </a:p>
          <a:p>
            <a:pPr lvl="1"/>
            <a:r>
              <a:rPr lang="en-US" sz="2000" dirty="0"/>
              <a:t>In ptime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27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complex languages: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description logics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Develop as a good compromise between expressive power and reasonable complexity of query answering</a:t>
            </a:r>
          </a:p>
          <a:p>
            <a:pPr lvl="1"/>
            <a:r>
              <a:rPr lang="en-US" sz="2000" dirty="0" smtClean="0"/>
              <a:t>Example: dl-light also in ptime but much richer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sz="2400" dirty="0" smtClean="0"/>
              <a:t>Avoid saturation by using query reformulation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28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Answering queries by reformulation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en-US" i="1" dirty="0"/>
              <a:t>Professor(Jim), </a:t>
            </a:r>
            <a:r>
              <a:rPr lang="en-US" i="1" dirty="0" err="1"/>
              <a:t>HasTutor</a:t>
            </a:r>
            <a:r>
              <a:rPr lang="en-US" i="1" dirty="0"/>
              <a:t>(</a:t>
            </a:r>
            <a:r>
              <a:rPr lang="en-US" i="1" dirty="0" err="1"/>
              <a:t>John,Mary</a:t>
            </a:r>
            <a:r>
              <a:rPr lang="en-US" i="1" dirty="0"/>
              <a:t>), </a:t>
            </a:r>
            <a:r>
              <a:rPr lang="en-US" i="1" dirty="0" err="1"/>
              <a:t>TeachesTo</a:t>
            </a:r>
            <a:r>
              <a:rPr lang="en-US" i="1" dirty="0"/>
              <a:t>(</a:t>
            </a:r>
            <a:r>
              <a:rPr lang="en-US" i="1" dirty="0" err="1"/>
              <a:t>John,Bill</a:t>
            </a:r>
            <a:r>
              <a:rPr lang="en-US" i="1" dirty="0" smtClean="0"/>
              <a:t>)</a:t>
            </a:r>
            <a:endParaRPr lang="en-US" sz="2400" i="1" dirty="0" smtClean="0"/>
          </a:p>
          <a:p>
            <a:pPr>
              <a:buNone/>
            </a:pPr>
            <a:r>
              <a:rPr lang="en-US" sz="2400" i="1" dirty="0" err="1" smtClean="0"/>
              <a:t>HasTutor</a:t>
            </a:r>
            <a:r>
              <a:rPr lang="en-US" sz="2400" i="1" dirty="0" smtClean="0"/>
              <a:t> (y,z)←Student (y)</a:t>
            </a:r>
          </a:p>
          <a:p>
            <a:pPr>
              <a:buNone/>
            </a:pPr>
            <a:r>
              <a:rPr lang="en-US" sz="2400" i="1" dirty="0"/>
              <a:t>	</a:t>
            </a:r>
            <a:r>
              <a:rPr lang="en-US" sz="2400" i="1" dirty="0" smtClean="0"/>
              <a:t>	</a:t>
            </a:r>
            <a:r>
              <a:rPr lang="en-US" sz="2400" i="1" dirty="0"/>
              <a:t>Student ⊑ ∃</a:t>
            </a:r>
            <a:r>
              <a:rPr lang="en-US" sz="2400" i="1" dirty="0" err="1" smtClean="0"/>
              <a:t>HasTutor</a:t>
            </a:r>
            <a:r>
              <a:rPr lang="en-US" sz="2400" i="1" dirty="0" smtClean="0"/>
              <a:t> </a:t>
            </a:r>
            <a:r>
              <a:rPr lang="en-US" sz="2400" dirty="0" smtClean="0"/>
              <a:t>in DL jargon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i="1" dirty="0" smtClean="0"/>
              <a:t>Query q0: 	q0</a:t>
            </a:r>
            <a:r>
              <a:rPr lang="en-US" sz="2400" i="1" dirty="0"/>
              <a:t>(x)←</a:t>
            </a:r>
            <a:r>
              <a:rPr lang="en-US" sz="2400" i="1" dirty="0" err="1"/>
              <a:t>TeachesTo</a:t>
            </a:r>
            <a:r>
              <a:rPr lang="en-US" sz="2400" i="1" dirty="0"/>
              <a:t>(</a:t>
            </a:r>
            <a:r>
              <a:rPr lang="en-US" sz="2400" i="1" dirty="0" err="1"/>
              <a:t>x,y</a:t>
            </a:r>
            <a:r>
              <a:rPr lang="en-US" sz="2400" i="1" dirty="0"/>
              <a:t>) ∧ </a:t>
            </a:r>
            <a:r>
              <a:rPr lang="en-US" sz="2400" i="1" dirty="0" err="1"/>
              <a:t>HasTutor</a:t>
            </a:r>
            <a:r>
              <a:rPr lang="en-US" sz="2400" i="1" dirty="0"/>
              <a:t> (</a:t>
            </a:r>
            <a:r>
              <a:rPr lang="en-US" sz="2400" i="1" dirty="0" err="1"/>
              <a:t>y,z</a:t>
            </a:r>
            <a:r>
              <a:rPr lang="en-US" sz="2400" i="1" dirty="0" smtClean="0"/>
              <a:t>)</a:t>
            </a:r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r>
              <a:rPr lang="en-US" sz="2400" dirty="0" smtClean="0"/>
              <a:t>Query</a:t>
            </a:r>
            <a:r>
              <a:rPr lang="en-US" sz="2400" i="1" dirty="0" smtClean="0"/>
              <a:t> q1 </a:t>
            </a:r>
            <a:r>
              <a:rPr lang="en-US" sz="2400" dirty="0" smtClean="0"/>
              <a:t>computes answers to </a:t>
            </a:r>
            <a:r>
              <a:rPr lang="en-US" sz="2400" i="1" dirty="0" smtClean="0"/>
              <a:t>q0:</a:t>
            </a:r>
          </a:p>
          <a:p>
            <a:pPr>
              <a:buNone/>
            </a:pPr>
            <a:r>
              <a:rPr lang="en-US" sz="2400" i="1" dirty="0"/>
              <a:t>	</a:t>
            </a:r>
            <a:r>
              <a:rPr lang="en-US" sz="2400" i="1" dirty="0" smtClean="0"/>
              <a:t>		</a:t>
            </a:r>
            <a:r>
              <a:rPr lang="en-US" sz="2400" i="1" dirty="0"/>
              <a:t>q1(x)←</a:t>
            </a:r>
            <a:r>
              <a:rPr lang="en-US" sz="2400" i="1" dirty="0" err="1"/>
              <a:t>TeachesTo</a:t>
            </a:r>
            <a:r>
              <a:rPr lang="en-US" sz="2400" i="1" dirty="0"/>
              <a:t>(</a:t>
            </a:r>
            <a:r>
              <a:rPr lang="en-US" sz="2400" i="1" dirty="0" err="1"/>
              <a:t>x,y</a:t>
            </a:r>
            <a:r>
              <a:rPr lang="en-US" sz="2400" i="1" dirty="0"/>
              <a:t>) ∧ Student (y</a:t>
            </a:r>
            <a:r>
              <a:rPr lang="en-US" sz="2400" i="1" dirty="0" smtClean="0"/>
              <a:t>)</a:t>
            </a:r>
          </a:p>
          <a:p>
            <a:pPr>
              <a:buNone/>
            </a:pPr>
            <a:endParaRPr lang="en-US" sz="2400" i="1" dirty="0"/>
          </a:p>
          <a:p>
            <a:pPr>
              <a:buNone/>
            </a:pPr>
            <a:r>
              <a:rPr lang="en-US" sz="2400" dirty="0" smtClean="0"/>
              <a:t>One can use standard query processors to answer the query</a:t>
            </a:r>
            <a:endParaRPr lang="en-US" sz="2400" dirty="0"/>
          </a:p>
          <a:p>
            <a:pPr>
              <a:buNone/>
            </a:pPr>
            <a:endParaRPr lang="en-US" sz="2400" i="1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29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Difficulties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For some logics, reformulation is not possible</a:t>
            </a:r>
          </a:p>
          <a:p>
            <a:pPr>
              <a:buNone/>
            </a:pPr>
            <a:r>
              <a:rPr lang="en-US" sz="2400" dirty="0" smtClean="0"/>
              <a:t>For some logics, inconsistencies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It may be the case that there is no model satisfying all the statements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30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SPARQL</a:t>
            </a:r>
            <a:endParaRPr lang="en-US" dirty="0">
              <a:latin typeface="+mn-lt"/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b="1" dirty="0" smtClean="0">
              <a:cs typeface="Century Gothic"/>
            </a:endParaRPr>
          </a:p>
          <a:p>
            <a:pPr>
              <a:buNone/>
            </a:pPr>
            <a:endParaRPr lang="en-US" b="1" dirty="0" smtClean="0">
              <a:cs typeface="Century Gothic"/>
            </a:endParaRPr>
          </a:p>
          <a:p>
            <a:pPr>
              <a:buNone/>
            </a:pPr>
            <a:endParaRPr lang="en-US" b="1" dirty="0" smtClean="0">
              <a:cs typeface="Century Gothic"/>
            </a:endParaRPr>
          </a:p>
          <a:p>
            <a:pPr>
              <a:buNone/>
            </a:pPr>
            <a:r>
              <a:rPr lang="en-US" b="1" dirty="0" smtClean="0">
                <a:cs typeface="Century Gothic"/>
              </a:rPr>
              <a:t>SPARQL</a:t>
            </a:r>
            <a:r>
              <a:rPr lang="en-US" dirty="0" smtClean="0">
                <a:cs typeface="Century Gothic"/>
              </a:rPr>
              <a:t> (SPARQL Protocol and RDF Query Language) is a query language for RDF</a:t>
            </a:r>
          </a:p>
          <a:p>
            <a:pPr lvl="1">
              <a:buNone/>
            </a:pPr>
            <a:r>
              <a:rPr lang="en-US" dirty="0" smtClean="0">
                <a:solidFill>
                  <a:schemeClr val="tx2"/>
                </a:solidFill>
                <a:cs typeface="Century Gothic"/>
              </a:rPr>
              <a:t>SELECT ?dep</a:t>
            </a:r>
          </a:p>
          <a:p>
            <a:pPr lvl="1">
              <a:buNone/>
            </a:pPr>
            <a:r>
              <a:rPr lang="en-US" dirty="0" smtClean="0">
                <a:solidFill>
                  <a:schemeClr val="tx2"/>
                </a:solidFill>
                <a:cs typeface="Century Gothic"/>
              </a:rPr>
              <a:t>WHERE { </a:t>
            </a:r>
          </a:p>
          <a:p>
            <a:pPr lvl="1">
              <a:buNone/>
            </a:pPr>
            <a:r>
              <a:rPr lang="en-US" dirty="0" smtClean="0">
                <a:solidFill>
                  <a:schemeClr val="tx2"/>
                </a:solidFill>
                <a:cs typeface="Century Gothic"/>
              </a:rPr>
              <a:t>&lt;</a:t>
            </a:r>
            <a:r>
              <a:rPr lang="en-US" dirty="0" smtClean="0">
                <a:solidFill>
                  <a:schemeClr val="tx2"/>
                </a:solidFill>
              </a:rPr>
              <a:t>http://a.fr/Dupond</a:t>
            </a:r>
            <a:r>
              <a:rPr lang="en-US" dirty="0" smtClean="0">
                <a:solidFill>
                  <a:schemeClr val="tx2"/>
                </a:solidFill>
                <a:cs typeface="Century Gothic"/>
              </a:rPr>
              <a:t>&gt;   &lt;</a:t>
            </a:r>
            <a:r>
              <a:rPr lang="en-US" dirty="0" smtClean="0">
                <a:solidFill>
                  <a:schemeClr val="tx2"/>
                </a:solidFill>
              </a:rPr>
              <a:t>http://univ.com/leads</a:t>
            </a:r>
            <a:r>
              <a:rPr lang="en-US" dirty="0" smtClean="0">
                <a:solidFill>
                  <a:schemeClr val="tx2"/>
                </a:solidFill>
                <a:cs typeface="Century Gothic"/>
              </a:rPr>
              <a:t>&gt;   ?dep }</a:t>
            </a:r>
          </a:p>
          <a:p>
            <a:pPr>
              <a:buNone/>
            </a:pPr>
            <a:r>
              <a:rPr lang="en-US" dirty="0" smtClean="0">
                <a:cs typeface="Century Gothic"/>
              </a:rPr>
              <a:t>Find me all the values for ?dep such that the triple is true</a:t>
            </a:r>
          </a:p>
          <a:p>
            <a:pPr>
              <a:buNone/>
            </a:pPr>
            <a:r>
              <a:rPr lang="en-US" dirty="0" smtClean="0">
                <a:cs typeface="Century Gothic"/>
              </a:rPr>
              <a:t>Pattern matching over the RDF graph</a:t>
            </a:r>
          </a:p>
          <a:p>
            <a:pPr>
              <a:buNone/>
            </a:pPr>
            <a:r>
              <a:rPr lang="en-US" dirty="0" smtClean="0">
                <a:cs typeface="Century Gothic"/>
              </a:rPr>
              <a:t>Many gadgets</a:t>
            </a:r>
          </a:p>
          <a:p>
            <a:pPr>
              <a:buNone/>
            </a:pPr>
            <a:endParaRPr lang="en-US" dirty="0" smtClean="0">
              <a:cs typeface="Century Gothic"/>
            </a:endParaRPr>
          </a:p>
          <a:p>
            <a:pPr>
              <a:buNone/>
            </a:pPr>
            <a:r>
              <a:rPr lang="en-US" dirty="0" smtClean="0">
                <a:cs typeface="Century Gothic"/>
              </a:rPr>
              <a:t>Some ontologies provide “SPARQL endpoints”, i.e. a service than can</a:t>
            </a:r>
          </a:p>
          <a:p>
            <a:pPr>
              <a:buNone/>
            </a:pPr>
            <a:r>
              <a:rPr lang="en-US" dirty="0" smtClean="0">
                <a:cs typeface="Century Gothic"/>
              </a:rPr>
              <a:t>  receive SPARQL queries sent by a machine or typed by a human</a:t>
            </a:r>
          </a:p>
          <a:p>
            <a:pPr>
              <a:buNone/>
            </a:pPr>
            <a:endParaRPr lang="en-US" dirty="0" smtClean="0">
              <a:cs typeface="Century Gothic"/>
            </a:endParaRP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99592" y="1556792"/>
            <a:ext cx="19442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http://a.fr/Dupond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940152" y="1556792"/>
            <a:ext cx="19442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?dep</a:t>
            </a:r>
            <a:endParaRPr lang="en-US" sz="1400" dirty="0"/>
          </a:p>
        </p:txBody>
      </p:sp>
      <p:sp>
        <p:nvSpPr>
          <p:cNvPr id="11" name="Ellipse 10"/>
          <p:cNvSpPr/>
          <p:nvPr/>
        </p:nvSpPr>
        <p:spPr>
          <a:xfrm>
            <a:off x="3131840" y="1268760"/>
            <a:ext cx="252028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http://univ.com/leads</a:t>
            </a:r>
            <a:endParaRPr lang="en-US" sz="1400" dirty="0"/>
          </a:p>
        </p:txBody>
      </p:sp>
      <p:cxnSp>
        <p:nvCxnSpPr>
          <p:cNvPr id="12" name="Connecteur en angle 11"/>
          <p:cNvCxnSpPr>
            <a:stCxn id="9" idx="3"/>
            <a:endCxn id="10" idx="1"/>
          </p:cNvCxnSpPr>
          <p:nvPr/>
        </p:nvCxnSpPr>
        <p:spPr>
          <a:xfrm>
            <a:off x="2843808" y="1916832"/>
            <a:ext cx="3096344" cy="12700"/>
          </a:xfrm>
          <a:prstGeom prst="bentConnector3">
            <a:avLst>
              <a:gd name="adj1" fmla="val 50000"/>
            </a:avLst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42"/>
          <p:cNvSpPr txBox="1"/>
          <p:nvPr/>
        </p:nvSpPr>
        <p:spPr>
          <a:xfrm>
            <a:off x="0" y="83671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 smtClean="0"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Integration of data sources</a:t>
            </a:r>
            <a:endParaRPr lang="en-US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32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2600" dirty="0" smtClean="0"/>
              <a:t>Obtain data from different data sources with a single query/interface</a:t>
            </a:r>
          </a:p>
          <a:p>
            <a:pPr lvl="1"/>
            <a:r>
              <a:rPr lang="en-US" dirty="0"/>
              <a:t>The data source </a:t>
            </a:r>
            <a:r>
              <a:rPr lang="en-US" dirty="0" smtClean="0"/>
              <a:t>have </a:t>
            </a:r>
            <a:r>
              <a:rPr lang="en-US" dirty="0"/>
              <a:t>been developed </a:t>
            </a:r>
            <a:r>
              <a:rPr lang="en-US" dirty="0" smtClean="0"/>
              <a:t>independently, </a:t>
            </a:r>
            <a:r>
              <a:rPr lang="en-US" dirty="0"/>
              <a:t>are </a:t>
            </a:r>
            <a:r>
              <a:rPr lang="en-US" dirty="0" smtClean="0"/>
              <a:t>autonomous and heterogeneous</a:t>
            </a:r>
          </a:p>
          <a:p>
            <a:pPr>
              <a:buNone/>
            </a:pPr>
            <a:r>
              <a:rPr lang="en-US" sz="2600" dirty="0" smtClean="0"/>
              <a:t>Example:</a:t>
            </a:r>
            <a:endParaRPr lang="en-US" dirty="0" smtClean="0"/>
          </a:p>
          <a:p>
            <a:pPr lvl="1"/>
            <a:r>
              <a:rPr lang="en-US" dirty="0" smtClean="0"/>
              <a:t>Sciences: query different genetic databases </a:t>
            </a:r>
          </a:p>
          <a:p>
            <a:pPr lvl="1"/>
            <a:r>
              <a:rPr lang="en-US" dirty="0" smtClean="0"/>
              <a:t>Business: query different catalogs from different vendors</a:t>
            </a:r>
          </a:p>
          <a:p>
            <a:pPr lvl="1"/>
            <a:r>
              <a:rPr lang="en-US" dirty="0" smtClean="0"/>
              <a:t>Accounting: integrate financial data from different branches</a:t>
            </a:r>
          </a:p>
          <a:p>
            <a:pPr>
              <a:buNone/>
            </a:pPr>
            <a:r>
              <a:rPr lang="en-US" sz="2600" dirty="0" smtClean="0"/>
              <a:t>Use </a:t>
            </a:r>
            <a:r>
              <a:rPr lang="en-US" sz="2600" b="1" dirty="0">
                <a:solidFill>
                  <a:srgbClr val="FF0000"/>
                </a:solidFill>
              </a:rPr>
              <a:t>semantics</a:t>
            </a:r>
            <a:r>
              <a:rPr lang="en-US" sz="2600" dirty="0" smtClean="0"/>
              <a:t> to describe connections between data sources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Specify links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Specify views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33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Specify links</a:t>
            </a:r>
            <a:endParaRPr lang="en-US" dirty="0">
              <a:latin typeface="+mn-lt"/>
            </a:endParaRPr>
          </a:p>
        </p:txBody>
      </p:sp>
      <p:sp>
        <p:nvSpPr>
          <p:cNvPr id="21" name="Espace réservé du contenu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>
                <a:cs typeface="Century Gothic"/>
              </a:rPr>
              <a:t>Many ontologies talk about the same entity with different URIs</a:t>
            </a:r>
          </a:p>
          <a:p>
            <a:pPr>
              <a:buNone/>
            </a:pPr>
            <a:r>
              <a:rPr lang="en-US" sz="2400" dirty="0" smtClean="0">
                <a:cs typeface="Century Gothic"/>
              </a:rPr>
              <a:t>This is bad, because we cannot join the information</a:t>
            </a:r>
            <a:endParaRPr lang="en-US" dirty="0" smtClean="0">
              <a:cs typeface="Century Gothic"/>
            </a:endParaRP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8517" y="4066578"/>
            <a:ext cx="728748" cy="94642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615134" y="4337230"/>
            <a:ext cx="806631" cy="461665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Century Gothic"/>
              </a:rPr>
              <a:t>1935</a:t>
            </a:r>
          </a:p>
        </p:txBody>
      </p:sp>
      <p:cxnSp>
        <p:nvCxnSpPr>
          <p:cNvPr id="23" name="Straight Arrow Connector 22"/>
          <p:cNvCxnSpPr>
            <a:stCxn id="19" idx="3"/>
            <a:endCxn id="20" idx="1"/>
          </p:cNvCxnSpPr>
          <p:nvPr/>
        </p:nvCxnSpPr>
        <p:spPr>
          <a:xfrm>
            <a:off x="6817265" y="4539791"/>
            <a:ext cx="797869" cy="28272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66570" y="3034441"/>
            <a:ext cx="915059" cy="461665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Century Gothic"/>
              </a:rPr>
              <a:t>guitar</a:t>
            </a:r>
          </a:p>
        </p:txBody>
      </p:sp>
      <p:cxnSp>
        <p:nvCxnSpPr>
          <p:cNvPr id="26" name="Straight Arrow Connector 25"/>
          <p:cNvCxnSpPr>
            <a:stCxn id="19" idx="0"/>
            <a:endCxn id="25" idx="2"/>
          </p:cNvCxnSpPr>
          <p:nvPr/>
        </p:nvCxnSpPr>
        <p:spPr>
          <a:xfrm flipV="1">
            <a:off x="6452891" y="3496106"/>
            <a:ext cx="771209" cy="570472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795239" y="4157363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Century Gothic"/>
              </a:rPr>
              <a:t>born</a:t>
            </a:r>
          </a:p>
        </p:txBody>
      </p:sp>
      <p:sp>
        <p:nvSpPr>
          <p:cNvPr id="30" name="Oval 29"/>
          <p:cNvSpPr/>
          <p:nvPr/>
        </p:nvSpPr>
        <p:spPr>
          <a:xfrm>
            <a:off x="5791939" y="2796234"/>
            <a:ext cx="2844800" cy="2846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cs typeface="Century Gothic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50736" y="5642927"/>
            <a:ext cx="29156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Century Gothic"/>
              </a:rPr>
              <a:t>DBpedia</a:t>
            </a:r>
          </a:p>
          <a:p>
            <a:r>
              <a:rPr lang="en-US" sz="2400" dirty="0" smtClean="0">
                <a:cs typeface="Century Gothic"/>
              </a:rPr>
              <a:t>(</a:t>
            </a:r>
            <a:r>
              <a:rPr lang="en-US" sz="2400" dirty="0" smtClean="0">
                <a:cs typeface="Century Gothic"/>
                <a:hlinkClick r:id="rId3"/>
              </a:rPr>
              <a:t>http://dbpedia.org/</a:t>
            </a:r>
            <a:r>
              <a:rPr lang="en-US" sz="2400" dirty="0" smtClean="0">
                <a:cs typeface="Century Gothic"/>
              </a:rPr>
              <a:t> )</a:t>
            </a:r>
          </a:p>
        </p:txBody>
      </p:sp>
      <p:sp>
        <p:nvSpPr>
          <p:cNvPr id="28" name="Oval 27"/>
          <p:cNvSpPr/>
          <p:nvPr/>
        </p:nvSpPr>
        <p:spPr>
          <a:xfrm>
            <a:off x="223283" y="2832810"/>
            <a:ext cx="2912519" cy="322157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cs typeface="Century Gothic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8985" y="4849861"/>
            <a:ext cx="728748" cy="94642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283361" y="4096271"/>
            <a:ext cx="1183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Century Gothic"/>
              </a:rPr>
              <a:t>rdf:type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4703" y="6054387"/>
            <a:ext cx="3302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Century Gothic"/>
              </a:rPr>
              <a:t>Elvisopedia</a:t>
            </a:r>
          </a:p>
          <a:p>
            <a:r>
              <a:rPr lang="en-US" sz="2400" dirty="0" smtClean="0">
                <a:cs typeface="Century Gothic"/>
              </a:rPr>
              <a:t>(</a:t>
            </a:r>
            <a:r>
              <a:rPr lang="en-US" sz="2400" dirty="0" smtClean="0">
                <a:cs typeface="Century Gothic"/>
                <a:hlinkClick r:id="rId4"/>
              </a:rPr>
              <a:t>http://elvisopedia.org/</a:t>
            </a:r>
            <a:r>
              <a:rPr lang="en-US" sz="2400" dirty="0" smtClean="0">
                <a:cs typeface="Century Gothic"/>
              </a:rPr>
              <a:t> 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29361" y="3332135"/>
            <a:ext cx="940322" cy="461665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Century Gothic"/>
              </a:rPr>
              <a:t>singer</a:t>
            </a:r>
          </a:p>
        </p:txBody>
      </p:sp>
      <p:cxnSp>
        <p:nvCxnSpPr>
          <p:cNvPr id="57" name="Straight Arrow Connector 56"/>
          <p:cNvCxnSpPr>
            <a:stCxn id="32" idx="0"/>
            <a:endCxn id="53" idx="2"/>
          </p:cNvCxnSpPr>
          <p:nvPr/>
        </p:nvCxnSpPr>
        <p:spPr>
          <a:xfrm flipH="1" flipV="1">
            <a:off x="1199522" y="3793800"/>
            <a:ext cx="83837" cy="1056061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862751" y="3604913"/>
            <a:ext cx="81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Century Gothic"/>
              </a:rPr>
              <a:t>plays</a:t>
            </a:r>
          </a:p>
        </p:txBody>
      </p:sp>
    </p:spTree>
    <p:extLst>
      <p:ext uri="{BB962C8B-B14F-4D97-AF65-F5344CB8AC3E}">
        <p14:creationId xmlns:p14="http://schemas.microsoft.com/office/powerpoint/2010/main" val="401382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Specify links</a:t>
            </a:r>
            <a:endParaRPr lang="en-US" dirty="0">
              <a:latin typeface="+mn-lt"/>
            </a:endParaRPr>
          </a:p>
        </p:txBody>
      </p:sp>
      <p:sp>
        <p:nvSpPr>
          <p:cNvPr id="24" name="Espace réservé du contenu 2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cs typeface="Century Gothic"/>
              </a:rPr>
              <a:t>OWL provides vocabulary to link equivalent entities</a:t>
            </a:r>
          </a:p>
          <a:p>
            <a:pPr>
              <a:buNone/>
            </a:pPr>
            <a:r>
              <a:rPr lang="en-US" sz="2000" dirty="0" smtClean="0">
                <a:cs typeface="Century Gothic"/>
                <a:hlinkClick r:id="rId2"/>
              </a:rPr>
              <a:t>http://elvisopedia.org/Elvis</a:t>
            </a:r>
            <a:r>
              <a:rPr lang="en-US" sz="2000" dirty="0" smtClean="0">
                <a:cs typeface="Century Gothic"/>
              </a:rPr>
              <a:t>    owl:sameAs   </a:t>
            </a:r>
            <a:r>
              <a:rPr lang="en-US" sz="2000" dirty="0" smtClean="0">
                <a:cs typeface="Century Gothic"/>
                <a:hlinkClick r:id="rId3"/>
              </a:rPr>
              <a:t>http://dpbedia.org/Elvis</a:t>
            </a:r>
            <a:r>
              <a:rPr lang="en-US" sz="2000" dirty="0" smtClean="0">
                <a:cs typeface="Century Gothic"/>
              </a:rPr>
              <a:t> </a:t>
            </a:r>
          </a:p>
          <a:p>
            <a:pPr>
              <a:buNone/>
            </a:pPr>
            <a:endParaRPr lang="en-US" sz="2000" dirty="0" smtClean="0">
              <a:cs typeface="Century Gothic"/>
            </a:endParaRPr>
          </a:p>
          <a:p>
            <a:pPr>
              <a:buNone/>
            </a:pP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8517" y="4066578"/>
            <a:ext cx="728748" cy="94642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615134" y="4337230"/>
            <a:ext cx="806631" cy="461665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Century Gothic"/>
              </a:rPr>
              <a:t>1935</a:t>
            </a:r>
          </a:p>
        </p:txBody>
      </p:sp>
      <p:cxnSp>
        <p:nvCxnSpPr>
          <p:cNvPr id="23" name="Straight Arrow Connector 22"/>
          <p:cNvCxnSpPr>
            <a:stCxn id="19" idx="3"/>
            <a:endCxn id="20" idx="1"/>
          </p:cNvCxnSpPr>
          <p:nvPr/>
        </p:nvCxnSpPr>
        <p:spPr>
          <a:xfrm>
            <a:off x="6817265" y="4539791"/>
            <a:ext cx="797869" cy="28272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66570" y="3034441"/>
            <a:ext cx="915059" cy="461665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Century Gothic"/>
              </a:rPr>
              <a:t>guitar</a:t>
            </a:r>
          </a:p>
        </p:txBody>
      </p:sp>
      <p:cxnSp>
        <p:nvCxnSpPr>
          <p:cNvPr id="26" name="Straight Arrow Connector 25"/>
          <p:cNvCxnSpPr>
            <a:stCxn id="19" idx="0"/>
            <a:endCxn id="25" idx="2"/>
          </p:cNvCxnSpPr>
          <p:nvPr/>
        </p:nvCxnSpPr>
        <p:spPr>
          <a:xfrm flipV="1">
            <a:off x="6452891" y="3496106"/>
            <a:ext cx="771209" cy="570472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795239" y="4157363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Century Gothic"/>
              </a:rPr>
              <a:t>born</a:t>
            </a:r>
          </a:p>
        </p:txBody>
      </p:sp>
      <p:sp>
        <p:nvSpPr>
          <p:cNvPr id="30" name="Oval 29"/>
          <p:cNvSpPr/>
          <p:nvPr/>
        </p:nvSpPr>
        <p:spPr>
          <a:xfrm>
            <a:off x="5791939" y="2796234"/>
            <a:ext cx="2844800" cy="284669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cs typeface="Century Gothic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50736" y="5642927"/>
            <a:ext cx="29156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Century Gothic"/>
              </a:rPr>
              <a:t>DBpedia</a:t>
            </a:r>
          </a:p>
          <a:p>
            <a:r>
              <a:rPr lang="en-US" sz="2400" dirty="0" smtClean="0">
                <a:cs typeface="Century Gothic"/>
              </a:rPr>
              <a:t>(</a:t>
            </a:r>
            <a:r>
              <a:rPr lang="en-US" sz="2400" dirty="0" smtClean="0">
                <a:cs typeface="Century Gothic"/>
                <a:hlinkClick r:id="rId5"/>
              </a:rPr>
              <a:t>http://dbpedia.org/</a:t>
            </a:r>
            <a:r>
              <a:rPr lang="en-US" sz="2400" dirty="0" smtClean="0">
                <a:cs typeface="Century Gothic"/>
              </a:rPr>
              <a:t> )</a:t>
            </a:r>
          </a:p>
        </p:txBody>
      </p:sp>
      <p:sp>
        <p:nvSpPr>
          <p:cNvPr id="28" name="Oval 27"/>
          <p:cNvSpPr/>
          <p:nvPr/>
        </p:nvSpPr>
        <p:spPr>
          <a:xfrm>
            <a:off x="223283" y="2832810"/>
            <a:ext cx="2912519" cy="3221577"/>
          </a:xfrm>
          <a:prstGeom prst="ellipse">
            <a:avLst/>
          </a:prstGeom>
          <a:noFill/>
          <a:ln w="38100" cmpd="sng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cs typeface="Century Gothic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8985" y="4849861"/>
            <a:ext cx="728748" cy="94642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1283361" y="4096271"/>
            <a:ext cx="1183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Century Gothic"/>
              </a:rPr>
              <a:t>rdf:type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4703" y="6054387"/>
            <a:ext cx="3302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Century Gothic"/>
              </a:rPr>
              <a:t>Elvisopedia</a:t>
            </a:r>
          </a:p>
          <a:p>
            <a:r>
              <a:rPr lang="en-US" sz="2400" dirty="0" smtClean="0">
                <a:cs typeface="Century Gothic"/>
              </a:rPr>
              <a:t>(</a:t>
            </a:r>
            <a:r>
              <a:rPr lang="en-US" sz="2400" dirty="0" smtClean="0">
                <a:cs typeface="Century Gothic"/>
                <a:hlinkClick r:id="rId6"/>
              </a:rPr>
              <a:t>http://elvisopedia.org/</a:t>
            </a:r>
            <a:r>
              <a:rPr lang="en-US" sz="2400" dirty="0" smtClean="0">
                <a:cs typeface="Century Gothic"/>
              </a:rPr>
              <a:t> 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29361" y="3332135"/>
            <a:ext cx="940322" cy="461665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Century Gothic"/>
              </a:rPr>
              <a:t>singer</a:t>
            </a:r>
          </a:p>
        </p:txBody>
      </p:sp>
      <p:cxnSp>
        <p:nvCxnSpPr>
          <p:cNvPr id="57" name="Straight Arrow Connector 56"/>
          <p:cNvCxnSpPr>
            <a:stCxn id="32" idx="0"/>
            <a:endCxn id="53" idx="2"/>
          </p:cNvCxnSpPr>
          <p:nvPr/>
        </p:nvCxnSpPr>
        <p:spPr>
          <a:xfrm flipH="1" flipV="1">
            <a:off x="1199522" y="3793800"/>
            <a:ext cx="83837" cy="1056061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862751" y="3604913"/>
            <a:ext cx="81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cs typeface="Century Gothic"/>
              </a:rPr>
              <a:t>plays</a:t>
            </a:r>
          </a:p>
        </p:txBody>
      </p:sp>
      <p:sp>
        <p:nvSpPr>
          <p:cNvPr id="21" name="TextBox 51"/>
          <p:cNvSpPr txBox="1"/>
          <p:nvPr/>
        </p:nvSpPr>
        <p:spPr>
          <a:xfrm rot="20982996">
            <a:off x="3323829" y="4374299"/>
            <a:ext cx="2024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cs typeface="Century Gothic"/>
              </a:rPr>
              <a:t>owl:sameAs</a:t>
            </a:r>
          </a:p>
        </p:txBody>
      </p:sp>
      <p:cxnSp>
        <p:nvCxnSpPr>
          <p:cNvPr id="22" name="Straight Arrow Connector 82"/>
          <p:cNvCxnSpPr>
            <a:stCxn id="32" idx="3"/>
            <a:endCxn id="19" idx="1"/>
          </p:cNvCxnSpPr>
          <p:nvPr/>
        </p:nvCxnSpPr>
        <p:spPr>
          <a:xfrm flipV="1">
            <a:off x="1647733" y="4539791"/>
            <a:ext cx="4440784" cy="783283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39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9850" y="2410355"/>
            <a:ext cx="4806950" cy="13396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 links: The Linking Data Project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>
                <a:cs typeface="Century Gothic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cs typeface="Century Gothic"/>
              </a:rPr>
              <a:t>Linking Open Data Project</a:t>
            </a:r>
            <a:r>
              <a:rPr lang="en-US" sz="2400" b="1" dirty="0" smtClean="0">
                <a:cs typeface="Century Gothic"/>
              </a:rPr>
              <a:t> </a:t>
            </a:r>
            <a:r>
              <a:rPr lang="en-US" sz="2400" dirty="0" smtClean="0">
                <a:cs typeface="Century Gothic"/>
              </a:rPr>
              <a:t>aims to interlink all open RDF data sources into one gigantic RDF graph</a:t>
            </a:r>
            <a:endParaRPr lang="en-US" dirty="0" smtClean="0">
              <a:latin typeface="Century Gothic"/>
              <a:cs typeface="Century Gothic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7312347"/>
            <a:ext cx="2133600" cy="365125"/>
          </a:xfrm>
        </p:spPr>
        <p:txBody>
          <a:bodyPr/>
          <a:lstStyle/>
          <a:p>
            <a:fld id="{0FF99FDA-7688-A048-8C34-55AD89F558E4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3000" y="3864297"/>
            <a:ext cx="41402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68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richard.cyganiak.de/2007/10/lod/lod-datasets_2011-09-19_color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158033"/>
            <a:ext cx="6732240" cy="443931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 links: The Linked Data Cloud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>
                <a:latin typeface="Century Gothic"/>
                <a:cs typeface="Century Gothic"/>
              </a:rPr>
              <a:t>As of 2011: 295 ontologies, 25 billion triples, 400m links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99FDA-7688-A048-8C34-55AD89F558E4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05241" y="6451745"/>
            <a:ext cx="6506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cs typeface="Century Gothic"/>
                <a:hlinkClick r:id="rId3"/>
              </a:rPr>
              <a:t>http://richard.cyganiak.de/2007/10/lod/imagemap.html</a:t>
            </a:r>
            <a:r>
              <a:rPr lang="en-US" dirty="0" smtClean="0">
                <a:cs typeface="Century Gothic"/>
              </a:rPr>
              <a:t> </a:t>
            </a:r>
            <a:endParaRPr lang="en-US" dirty="0" smtClean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1048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 views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978896" cy="449736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Mediating approach</a:t>
            </a:r>
          </a:p>
          <a:p>
            <a:pPr lvl="1"/>
            <a:r>
              <a:rPr lang="en-US" sz="2000" dirty="0" smtClean="0"/>
              <a:t> Global instance is virtual</a:t>
            </a:r>
          </a:p>
          <a:p>
            <a:pPr lvl="1"/>
            <a:r>
              <a:rPr lang="en-US" sz="2000" dirty="0" smtClean="0"/>
              <a:t> Query: cost of reformulation</a:t>
            </a:r>
          </a:p>
          <a:p>
            <a:pPr lvl="1"/>
            <a:r>
              <a:rPr lang="en-US" sz="2000" dirty="0" smtClean="0"/>
              <a:t>Creation and updates: no cost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>
              <a:buNone/>
            </a:pPr>
            <a:r>
              <a:rPr lang="en-US" sz="2400" dirty="0"/>
              <a:t>Warehousing approach</a:t>
            </a:r>
          </a:p>
          <a:p>
            <a:pPr lvl="1"/>
            <a:r>
              <a:rPr lang="en-US" sz="2000" dirty="0"/>
              <a:t>Global instance is materialized</a:t>
            </a:r>
          </a:p>
          <a:p>
            <a:pPr lvl="1"/>
            <a:r>
              <a:rPr lang="en-US" sz="2000" dirty="0"/>
              <a:t>Query evaluation is very efficient </a:t>
            </a:r>
          </a:p>
          <a:p>
            <a:pPr lvl="1"/>
            <a:r>
              <a:rPr lang="en-US" sz="2000" dirty="0"/>
              <a:t>Updates are </a:t>
            </a:r>
            <a:r>
              <a:rPr lang="en-US" sz="2000" dirty="0" smtClean="0"/>
              <a:t>costly</a:t>
            </a:r>
            <a:endParaRPr lang="en-US" sz="2000" dirty="0"/>
          </a:p>
          <a:p>
            <a:pPr lvl="1"/>
            <a:endParaRPr lang="en-US" sz="20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38</a:t>
            </a:fld>
            <a:endParaRPr lang="fr-FR" dirty="0"/>
          </a:p>
        </p:txBody>
      </p:sp>
      <p:grpSp>
        <p:nvGrpSpPr>
          <p:cNvPr id="7" name="Grouper 6"/>
          <p:cNvGrpSpPr/>
          <p:nvPr/>
        </p:nvGrpSpPr>
        <p:grpSpPr>
          <a:xfrm>
            <a:off x="4644008" y="4365104"/>
            <a:ext cx="2131053" cy="2457564"/>
            <a:chOff x="6948264" y="1619508"/>
            <a:chExt cx="2131053" cy="2457564"/>
          </a:xfrm>
        </p:grpSpPr>
        <p:sp>
          <p:nvSpPr>
            <p:cNvPr id="10" name="Organigramme : Disque magnétique 9"/>
            <p:cNvSpPr/>
            <p:nvPr/>
          </p:nvSpPr>
          <p:spPr>
            <a:xfrm>
              <a:off x="6948264" y="3212976"/>
              <a:ext cx="576064" cy="648072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rganigramme : Disque magnétique 10"/>
            <p:cNvSpPr/>
            <p:nvPr/>
          </p:nvSpPr>
          <p:spPr>
            <a:xfrm>
              <a:off x="7740352" y="3212976"/>
              <a:ext cx="360040" cy="864096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rganigramme : Disque magnétique 11"/>
            <p:cNvSpPr/>
            <p:nvPr/>
          </p:nvSpPr>
          <p:spPr>
            <a:xfrm>
              <a:off x="8316416" y="3212976"/>
              <a:ext cx="720080" cy="504056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rganigramme : Disque magnétique 12"/>
            <p:cNvSpPr/>
            <p:nvPr/>
          </p:nvSpPr>
          <p:spPr>
            <a:xfrm>
              <a:off x="7524328" y="1988840"/>
              <a:ext cx="792088" cy="792088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Warehouse</a:t>
              </a:r>
              <a:endParaRPr lang="en-US" dirty="0"/>
            </a:p>
          </p:txBody>
        </p:sp>
        <p:cxnSp>
          <p:nvCxnSpPr>
            <p:cNvPr id="15" name="Connecteur droit avec flèche 14"/>
            <p:cNvCxnSpPr>
              <a:endCxn id="13" idx="3"/>
            </p:cNvCxnSpPr>
            <p:nvPr/>
          </p:nvCxnSpPr>
          <p:spPr>
            <a:xfrm flipV="1">
              <a:off x="7236296" y="2780928"/>
              <a:ext cx="684076" cy="49476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>
              <a:stCxn id="11" idx="1"/>
              <a:endCxn id="13" idx="3"/>
            </p:cNvCxnSpPr>
            <p:nvPr/>
          </p:nvCxnSpPr>
          <p:spPr>
            <a:xfrm flipV="1">
              <a:off x="7920372" y="2780928"/>
              <a:ext cx="0" cy="43204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>
              <a:stCxn id="12" idx="1"/>
              <a:endCxn id="13" idx="3"/>
            </p:cNvCxnSpPr>
            <p:nvPr/>
          </p:nvCxnSpPr>
          <p:spPr>
            <a:xfrm flipH="1" flipV="1">
              <a:off x="7920372" y="2780928"/>
              <a:ext cx="756084" cy="43204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7668344" y="2915652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</a:t>
              </a:r>
              <a:endParaRPr lang="en-US" dirty="0"/>
            </a:p>
          </p:txBody>
        </p:sp>
        <p:cxnSp>
          <p:nvCxnSpPr>
            <p:cNvPr id="22" name="Connecteur droit avec flèche 21"/>
            <p:cNvCxnSpPr>
              <a:endCxn id="13" idx="1"/>
            </p:cNvCxnSpPr>
            <p:nvPr/>
          </p:nvCxnSpPr>
          <p:spPr>
            <a:xfrm flipH="1">
              <a:off x="7920372" y="1691516"/>
              <a:ext cx="540060" cy="297324"/>
            </a:xfrm>
            <a:prstGeom prst="straightConnector1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8316416" y="1619508"/>
              <a:ext cx="762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Query</a:t>
              </a:r>
              <a:endParaRPr lang="en-US" dirty="0"/>
            </a:p>
          </p:txBody>
        </p:sp>
      </p:grpSp>
      <p:sp>
        <p:nvSpPr>
          <p:cNvPr id="29" name="Bulle rectangulaire 28"/>
          <p:cNvSpPr/>
          <p:nvPr/>
        </p:nvSpPr>
        <p:spPr>
          <a:xfrm>
            <a:off x="0" y="-27384"/>
            <a:ext cx="1907704" cy="1052736"/>
          </a:xfrm>
          <a:prstGeom prst="wedgeRectCallout">
            <a:avLst>
              <a:gd name="adj1" fmla="val -43443"/>
              <a:gd name="adj2" fmla="val 888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Recall</a:t>
            </a:r>
            <a:endParaRPr lang="en-US" sz="2400" dirty="0"/>
          </a:p>
        </p:txBody>
      </p:sp>
      <p:sp>
        <p:nvSpPr>
          <p:cNvPr id="33" name="ZoneTexte 32"/>
          <p:cNvSpPr txBox="1"/>
          <p:nvPr/>
        </p:nvSpPr>
        <p:spPr>
          <a:xfrm>
            <a:off x="6876256" y="1340768"/>
            <a:ext cx="762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Query</a:t>
            </a:r>
            <a:endParaRPr lang="en-US" dirty="0"/>
          </a:p>
        </p:txBody>
      </p:sp>
      <p:grpSp>
        <p:nvGrpSpPr>
          <p:cNvPr id="37" name="Grouper 36"/>
          <p:cNvGrpSpPr/>
          <p:nvPr/>
        </p:nvGrpSpPr>
        <p:grpSpPr>
          <a:xfrm>
            <a:off x="4932040" y="1412776"/>
            <a:ext cx="2664296" cy="2385556"/>
            <a:chOff x="6372200" y="4139788"/>
            <a:chExt cx="2664296" cy="2385556"/>
          </a:xfrm>
        </p:grpSpPr>
        <p:sp>
          <p:nvSpPr>
            <p:cNvPr id="38" name="Organigramme : Disque magnétique 25"/>
            <p:cNvSpPr/>
            <p:nvPr/>
          </p:nvSpPr>
          <p:spPr>
            <a:xfrm>
              <a:off x="6948264" y="5661248"/>
              <a:ext cx="576064" cy="648072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rganigramme : Disque magnétique 26"/>
            <p:cNvSpPr/>
            <p:nvPr/>
          </p:nvSpPr>
          <p:spPr>
            <a:xfrm>
              <a:off x="7740352" y="5661248"/>
              <a:ext cx="360040" cy="864096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rganigramme : Disque magnétique 27"/>
            <p:cNvSpPr/>
            <p:nvPr/>
          </p:nvSpPr>
          <p:spPr>
            <a:xfrm>
              <a:off x="8316416" y="5661248"/>
              <a:ext cx="720080" cy="504056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Connecteur droit avec flèche 40"/>
            <p:cNvCxnSpPr/>
            <p:nvPr/>
          </p:nvCxnSpPr>
          <p:spPr>
            <a:xfrm flipV="1">
              <a:off x="7236296" y="5229200"/>
              <a:ext cx="684076" cy="432048"/>
            </a:xfrm>
            <a:prstGeom prst="straightConnector1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>
              <a:stCxn id="39" idx="1"/>
            </p:cNvCxnSpPr>
            <p:nvPr/>
          </p:nvCxnSpPr>
          <p:spPr>
            <a:xfrm flipV="1">
              <a:off x="7920372" y="5229200"/>
              <a:ext cx="0" cy="432048"/>
            </a:xfrm>
            <a:prstGeom prst="straightConnector1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/>
            <p:cNvCxnSpPr>
              <a:stCxn id="40" idx="1"/>
            </p:cNvCxnSpPr>
            <p:nvPr/>
          </p:nvCxnSpPr>
          <p:spPr>
            <a:xfrm flipH="1" flipV="1">
              <a:off x="7920372" y="5229200"/>
              <a:ext cx="756084" cy="432048"/>
            </a:xfrm>
            <a:prstGeom prst="straightConnector1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avec flèche 43"/>
            <p:cNvCxnSpPr>
              <a:endCxn id="46" idx="0"/>
            </p:cNvCxnSpPr>
            <p:nvPr/>
          </p:nvCxnSpPr>
          <p:spPr>
            <a:xfrm flipH="1">
              <a:off x="7956376" y="4139788"/>
              <a:ext cx="504056" cy="225316"/>
            </a:xfrm>
            <a:prstGeom prst="straightConnector1">
              <a:avLst/>
            </a:prstGeom>
            <a:ln w="190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Cadre 45"/>
            <p:cNvSpPr/>
            <p:nvPr/>
          </p:nvSpPr>
          <p:spPr>
            <a:xfrm>
              <a:off x="7236296" y="4365104"/>
              <a:ext cx="1440160" cy="864096"/>
            </a:xfrm>
            <a:prstGeom prst="fram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Mediator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6372200" y="5075892"/>
              <a:ext cx="10054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Queries/</a:t>
              </a:r>
            </a:p>
            <a:p>
              <a:r>
                <a:rPr lang="en-US" dirty="0" smtClean="0"/>
                <a:t>Answers</a:t>
              </a:r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0" y="3861048"/>
            <a:ext cx="9144000" cy="2996952"/>
          </a:xfrm>
          <a:prstGeom prst="rect">
            <a:avLst/>
          </a:prstGeom>
          <a:solidFill>
            <a:schemeClr val="bg1">
              <a:lumMod val="65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38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 views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Local-As-Views</a:t>
            </a:r>
            <a:r>
              <a:rPr lang="en-US" sz="2400" dirty="0" smtClean="0"/>
              <a:t> (LAV) approach: the local relations are defined as views over the global relations</a:t>
            </a:r>
          </a:p>
          <a:p>
            <a:pPr>
              <a:buNone/>
            </a:pPr>
            <a:r>
              <a:rPr lang="en-US" sz="2400" dirty="0" smtClean="0"/>
              <a:t>Query processing</a:t>
            </a:r>
          </a:p>
          <a:p>
            <a:pPr lvl="1"/>
            <a:r>
              <a:rPr lang="en-US" sz="2000" dirty="0" smtClean="0"/>
              <a:t>Rewriting the users queries (expressed using global relations) in terms of local relations⇒ logical query plans</a:t>
            </a:r>
          </a:p>
          <a:p>
            <a:pPr lvl="1"/>
            <a:r>
              <a:rPr lang="en-US" sz="2000" dirty="0" smtClean="0"/>
              <a:t>Combine the answers of logical query plans to obtain the result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>
                <a:solidFill>
                  <a:srgbClr val="000000"/>
                </a:solidFill>
              </a:rPr>
              <a:t>Global-As-Views </a:t>
            </a:r>
            <a:r>
              <a:rPr lang="en-US" sz="2400" dirty="0"/>
              <a:t>(GAV) approach: the global relations are defined as views over the local relations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16" name="Bulle rectangulaire 15"/>
          <p:cNvSpPr/>
          <p:nvPr/>
        </p:nvSpPr>
        <p:spPr>
          <a:xfrm>
            <a:off x="0" y="0"/>
            <a:ext cx="1907704" cy="1052736"/>
          </a:xfrm>
          <a:prstGeom prst="wedgeRectCallout">
            <a:avLst>
              <a:gd name="adj1" fmla="val -43443"/>
              <a:gd name="adj2" fmla="val 888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Recall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lumMod val="65000"/>
              <a:alpha val="5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cs typeface="Century Gothic"/>
              </a:rPr>
              <a:t>First ste</a:t>
            </a:r>
            <a:r>
              <a:rPr lang="en-US" sz="2400" dirty="0">
                <a:cs typeface="Century Gothic"/>
              </a:rPr>
              <a:t>p</a:t>
            </a:r>
            <a:r>
              <a:rPr lang="en-US" sz="2400" dirty="0" smtClean="0">
                <a:cs typeface="Century Gothic"/>
              </a:rPr>
              <a:t> from a web of text (for humans) to a web of knowledge (for machines)</a:t>
            </a:r>
          </a:p>
          <a:p>
            <a:pPr>
              <a:buNone/>
            </a:pPr>
            <a:r>
              <a:rPr lang="en-US" sz="2400" dirty="0" smtClean="0">
                <a:cs typeface="Century Gothic"/>
              </a:rPr>
              <a:t>Attach semantics to information published on the web</a:t>
            </a:r>
          </a:p>
          <a:p>
            <a:pPr lvl="1"/>
            <a:r>
              <a:rPr lang="en-US" sz="2000" dirty="0" smtClean="0">
                <a:cs typeface="Century Gothic"/>
              </a:rPr>
              <a:t>Improve precision of query results</a:t>
            </a:r>
          </a:p>
          <a:p>
            <a:pPr lvl="1"/>
            <a:r>
              <a:rPr lang="en-US" sz="2000" dirty="0" smtClean="0">
                <a:cs typeface="Century Gothic"/>
              </a:rPr>
              <a:t>Facilitate integration of data sources</a:t>
            </a:r>
          </a:p>
          <a:p>
            <a:pPr>
              <a:buNone/>
            </a:pPr>
            <a:r>
              <a:rPr lang="en-US" sz="2400" dirty="0" smtClean="0">
                <a:cs typeface="Century Gothic"/>
              </a:rPr>
              <a:t>Difficulties</a:t>
            </a:r>
          </a:p>
          <a:p>
            <a:pPr lvl="1"/>
            <a:r>
              <a:rPr lang="en-US" sz="2000" dirty="0" smtClean="0">
                <a:cs typeface="Century Gothic"/>
              </a:rPr>
              <a:t>Mismatch between structured and unstructured data</a:t>
            </a:r>
          </a:p>
          <a:p>
            <a:pPr lvl="1"/>
            <a:r>
              <a:rPr lang="en-US" sz="2000" dirty="0" smtClean="0">
                <a:cs typeface="Century Gothic"/>
              </a:rPr>
              <a:t>Heterogeneity between data sources</a:t>
            </a:r>
          </a:p>
          <a:p>
            <a:pPr lvl="1"/>
            <a:r>
              <a:rPr lang="en-US" sz="2000" dirty="0" smtClean="0">
                <a:cs typeface="Century Gothic"/>
              </a:rPr>
              <a:t>Imprecision,  incompleteness, possibly inconsistencies  of information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Several algorithms have been proposed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Bucket</a:t>
            </a:r>
          </a:p>
          <a:p>
            <a:pPr lvl="1"/>
            <a:r>
              <a:rPr lang="en-US" sz="2000" dirty="0" err="1" smtClean="0"/>
              <a:t>Minicon</a:t>
            </a:r>
            <a:r>
              <a:rPr lang="en-US" sz="2000" dirty="0" smtClean="0"/>
              <a:t>: an optimization of Bucket</a:t>
            </a:r>
          </a:p>
          <a:p>
            <a:pPr lvl="1"/>
            <a:r>
              <a:rPr lang="en-US" sz="2000" dirty="0" smtClean="0"/>
              <a:t>Inverse-rules: in the spirit of algorithm for GAV</a:t>
            </a:r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(less efficient but simple to explain)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40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jewel of data integration</a:t>
            </a:r>
            <a:endParaRPr lang="en-US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 bucket algorithm</a:t>
            </a:r>
          </a:p>
          <a:p>
            <a:pPr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By example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0539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Input</a:t>
            </a:r>
          </a:p>
          <a:p>
            <a:pPr lvl="1" indent="-342900"/>
            <a:r>
              <a:rPr lang="en-US" sz="2000" dirty="0" smtClean="0"/>
              <a:t>A </a:t>
            </a:r>
            <a:r>
              <a:rPr lang="en-US" sz="2000" dirty="0"/>
              <a:t>set of local relations defined as conjunctive views </a:t>
            </a:r>
            <a:r>
              <a:rPr lang="en-US" sz="2000" dirty="0" smtClean="0"/>
              <a:t>over </a:t>
            </a:r>
            <a:r>
              <a:rPr lang="en-US" sz="2000" dirty="0"/>
              <a:t>the global schema </a:t>
            </a:r>
            <a:endParaRPr lang="en-US" sz="2000" dirty="0" smtClean="0"/>
          </a:p>
          <a:p>
            <a:pPr lvl="1" indent="-342900"/>
            <a:r>
              <a:rPr lang="en-US" sz="2000" dirty="0" smtClean="0"/>
              <a:t>A </a:t>
            </a:r>
            <a:r>
              <a:rPr lang="en-US" sz="2000" dirty="0"/>
              <a:t>conjunctive </a:t>
            </a:r>
            <a:r>
              <a:rPr lang="en-US" sz="2000" dirty="0" smtClean="0"/>
              <a:t>query </a:t>
            </a:r>
            <a:r>
              <a:rPr lang="en-US" sz="2000" dirty="0"/>
              <a:t>over </a:t>
            </a:r>
            <a:r>
              <a:rPr lang="en-US" sz="2000" dirty="0" smtClean="0"/>
              <a:t>the </a:t>
            </a:r>
            <a:r>
              <a:rPr lang="en-US" sz="2000" dirty="0"/>
              <a:t>global schema</a:t>
            </a:r>
          </a:p>
          <a:p>
            <a:pPr marL="0" indent="0">
              <a:buNone/>
            </a:pPr>
            <a:r>
              <a:rPr lang="en-US" sz="2400" dirty="0" smtClean="0"/>
              <a:t>Output</a:t>
            </a:r>
            <a:endParaRPr lang="en-US" sz="2000" dirty="0" smtClean="0"/>
          </a:p>
          <a:p>
            <a:pPr lvl="1" indent="-342900"/>
            <a:r>
              <a:rPr lang="en-US" sz="2000" dirty="0" smtClean="0"/>
              <a:t>A set of conjunctive queries over the local relations that answers the query</a:t>
            </a:r>
          </a:p>
          <a:p>
            <a:pPr lvl="1" indent="-342900"/>
            <a:endParaRPr lang="en-US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494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Global </a:t>
            </a:r>
            <a:r>
              <a:rPr lang="en-US" sz="2600" dirty="0"/>
              <a:t>schema</a:t>
            </a:r>
          </a:p>
          <a:p>
            <a:pPr lvl="1"/>
            <a:r>
              <a:rPr lang="en-US" sz="2000" dirty="0"/>
              <a:t>Student(</a:t>
            </a:r>
            <a:r>
              <a:rPr lang="en-US" sz="2000" dirty="0" err="1"/>
              <a:t>studentName</a:t>
            </a:r>
            <a:r>
              <a:rPr lang="en-US" sz="2000" dirty="0"/>
              <a:t>)</a:t>
            </a:r>
            <a:r>
              <a:rPr lang="en-US" sz="2000" dirty="0" smtClean="0"/>
              <a:t>, </a:t>
            </a:r>
            <a:r>
              <a:rPr lang="en-US" sz="2000" dirty="0"/>
              <a:t>University(</a:t>
            </a:r>
            <a:r>
              <a:rPr lang="en-US" sz="2000" dirty="0" err="1"/>
              <a:t>uniName</a:t>
            </a:r>
            <a:r>
              <a:rPr lang="en-US" sz="2000" dirty="0" smtClean="0"/>
              <a:t>), Program</a:t>
            </a:r>
            <a:r>
              <a:rPr lang="en-US" sz="2000" dirty="0"/>
              <a:t>(title), </a:t>
            </a:r>
            <a:r>
              <a:rPr lang="en-US" sz="2000" dirty="0" err="1"/>
              <a:t>MasterProgram</a:t>
            </a:r>
            <a:r>
              <a:rPr lang="en-US" sz="2000" dirty="0"/>
              <a:t>(title), Course(code</a:t>
            </a:r>
            <a:r>
              <a:rPr lang="en-US" sz="2000" dirty="0" smtClean="0"/>
              <a:t>), </a:t>
            </a:r>
            <a:r>
              <a:rPr lang="en-US" sz="2000" dirty="0" err="1" smtClean="0"/>
              <a:t>EnrolledIn</a:t>
            </a:r>
            <a:r>
              <a:rPr lang="en-US" sz="2000" dirty="0" smtClean="0"/>
              <a:t>(</a:t>
            </a:r>
            <a:r>
              <a:rPr lang="en-US" sz="2000" dirty="0" err="1"/>
              <a:t>studentName,title</a:t>
            </a:r>
            <a:r>
              <a:rPr lang="en-US" sz="2000" dirty="0" smtClean="0"/>
              <a:t>), </a:t>
            </a:r>
            <a:r>
              <a:rPr lang="en-US" sz="2000" dirty="0" err="1" smtClean="0"/>
              <a:t>EnrolledInCourse</a:t>
            </a:r>
            <a:r>
              <a:rPr lang="en-US" sz="2000" dirty="0"/>
              <a:t>(</a:t>
            </a:r>
            <a:r>
              <a:rPr lang="en-US" sz="2000" dirty="0" err="1"/>
              <a:t>studentName</a:t>
            </a:r>
            <a:r>
              <a:rPr lang="en-US" sz="2000" dirty="0" smtClean="0"/>
              <a:t>, code</a:t>
            </a:r>
            <a:r>
              <a:rPr lang="en-US" sz="2000" dirty="0"/>
              <a:t>), </a:t>
            </a:r>
            <a:r>
              <a:rPr lang="en-US" sz="2000" dirty="0" err="1"/>
              <a:t>PartOf</a:t>
            </a:r>
            <a:r>
              <a:rPr lang="en-US" sz="2000" dirty="0"/>
              <a:t>(</a:t>
            </a:r>
            <a:r>
              <a:rPr lang="en-US" sz="2000" dirty="0" err="1"/>
              <a:t>code,title</a:t>
            </a:r>
            <a:r>
              <a:rPr lang="en-US" sz="2000" dirty="0" smtClean="0"/>
              <a:t>), </a:t>
            </a:r>
            <a:r>
              <a:rPr lang="en-US" sz="2000" dirty="0" err="1" smtClean="0"/>
              <a:t>RegisteredTo</a:t>
            </a:r>
            <a:r>
              <a:rPr lang="en-US" sz="2000" dirty="0"/>
              <a:t>(</a:t>
            </a:r>
            <a:r>
              <a:rPr lang="en-US" sz="2000" dirty="0" err="1"/>
              <a:t>studentName</a:t>
            </a:r>
            <a:r>
              <a:rPr lang="en-US" sz="2000" dirty="0"/>
              <a:t>, </a:t>
            </a:r>
            <a:r>
              <a:rPr lang="en-US" sz="2000" dirty="0" err="1"/>
              <a:t>uniName</a:t>
            </a:r>
            <a:r>
              <a:rPr lang="en-US" sz="2000" dirty="0" smtClean="0"/>
              <a:t>), </a:t>
            </a:r>
            <a:r>
              <a:rPr lang="en-US" sz="2000" dirty="0" err="1" smtClean="0"/>
              <a:t>OfferedBy</a:t>
            </a:r>
            <a:r>
              <a:rPr lang="en-US" sz="2000" dirty="0"/>
              <a:t>(title, </a:t>
            </a:r>
            <a:r>
              <a:rPr lang="en-US" sz="2000" dirty="0" err="1"/>
              <a:t>uniName</a:t>
            </a:r>
            <a:r>
              <a:rPr lang="en-US" sz="2000" dirty="0" smtClean="0"/>
              <a:t>)</a:t>
            </a:r>
          </a:p>
          <a:p>
            <a:pPr marL="57150" indent="0">
              <a:buNone/>
            </a:pPr>
            <a:r>
              <a:rPr lang="en-US" dirty="0" smtClean="0"/>
              <a:t>Rules</a:t>
            </a:r>
          </a:p>
          <a:p>
            <a:pPr lvl="1" indent="-342900"/>
            <a:r>
              <a:rPr lang="en-US" sz="2100" b="1" dirty="0" smtClean="0">
                <a:solidFill>
                  <a:srgbClr val="FF0000"/>
                </a:solidFill>
              </a:rPr>
              <a:t>S1</a:t>
            </a:r>
            <a:r>
              <a:rPr lang="en-US" sz="2100" b="1" dirty="0">
                <a:solidFill>
                  <a:srgbClr val="FF0000"/>
                </a:solidFill>
              </a:rPr>
              <a:t>.Catalogue</a:t>
            </a:r>
            <a:r>
              <a:rPr lang="en-US" sz="2100" dirty="0"/>
              <a:t>(U,P</a:t>
            </a:r>
            <a:r>
              <a:rPr lang="en-US" sz="2100" dirty="0" smtClean="0"/>
              <a:t>) :-</a:t>
            </a:r>
            <a:r>
              <a:rPr lang="en-US" sz="2100" dirty="0"/>
              <a:t> </a:t>
            </a:r>
            <a:r>
              <a:rPr lang="en-US" sz="2100" dirty="0" err="1" smtClean="0"/>
              <a:t>FrenchUniversity</a:t>
            </a:r>
            <a:r>
              <a:rPr lang="en-US" sz="2100" dirty="0"/>
              <a:t>(U), Program(P), </a:t>
            </a:r>
            <a:r>
              <a:rPr lang="en-US" sz="2100" dirty="0" err="1"/>
              <a:t>OfferedBy</a:t>
            </a:r>
            <a:r>
              <a:rPr lang="en-US" sz="2100" dirty="0"/>
              <a:t>(P,U), </a:t>
            </a:r>
            <a:r>
              <a:rPr lang="en-US" sz="2100" dirty="0" err="1"/>
              <a:t>OffereBy</a:t>
            </a:r>
            <a:r>
              <a:rPr lang="en-US" sz="2100" dirty="0"/>
              <a:t>(P’,U)</a:t>
            </a:r>
            <a:r>
              <a:rPr lang="en-US" sz="2100" dirty="0" smtClean="0"/>
              <a:t>, </a:t>
            </a:r>
            <a:r>
              <a:rPr lang="en-US" sz="2100" dirty="0" err="1" smtClean="0"/>
              <a:t>MasterProgram</a:t>
            </a:r>
            <a:r>
              <a:rPr lang="en-US" sz="2100" dirty="0"/>
              <a:t>(P’</a:t>
            </a:r>
            <a:r>
              <a:rPr lang="en-US" sz="2100" dirty="0" smtClean="0"/>
              <a:t>), </a:t>
            </a:r>
          </a:p>
          <a:p>
            <a:pPr lvl="1" indent="-342900"/>
            <a:r>
              <a:rPr lang="en-US" sz="2100" b="1" dirty="0" smtClean="0">
                <a:solidFill>
                  <a:srgbClr val="FF0000"/>
                </a:solidFill>
              </a:rPr>
              <a:t>S2</a:t>
            </a:r>
            <a:r>
              <a:rPr lang="en-US" sz="2100" b="1" dirty="0">
                <a:solidFill>
                  <a:srgbClr val="FF0000"/>
                </a:solidFill>
              </a:rPr>
              <a:t>.Erasmus</a:t>
            </a:r>
            <a:r>
              <a:rPr lang="en-US" sz="2100" dirty="0"/>
              <a:t>(S,C,U</a:t>
            </a:r>
            <a:r>
              <a:rPr lang="en-US" sz="2100" dirty="0" smtClean="0"/>
              <a:t>) :-</a:t>
            </a:r>
            <a:r>
              <a:rPr lang="en-US" sz="2100" dirty="0"/>
              <a:t> </a:t>
            </a:r>
            <a:r>
              <a:rPr lang="en-US" sz="2100" dirty="0" smtClean="0"/>
              <a:t>Student</a:t>
            </a:r>
            <a:r>
              <a:rPr lang="en-US" sz="2100" dirty="0"/>
              <a:t>(S), </a:t>
            </a:r>
            <a:r>
              <a:rPr lang="en-US" sz="2100" dirty="0" err="1"/>
              <a:t>EnrolledInCourse</a:t>
            </a:r>
            <a:r>
              <a:rPr lang="en-US" sz="2100" dirty="0"/>
              <a:t>(S,C), </a:t>
            </a:r>
            <a:r>
              <a:rPr lang="en-US" sz="2100" dirty="0" err="1"/>
              <a:t>PartOf</a:t>
            </a:r>
            <a:r>
              <a:rPr lang="en-US" sz="2100" dirty="0"/>
              <a:t>(C,P)</a:t>
            </a:r>
            <a:r>
              <a:rPr lang="en-US" sz="2100" dirty="0" smtClean="0"/>
              <a:t>, </a:t>
            </a:r>
            <a:r>
              <a:rPr lang="en-US" sz="2100" dirty="0" err="1" smtClean="0"/>
              <a:t>OfferedBy</a:t>
            </a:r>
            <a:r>
              <a:rPr lang="en-US" sz="2100" dirty="0"/>
              <a:t>(P,U), </a:t>
            </a:r>
            <a:r>
              <a:rPr lang="en-US" sz="2100" dirty="0" err="1"/>
              <a:t>EuropeanUniversity</a:t>
            </a:r>
            <a:r>
              <a:rPr lang="en-US" sz="2100" dirty="0"/>
              <a:t>(U), </a:t>
            </a:r>
            <a:r>
              <a:rPr lang="en-US" sz="2100" dirty="0" err="1"/>
              <a:t>RegisteredTo</a:t>
            </a:r>
            <a:r>
              <a:rPr lang="en-US" sz="2100" dirty="0"/>
              <a:t>(S,U’</a:t>
            </a:r>
            <a:r>
              <a:rPr lang="en-US" sz="2100" dirty="0" smtClean="0"/>
              <a:t>), </a:t>
            </a:r>
            <a:r>
              <a:rPr lang="en-US" sz="2100" dirty="0" err="1" smtClean="0"/>
              <a:t>EuropeanUniversity</a:t>
            </a:r>
            <a:r>
              <a:rPr lang="en-US" sz="2100" dirty="0"/>
              <a:t>(U’), </a:t>
            </a:r>
            <a:r>
              <a:rPr lang="en-US" sz="2100" dirty="0" smtClean="0"/>
              <a:t>U≠U</a:t>
            </a:r>
            <a:r>
              <a:rPr lang="en-US" sz="2100" dirty="0"/>
              <a:t>’</a:t>
            </a:r>
          </a:p>
          <a:p>
            <a:pPr lvl="1" indent="-342900"/>
            <a:r>
              <a:rPr lang="en-US" sz="2100" b="1" dirty="0" smtClean="0">
                <a:solidFill>
                  <a:srgbClr val="FF0000"/>
                </a:solidFill>
              </a:rPr>
              <a:t>S3.CampusFrance</a:t>
            </a:r>
            <a:r>
              <a:rPr lang="en-US" sz="2100" dirty="0"/>
              <a:t>(S,P,U</a:t>
            </a:r>
            <a:r>
              <a:rPr lang="en-US" sz="2100" dirty="0" smtClean="0"/>
              <a:t>)</a:t>
            </a:r>
            <a:r>
              <a:rPr lang="en-US" sz="2100" dirty="0"/>
              <a:t> </a:t>
            </a:r>
            <a:r>
              <a:rPr lang="en-US" sz="2100" dirty="0" smtClean="0"/>
              <a:t>:- </a:t>
            </a:r>
            <a:r>
              <a:rPr lang="en-US" sz="2100" dirty="0" err="1" smtClean="0"/>
              <a:t>NonEuropeanStudent</a:t>
            </a:r>
            <a:r>
              <a:rPr lang="en-US" sz="2100" dirty="0"/>
              <a:t>(S), </a:t>
            </a:r>
            <a:r>
              <a:rPr lang="en-US" sz="2100" dirty="0" err="1"/>
              <a:t>EnrolledInProgram</a:t>
            </a:r>
            <a:r>
              <a:rPr lang="en-US" sz="2100" dirty="0"/>
              <a:t>(S,P)</a:t>
            </a:r>
            <a:r>
              <a:rPr lang="en-US" sz="2100" dirty="0" smtClean="0"/>
              <a:t>, Program</a:t>
            </a:r>
            <a:r>
              <a:rPr lang="en-US" sz="2100" dirty="0"/>
              <a:t>(P), </a:t>
            </a:r>
            <a:r>
              <a:rPr lang="en-US" sz="2100" dirty="0" err="1"/>
              <a:t>Offeredby</a:t>
            </a:r>
            <a:r>
              <a:rPr lang="en-US" sz="2100" dirty="0"/>
              <a:t>(P,U), </a:t>
            </a:r>
            <a:r>
              <a:rPr lang="en-US" sz="2100" dirty="0" err="1"/>
              <a:t>FrenchUniversity</a:t>
            </a:r>
            <a:r>
              <a:rPr lang="en-US" sz="2100" dirty="0"/>
              <a:t>(U)</a:t>
            </a:r>
            <a:r>
              <a:rPr lang="en-US" sz="2100" dirty="0" smtClean="0"/>
              <a:t>, </a:t>
            </a:r>
            <a:r>
              <a:rPr lang="en-US" sz="2100" dirty="0" err="1" smtClean="0"/>
              <a:t>RegisteredTo</a:t>
            </a:r>
            <a:r>
              <a:rPr lang="en-US" sz="2100" dirty="0"/>
              <a:t>(S,U)</a:t>
            </a:r>
          </a:p>
          <a:p>
            <a:pPr lvl="1" indent="-342900"/>
            <a:r>
              <a:rPr lang="is-IS" sz="2100" b="1" dirty="0" smtClean="0">
                <a:solidFill>
                  <a:srgbClr val="FF0000"/>
                </a:solidFill>
              </a:rPr>
              <a:t>S4</a:t>
            </a:r>
            <a:r>
              <a:rPr lang="is-IS" sz="2100" b="1" dirty="0">
                <a:solidFill>
                  <a:srgbClr val="FF0000"/>
                </a:solidFill>
              </a:rPr>
              <a:t>.Mundus</a:t>
            </a:r>
            <a:r>
              <a:rPr lang="is-IS" sz="2100" dirty="0"/>
              <a:t>(P,C</a:t>
            </a:r>
            <a:r>
              <a:rPr lang="is-IS" sz="2100" dirty="0" smtClean="0"/>
              <a:t>)</a:t>
            </a:r>
            <a:r>
              <a:rPr lang="is-IS" sz="2100" dirty="0"/>
              <a:t> </a:t>
            </a:r>
            <a:r>
              <a:rPr lang="is-IS" sz="2100" dirty="0" smtClean="0"/>
              <a:t>:- </a:t>
            </a:r>
            <a:r>
              <a:rPr lang="fr-FR" sz="2100" dirty="0" err="1" smtClean="0"/>
              <a:t>MasterProgram</a:t>
            </a:r>
            <a:r>
              <a:rPr lang="fr-FR" sz="2100" dirty="0"/>
              <a:t>(P), </a:t>
            </a:r>
            <a:r>
              <a:rPr lang="fr-FR" sz="2100" dirty="0" err="1"/>
              <a:t>OfferedBy</a:t>
            </a:r>
            <a:r>
              <a:rPr lang="fr-FR" sz="2100" dirty="0"/>
              <a:t>(P,U), </a:t>
            </a:r>
            <a:r>
              <a:rPr lang="fr-FR" sz="2100" dirty="0" err="1"/>
              <a:t>OfferedBy</a:t>
            </a:r>
            <a:r>
              <a:rPr lang="fr-FR" sz="2100" dirty="0"/>
              <a:t>(P,U’)</a:t>
            </a:r>
            <a:r>
              <a:rPr lang="fr-FR" sz="2100" dirty="0" smtClean="0"/>
              <a:t>, </a:t>
            </a:r>
            <a:r>
              <a:rPr lang="fr-FR" sz="2100" dirty="0" err="1" smtClean="0"/>
              <a:t>EuropeanUniversity</a:t>
            </a:r>
            <a:r>
              <a:rPr lang="fr-FR" sz="2100" dirty="0"/>
              <a:t>(U), </a:t>
            </a:r>
            <a:r>
              <a:rPr lang="fr-FR" sz="2100" dirty="0" err="1"/>
              <a:t>NonEuropeanUniversity</a:t>
            </a:r>
            <a:r>
              <a:rPr lang="fr-FR" sz="2100" dirty="0"/>
              <a:t>(U), </a:t>
            </a:r>
            <a:r>
              <a:rPr lang="fr-FR" sz="2100" dirty="0" err="1"/>
              <a:t>PartOf</a:t>
            </a:r>
            <a:r>
              <a:rPr lang="fr-FR" sz="2100" dirty="0"/>
              <a:t>(C,P)</a:t>
            </a:r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43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996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q</a:t>
            </a:r>
            <a:r>
              <a:rPr lang="en-US" sz="2400" dirty="0"/>
              <a:t>(x</a:t>
            </a:r>
            <a:r>
              <a:rPr lang="en-US" sz="2400" dirty="0" smtClean="0"/>
              <a:t>) :- </a:t>
            </a:r>
            <a:r>
              <a:rPr lang="en-US" sz="2400" b="1" dirty="0" err="1">
                <a:solidFill>
                  <a:srgbClr val="FF0000"/>
                </a:solidFill>
              </a:rPr>
              <a:t>RegisteredTo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dirty="0" err="1">
                <a:solidFill>
                  <a:srgbClr val="FF0000"/>
                </a:solidFill>
              </a:rPr>
              <a:t>s,x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/>
              <a:t>, </a:t>
            </a:r>
            <a:r>
              <a:rPr lang="en-US" sz="2400" dirty="0" err="1" smtClean="0"/>
              <a:t>EnrolledIn</a:t>
            </a:r>
            <a:r>
              <a:rPr lang="en-US" sz="2400" dirty="0" smtClean="0"/>
              <a:t>(</a:t>
            </a:r>
            <a:r>
              <a:rPr lang="en-US" sz="2400" dirty="0" err="1"/>
              <a:t>s,p</a:t>
            </a:r>
            <a:r>
              <a:rPr lang="en-US" sz="2400" dirty="0"/>
              <a:t>)</a:t>
            </a:r>
            <a:r>
              <a:rPr lang="en-US" sz="2400" dirty="0" smtClean="0"/>
              <a:t>, </a:t>
            </a:r>
            <a:r>
              <a:rPr lang="en-US" sz="2400" dirty="0" err="1" smtClean="0"/>
              <a:t>MasterProgram</a:t>
            </a:r>
            <a:r>
              <a:rPr lang="en-US" sz="2400" dirty="0"/>
              <a:t>(p)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We use the view definition</a:t>
            </a:r>
          </a:p>
          <a:p>
            <a:pPr marL="0" indent="0">
              <a:buNone/>
            </a:pPr>
            <a:r>
              <a:rPr lang="en-US" sz="2400" dirty="0" smtClean="0"/>
              <a:t>S3</a:t>
            </a:r>
            <a:r>
              <a:rPr lang="en-US" sz="2400" dirty="0"/>
              <a:t>. </a:t>
            </a:r>
            <a:r>
              <a:rPr lang="en-US" sz="2400" dirty="0" err="1"/>
              <a:t>CampusFrance</a:t>
            </a:r>
            <a:r>
              <a:rPr lang="en-US" sz="2400" dirty="0"/>
              <a:t>(S,P,U) </a:t>
            </a:r>
            <a:r>
              <a:rPr lang="en-US" sz="2400" dirty="0" smtClean="0"/>
              <a:t>:-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NonEuropeanStudent</a:t>
            </a:r>
            <a:r>
              <a:rPr lang="en-US" sz="2400" dirty="0"/>
              <a:t>(S), </a:t>
            </a:r>
            <a:r>
              <a:rPr lang="en-US" sz="2400" dirty="0" err="1" smtClean="0"/>
              <a:t>EnrolledIn</a:t>
            </a:r>
            <a:r>
              <a:rPr lang="en-US" sz="2400" dirty="0" smtClean="0"/>
              <a:t> (</a:t>
            </a:r>
            <a:r>
              <a:rPr lang="en-US" sz="2400" dirty="0"/>
              <a:t>S,P),</a:t>
            </a:r>
          </a:p>
          <a:p>
            <a:pPr marL="0" indent="0">
              <a:buNone/>
            </a:pPr>
            <a:r>
              <a:rPr lang="en-US" sz="2400" dirty="0" smtClean="0"/>
              <a:t>	Program</a:t>
            </a:r>
            <a:r>
              <a:rPr lang="en-US" sz="2400" dirty="0"/>
              <a:t>(P), </a:t>
            </a:r>
            <a:r>
              <a:rPr lang="en-US" sz="2400" dirty="0" err="1"/>
              <a:t>Offeredby</a:t>
            </a:r>
            <a:r>
              <a:rPr lang="en-US" sz="2400" dirty="0"/>
              <a:t>(P,U), </a:t>
            </a:r>
            <a:r>
              <a:rPr lang="en-US" sz="2400" dirty="0" err="1"/>
              <a:t>FrenchUniversity</a:t>
            </a:r>
            <a:r>
              <a:rPr lang="en-US" sz="2400" dirty="0"/>
              <a:t>(U),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400" b="1" dirty="0" err="1" smtClean="0">
                <a:solidFill>
                  <a:srgbClr val="FF0000"/>
                </a:solidFill>
              </a:rPr>
              <a:t>RegisteredTo</a:t>
            </a:r>
            <a:r>
              <a:rPr lang="en-US" sz="2400" b="1" dirty="0">
                <a:solidFill>
                  <a:srgbClr val="FF0000"/>
                </a:solidFill>
              </a:rPr>
              <a:t>(S,U)</a:t>
            </a:r>
          </a:p>
          <a:p>
            <a:pPr marL="0" indent="0">
              <a:buNone/>
            </a:pPr>
            <a:r>
              <a:rPr lang="en-US" sz="2400" dirty="0" smtClean="0"/>
              <a:t>We record that </a:t>
            </a:r>
          </a:p>
          <a:p>
            <a:pPr marL="0" indent="0">
              <a:buNone/>
            </a:pPr>
            <a:r>
              <a:rPr lang="en-US" sz="2400" dirty="0" smtClean="0"/>
              <a:t>Bucket</a:t>
            </a:r>
            <a:r>
              <a:rPr lang="en-US" sz="2400" dirty="0"/>
              <a:t>(</a:t>
            </a:r>
            <a:r>
              <a:rPr lang="en-US" sz="2400" dirty="0" err="1"/>
              <a:t>RegisteredTo</a:t>
            </a:r>
            <a:r>
              <a:rPr lang="en-US" sz="2400" dirty="0"/>
              <a:t>(</a:t>
            </a:r>
            <a:r>
              <a:rPr lang="en-US" sz="2400" dirty="0" err="1"/>
              <a:t>s,x</a:t>
            </a:r>
            <a:r>
              <a:rPr lang="en-US" sz="2400" dirty="0"/>
              <a:t>)) </a:t>
            </a:r>
            <a:r>
              <a:rPr lang="en-US" sz="2400" dirty="0" smtClean="0"/>
              <a:t>contains  </a:t>
            </a:r>
            <a:r>
              <a:rPr lang="en-US" sz="2400" dirty="0"/>
              <a:t>S3.CampusFrance(s, v1,x) 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44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80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the buckets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q</a:t>
            </a:r>
            <a:r>
              <a:rPr lang="en-US" sz="2400" dirty="0"/>
              <a:t>(x</a:t>
            </a:r>
            <a:r>
              <a:rPr lang="en-US" sz="2400" dirty="0" smtClean="0"/>
              <a:t>) :- </a:t>
            </a:r>
            <a:r>
              <a:rPr lang="en-US" sz="2400" dirty="0" err="1"/>
              <a:t>RegisteredTo</a:t>
            </a:r>
            <a:r>
              <a:rPr lang="en-US" sz="2400" dirty="0"/>
              <a:t>(</a:t>
            </a:r>
            <a:r>
              <a:rPr lang="en-US" sz="2400" dirty="0" err="1"/>
              <a:t>s,x</a:t>
            </a:r>
            <a:r>
              <a:rPr lang="en-US" sz="2400" dirty="0"/>
              <a:t>), </a:t>
            </a:r>
            <a:r>
              <a:rPr lang="en-US" sz="2400" dirty="0" err="1" smtClean="0"/>
              <a:t>EnrolledIn</a:t>
            </a:r>
            <a:r>
              <a:rPr lang="en-US" sz="2400" dirty="0" smtClean="0"/>
              <a:t>(</a:t>
            </a:r>
            <a:r>
              <a:rPr lang="en-US" sz="2400" dirty="0" err="1"/>
              <a:t>s,p</a:t>
            </a:r>
            <a:r>
              <a:rPr lang="en-US" sz="2400" dirty="0"/>
              <a:t>), </a:t>
            </a:r>
            <a:r>
              <a:rPr lang="en-US" sz="2400" dirty="0" err="1"/>
              <a:t>MasterProgram</a:t>
            </a:r>
            <a:r>
              <a:rPr lang="en-US" sz="2400" dirty="0"/>
              <a:t>(p)</a:t>
            </a:r>
          </a:p>
          <a:p>
            <a:pPr marL="0" indent="0">
              <a:buNone/>
            </a:pPr>
            <a:r>
              <a:rPr lang="en-US" sz="2400" dirty="0" smtClean="0"/>
              <a:t>Combining the buckets</a:t>
            </a:r>
          </a:p>
          <a:p>
            <a:pPr lvl="1" indent="-342900"/>
            <a:r>
              <a:rPr lang="en-US" sz="2000" dirty="0" smtClean="0"/>
              <a:t>Bucket</a:t>
            </a:r>
            <a:r>
              <a:rPr lang="en-US" sz="2000" dirty="0"/>
              <a:t>(</a:t>
            </a:r>
            <a:r>
              <a:rPr lang="en-US" sz="2000" dirty="0" err="1"/>
              <a:t>RegisteredTo</a:t>
            </a:r>
            <a:r>
              <a:rPr lang="en-US" sz="2000" dirty="0"/>
              <a:t>(</a:t>
            </a:r>
            <a:r>
              <a:rPr lang="en-US" sz="2000" dirty="0" err="1"/>
              <a:t>s,x</a:t>
            </a:r>
            <a:r>
              <a:rPr lang="en-US" sz="2000" dirty="0"/>
              <a:t>)) = { S3.CampusFrance(s, v1,x) }</a:t>
            </a:r>
          </a:p>
          <a:p>
            <a:pPr lvl="1" indent="-342900"/>
            <a:r>
              <a:rPr lang="en-US" sz="2000" dirty="0"/>
              <a:t>Bucket(</a:t>
            </a:r>
            <a:r>
              <a:rPr lang="en-US" sz="2000" dirty="0" err="1"/>
              <a:t>EnrolledInProgram</a:t>
            </a:r>
            <a:r>
              <a:rPr lang="en-US" sz="2000" dirty="0"/>
              <a:t>(</a:t>
            </a:r>
            <a:r>
              <a:rPr lang="en-US" sz="2000" dirty="0" err="1"/>
              <a:t>s,p</a:t>
            </a:r>
            <a:r>
              <a:rPr lang="en-US" sz="2000" dirty="0"/>
              <a:t>)) = {S3.CampusFrance(s, p,v2) }</a:t>
            </a:r>
          </a:p>
          <a:p>
            <a:pPr lvl="1" indent="-342900"/>
            <a:r>
              <a:rPr lang="en-US" sz="2000" dirty="0"/>
              <a:t>Bucket(</a:t>
            </a:r>
            <a:r>
              <a:rPr lang="en-US" sz="2000" dirty="0" err="1"/>
              <a:t>MasterProgram</a:t>
            </a:r>
            <a:r>
              <a:rPr lang="en-US" sz="2000" dirty="0"/>
              <a:t>(p)) = </a:t>
            </a:r>
            <a:r>
              <a:rPr lang="en-US" sz="2000" dirty="0" smtClean="0"/>
              <a:t>{	S1</a:t>
            </a:r>
            <a:r>
              <a:rPr lang="en-US" sz="2000" dirty="0"/>
              <a:t>.Catalogue(v3,v4), </a:t>
            </a:r>
            <a:r>
              <a:rPr lang="en-US" sz="2000" dirty="0" smtClean="0"/>
              <a:t>					S4</a:t>
            </a:r>
            <a:r>
              <a:rPr lang="en-US" sz="2000" dirty="0"/>
              <a:t>.Mundus(p,v5</a:t>
            </a:r>
            <a:r>
              <a:rPr lang="en-US" sz="2000" dirty="0" smtClean="0"/>
              <a:t>)        }</a:t>
            </a:r>
            <a:endParaRPr lang="en-US" sz="2000" dirty="0"/>
          </a:p>
          <a:p>
            <a:pPr marL="0" indent="0">
              <a:buNone/>
            </a:pPr>
            <a:r>
              <a:rPr lang="en-US" sz="2400" dirty="0" smtClean="0"/>
              <a:t>2 </a:t>
            </a:r>
            <a:r>
              <a:rPr lang="en-US" sz="2400" dirty="0"/>
              <a:t>candidate  rewritings:</a:t>
            </a:r>
          </a:p>
          <a:p>
            <a:pPr lvl="1"/>
            <a:r>
              <a:rPr lang="en-US" sz="2000" dirty="0"/>
              <a:t>r1(x</a:t>
            </a:r>
            <a:r>
              <a:rPr lang="en-US" sz="2000" dirty="0" smtClean="0"/>
              <a:t>) :- </a:t>
            </a:r>
            <a:r>
              <a:rPr lang="en-US" sz="2000" dirty="0"/>
              <a:t>S3.CampusFrance(s, v1,x), S3.CampusFrance(s, p,v2)</a:t>
            </a:r>
            <a:r>
              <a:rPr lang="en-US" sz="2000" dirty="0" smtClean="0"/>
              <a:t>, 			          S1</a:t>
            </a:r>
            <a:r>
              <a:rPr lang="en-US" sz="2000" dirty="0"/>
              <a:t>.Catalogue(v3,v4)</a:t>
            </a:r>
          </a:p>
          <a:p>
            <a:pPr lvl="1"/>
            <a:r>
              <a:rPr lang="en-US" sz="2000" dirty="0"/>
              <a:t>r2(x</a:t>
            </a:r>
            <a:r>
              <a:rPr lang="en-US" sz="2000" dirty="0" smtClean="0"/>
              <a:t>) :- S3</a:t>
            </a:r>
            <a:r>
              <a:rPr lang="en-US" sz="2000" dirty="0"/>
              <a:t>.CampusFrance(s, v1,x), S3.CampusFrance(s, p,v2)</a:t>
            </a:r>
            <a:r>
              <a:rPr lang="en-US" sz="2000" dirty="0" smtClean="0"/>
              <a:t>,       	    	          S4</a:t>
            </a:r>
            <a:r>
              <a:rPr lang="en-US" sz="2000" dirty="0"/>
              <a:t>.Mundus(p,v5)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6128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the candidates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q(x</a:t>
            </a:r>
            <a:r>
              <a:rPr lang="en-US" dirty="0" smtClean="0"/>
              <a:t>) :- </a:t>
            </a:r>
            <a:r>
              <a:rPr lang="en-US" dirty="0" err="1"/>
              <a:t>RegisteredTo</a:t>
            </a:r>
            <a:r>
              <a:rPr lang="en-US" dirty="0"/>
              <a:t>(</a:t>
            </a:r>
            <a:r>
              <a:rPr lang="en-US" dirty="0" err="1"/>
              <a:t>s,x</a:t>
            </a:r>
            <a:r>
              <a:rPr lang="en-US" dirty="0"/>
              <a:t>), </a:t>
            </a:r>
            <a:r>
              <a:rPr lang="en-US" dirty="0" err="1" smtClean="0"/>
              <a:t>EnrolledIn</a:t>
            </a:r>
            <a:r>
              <a:rPr lang="en-US" dirty="0" smtClean="0"/>
              <a:t> (</a:t>
            </a:r>
            <a:r>
              <a:rPr lang="en-US" dirty="0" err="1"/>
              <a:t>s,p</a:t>
            </a:r>
            <a:r>
              <a:rPr lang="en-US" dirty="0"/>
              <a:t>), </a:t>
            </a:r>
            <a:r>
              <a:rPr lang="en-US" dirty="0" err="1"/>
              <a:t>MasterProgram</a:t>
            </a:r>
            <a:r>
              <a:rPr lang="en-US" dirty="0"/>
              <a:t>(p)</a:t>
            </a:r>
          </a:p>
          <a:p>
            <a:pPr marL="0" indent="0">
              <a:buNone/>
            </a:pPr>
            <a:r>
              <a:rPr lang="en-US" dirty="0"/>
              <a:t>r1(x</a:t>
            </a:r>
            <a:r>
              <a:rPr lang="en-US" dirty="0" smtClean="0"/>
              <a:t>) :- </a:t>
            </a:r>
            <a:r>
              <a:rPr lang="en-US" dirty="0"/>
              <a:t>S3.CampusFrance(s, v1,x), S3.CampusFrance(s, p,v2),</a:t>
            </a:r>
          </a:p>
          <a:p>
            <a:pPr marL="0" indent="0">
              <a:buNone/>
            </a:pPr>
            <a:r>
              <a:rPr lang="en-US" dirty="0" smtClean="0"/>
              <a:t>		S1</a:t>
            </a:r>
            <a:r>
              <a:rPr lang="en-US" dirty="0"/>
              <a:t>.Catalogue(v3,v4)</a:t>
            </a:r>
          </a:p>
          <a:p>
            <a:pPr marL="0" indent="0">
              <a:buNone/>
            </a:pPr>
            <a:r>
              <a:rPr lang="en-US" dirty="0"/>
              <a:t>Expand(r1(x)</a:t>
            </a:r>
            <a:r>
              <a:rPr lang="en-US" dirty="0" smtClean="0"/>
              <a:t>) :- </a:t>
            </a:r>
            <a:r>
              <a:rPr lang="en-US" dirty="0" err="1" smtClean="0"/>
              <a:t>NonEuropeanStudent</a:t>
            </a:r>
            <a:r>
              <a:rPr lang="en-US" dirty="0"/>
              <a:t>(s)</a:t>
            </a:r>
            <a:r>
              <a:rPr lang="en-US" dirty="0" smtClean="0"/>
              <a:t>, </a:t>
            </a:r>
            <a:r>
              <a:rPr lang="en-US" dirty="0" err="1" smtClean="0"/>
              <a:t>EnrolledIn</a:t>
            </a:r>
            <a:r>
              <a:rPr lang="en-US" dirty="0" smtClean="0"/>
              <a:t>(</a:t>
            </a:r>
            <a:r>
              <a:rPr lang="en-US" dirty="0"/>
              <a:t>s,v1)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Program</a:t>
            </a:r>
            <a:r>
              <a:rPr lang="en-US" dirty="0"/>
              <a:t>(v1), </a:t>
            </a:r>
            <a:r>
              <a:rPr lang="en-US" dirty="0" err="1"/>
              <a:t>Offeredby</a:t>
            </a:r>
            <a:r>
              <a:rPr lang="en-US" dirty="0"/>
              <a:t>(v1,x)</a:t>
            </a:r>
            <a:r>
              <a:rPr lang="en-US" dirty="0" smtClean="0"/>
              <a:t>, </a:t>
            </a:r>
            <a:r>
              <a:rPr lang="en-US" dirty="0" err="1" smtClean="0"/>
              <a:t>FrenchUniversity</a:t>
            </a:r>
            <a:r>
              <a:rPr lang="en-US" dirty="0"/>
              <a:t>(x)</a:t>
            </a:r>
            <a:r>
              <a:rPr lang="en-US" dirty="0" smtClean="0"/>
              <a:t>, 	</a:t>
            </a:r>
            <a:r>
              <a:rPr lang="en-US" dirty="0" err="1" smtClean="0"/>
              <a:t>RegisteredTo</a:t>
            </a:r>
            <a:r>
              <a:rPr lang="en-US" dirty="0"/>
              <a:t>(</a:t>
            </a:r>
            <a:r>
              <a:rPr lang="en-US" dirty="0" err="1"/>
              <a:t>s,x</a:t>
            </a:r>
            <a:r>
              <a:rPr lang="en-US" dirty="0"/>
              <a:t>), </a:t>
            </a:r>
            <a:r>
              <a:rPr lang="en-US" dirty="0" err="1" smtClean="0"/>
              <a:t>EnrolledIns</a:t>
            </a:r>
            <a:r>
              <a:rPr lang="en-US" dirty="0" err="1"/>
              <a:t>,p</a:t>
            </a:r>
            <a:r>
              <a:rPr lang="en-US" dirty="0"/>
              <a:t>)</a:t>
            </a:r>
            <a:r>
              <a:rPr lang="en-US" dirty="0" smtClean="0"/>
              <a:t>, Program</a:t>
            </a:r>
            <a:r>
              <a:rPr lang="en-US" dirty="0"/>
              <a:t>(p), </a:t>
            </a:r>
            <a:r>
              <a:rPr lang="en-US" dirty="0" smtClean="0"/>
              <a:t>	</a:t>
            </a:r>
            <a:r>
              <a:rPr lang="en-US" dirty="0" err="1" smtClean="0"/>
              <a:t>Offeredby</a:t>
            </a:r>
            <a:r>
              <a:rPr lang="en-US" dirty="0"/>
              <a:t>(p,v2), </a:t>
            </a:r>
            <a:r>
              <a:rPr lang="en-US" dirty="0" err="1"/>
              <a:t>FrenchUniversity</a:t>
            </a:r>
            <a:r>
              <a:rPr lang="en-US" dirty="0"/>
              <a:t>(v2)</a:t>
            </a:r>
            <a:r>
              <a:rPr lang="en-US" dirty="0" smtClean="0"/>
              <a:t>, 	</a:t>
            </a:r>
            <a:r>
              <a:rPr lang="en-US" dirty="0" err="1" smtClean="0"/>
              <a:t>RegisteredTo</a:t>
            </a:r>
            <a:r>
              <a:rPr lang="en-US" dirty="0"/>
              <a:t>(s,v2), </a:t>
            </a:r>
            <a:r>
              <a:rPr lang="en-US" dirty="0" err="1"/>
              <a:t>FrenchUniversity</a:t>
            </a:r>
            <a:r>
              <a:rPr lang="en-US" dirty="0"/>
              <a:t>(v3), Program(v4),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OfferedBy</a:t>
            </a:r>
            <a:r>
              <a:rPr lang="en-US" dirty="0"/>
              <a:t>(v4,v3), </a:t>
            </a:r>
            <a:r>
              <a:rPr lang="en-US" dirty="0" err="1"/>
              <a:t>OffereBy</a:t>
            </a:r>
            <a:r>
              <a:rPr lang="en-US" dirty="0"/>
              <a:t>(v5,v3), </a:t>
            </a:r>
            <a:r>
              <a:rPr lang="en-US" dirty="0" err="1"/>
              <a:t>MasterProgram</a:t>
            </a:r>
            <a:r>
              <a:rPr lang="en-US" dirty="0"/>
              <a:t>(v5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Expand</a:t>
            </a:r>
            <a:r>
              <a:rPr lang="en-US" dirty="0">
                <a:solidFill>
                  <a:srgbClr val="FF0000"/>
                </a:solidFill>
              </a:rPr>
              <a:t>(r1(x)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sz="3300" b="1" dirty="0" smtClean="0">
                <a:solidFill>
                  <a:srgbClr val="FF0000"/>
                </a:solidFill>
              </a:rPr>
              <a:t>⊈ </a:t>
            </a:r>
            <a:r>
              <a:rPr lang="en-US" dirty="0" smtClean="0">
                <a:solidFill>
                  <a:srgbClr val="FF0000"/>
                </a:solidFill>
              </a:rPr>
              <a:t>q</a:t>
            </a:r>
            <a:r>
              <a:rPr lang="en-US" dirty="0">
                <a:solidFill>
                  <a:srgbClr val="FF0000"/>
                </a:solidFill>
              </a:rPr>
              <a:t>(x) 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/>
              <a:t>		r1 </a:t>
            </a:r>
            <a:r>
              <a:rPr lang="en-US" dirty="0"/>
              <a:t>is not a valid </a:t>
            </a:r>
            <a:r>
              <a:rPr lang="en-US" dirty="0" smtClean="0"/>
              <a:t>rewriting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test that r2 is one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6" name="Bulle rectangulaire 5"/>
          <p:cNvSpPr/>
          <p:nvPr/>
        </p:nvSpPr>
        <p:spPr>
          <a:xfrm>
            <a:off x="0" y="0"/>
            <a:ext cx="2339752" cy="836712"/>
          </a:xfrm>
          <a:prstGeom prst="wedgeRectCallout">
            <a:avLst>
              <a:gd name="adj1" fmla="val 29570"/>
              <a:gd name="adj2" fmla="val 9936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Homomorphism Theorem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0550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More and more structured information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on the web</a:t>
            </a:r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47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and more semantic on the web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cs typeface="Century Gothic"/>
              </a:rPr>
              <a:t>E.g., the UK government makes much of its data available online in RDF – by law</a:t>
            </a:r>
            <a:endParaRPr lang="en-US" dirty="0" smtClean="0">
              <a:cs typeface="Century Gothic"/>
            </a:endParaRPr>
          </a:p>
          <a:p>
            <a:pPr>
              <a:buNone/>
            </a:pPr>
            <a:r>
              <a:rPr lang="en-US" sz="2400" dirty="0" smtClean="0"/>
              <a:t>Enriching the standard web</a:t>
            </a:r>
          </a:p>
          <a:p>
            <a:pPr lvl="1"/>
            <a:r>
              <a:rPr lang="en-US" sz="2000" dirty="0" smtClean="0"/>
              <a:t>Publishing semantic descriptions of web services/pages</a:t>
            </a:r>
          </a:p>
          <a:p>
            <a:pPr lvl="1"/>
            <a:r>
              <a:rPr lang="en-US" sz="2000" dirty="0" smtClean="0">
                <a:cs typeface="Century Gothic"/>
              </a:rPr>
              <a:t>Microdata an upcoming W3C standard to annotate HTML pages with RDF data</a:t>
            </a:r>
          </a:p>
          <a:p>
            <a:pPr>
              <a:buNone/>
            </a:pPr>
            <a:r>
              <a:rPr lang="en-US" sz="2400" dirty="0" smtClean="0">
                <a:cs typeface="Century Gothic"/>
              </a:rPr>
              <a:t>web applications and search engines start using such semantic annotations</a:t>
            </a:r>
          </a:p>
          <a:p>
            <a:pPr lvl="1"/>
            <a:r>
              <a:rPr lang="en-US" sz="2000" dirty="0" smtClean="0">
                <a:cs typeface="Century Gothic"/>
              </a:rPr>
              <a:t>The DBpedia Mobile App retrieves data from the Linked Open Data Cloud to show places of interest around you</a:t>
            </a:r>
          </a:p>
          <a:p>
            <a:pPr lvl="1">
              <a:buNone/>
            </a:pPr>
            <a:endParaRPr lang="en-US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48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8674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and more structured data on the web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More and more structured data published notably public</a:t>
            </a:r>
          </a:p>
          <a:p>
            <a:pPr lvl="1"/>
            <a:r>
              <a:rPr lang="en-US" sz="2000" dirty="0" smtClean="0"/>
              <a:t>Lots of tables in html or </a:t>
            </a:r>
            <a:r>
              <a:rPr lang="en-US" sz="2000" dirty="0" err="1" smtClean="0"/>
              <a:t>pdf</a:t>
            </a:r>
            <a:endParaRPr lang="en-US" sz="2000" dirty="0" smtClean="0"/>
          </a:p>
          <a:p>
            <a:pPr lvl="1"/>
            <a:r>
              <a:rPr lang="en-US" sz="2000" dirty="0" smtClean="0"/>
              <a:t>Lots of data in deep web behind forms</a:t>
            </a:r>
          </a:p>
          <a:p>
            <a:pPr lvl="1"/>
            <a:r>
              <a:rPr lang="en-US" sz="2000" dirty="0" smtClean="0"/>
              <a:t>Typically better quality than unstructured data</a:t>
            </a:r>
          </a:p>
          <a:p>
            <a:pPr>
              <a:buNone/>
            </a:pPr>
            <a:r>
              <a:rPr lang="en-US" sz="2400" dirty="0" smtClean="0"/>
              <a:t>Many ontologies: e.g., </a:t>
            </a:r>
            <a:r>
              <a:rPr lang="en-US" sz="2400" dirty="0" err="1" smtClean="0"/>
              <a:t>DBPedia</a:t>
            </a:r>
            <a:r>
              <a:rPr lang="en-US" sz="2400" dirty="0" smtClean="0"/>
              <a:t> or Yago</a:t>
            </a:r>
          </a:p>
          <a:p>
            <a:pPr>
              <a:buNone/>
            </a:pPr>
            <a:r>
              <a:rPr lang="en-US" sz="2400" dirty="0" smtClean="0"/>
              <a:t>Need: tools for searching, visualization, linking, integration</a:t>
            </a:r>
          </a:p>
          <a:p>
            <a:pPr lvl="1"/>
            <a:endParaRPr lang="en-US" sz="2000" dirty="0" smtClean="0"/>
          </a:p>
          <a:p>
            <a:pPr lvl="1">
              <a:buNone/>
            </a:pPr>
            <a:endParaRPr lang="en-US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49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semantic web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Semantic web</a:t>
            </a:r>
            <a:r>
              <a:rPr lang="en-US" sz="2400" b="1" dirty="0" smtClean="0"/>
              <a:t> </a:t>
            </a:r>
            <a:r>
              <a:rPr lang="en-US" sz="2400" dirty="0" smtClean="0"/>
              <a:t>is an evolving extension of web standard to introduce semantics</a:t>
            </a:r>
          </a:p>
          <a:p>
            <a:pPr>
              <a:buNone/>
            </a:pPr>
            <a:r>
              <a:rPr lang="en-US" sz="2400" dirty="0" smtClean="0">
                <a:cs typeface="Century Gothic"/>
              </a:rPr>
              <a:t>Standards of the W3C: </a:t>
            </a:r>
          </a:p>
          <a:p>
            <a:pPr lvl="1"/>
            <a:r>
              <a:rPr lang="en-US" sz="2000" dirty="0" smtClean="0">
                <a:cs typeface="Century Gothic"/>
              </a:rPr>
              <a:t>Naming entities: URI</a:t>
            </a:r>
          </a:p>
          <a:p>
            <a:pPr lvl="1"/>
            <a:r>
              <a:rPr lang="en-US" sz="2000" dirty="0" smtClean="0">
                <a:cs typeface="Century Gothic"/>
              </a:rPr>
              <a:t>Facts/relations: RDF</a:t>
            </a:r>
          </a:p>
          <a:p>
            <a:pPr lvl="1"/>
            <a:r>
              <a:rPr lang="en-US" sz="2000" dirty="0" smtClean="0">
                <a:cs typeface="Century Gothic"/>
              </a:rPr>
              <a:t>Constraints on them: RDF/S or OWL</a:t>
            </a:r>
          </a:p>
          <a:p>
            <a:pPr lvl="1"/>
            <a:r>
              <a:rPr lang="en-US" sz="2000" dirty="0" smtClean="0">
                <a:cs typeface="Century Gothic"/>
              </a:rPr>
              <a:t>Linked data</a:t>
            </a:r>
          </a:p>
          <a:p>
            <a:pPr lvl="1"/>
            <a:r>
              <a:rPr lang="en-US" sz="2000" dirty="0" smtClean="0">
                <a:cs typeface="Century Gothic"/>
              </a:rPr>
              <a:t>Queries: SPARQL</a:t>
            </a:r>
          </a:p>
          <a:p>
            <a:pPr>
              <a:buNone/>
            </a:pPr>
            <a:endParaRPr lang="en-US" sz="2400" dirty="0" smtClean="0">
              <a:cs typeface="Century Gothic"/>
            </a:endParaRPr>
          </a:p>
          <a:p>
            <a:pPr>
              <a:buNone/>
            </a:pPr>
            <a:endParaRPr lang="en-US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ontologies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Extract one from existing text sources</a:t>
            </a:r>
          </a:p>
          <a:p>
            <a:pPr lvl="1"/>
            <a:r>
              <a:rPr lang="en-US" sz="2000" dirty="0" smtClean="0"/>
              <a:t>Yago built from Wikipedia</a:t>
            </a:r>
          </a:p>
          <a:p>
            <a:pPr lvl="1"/>
            <a:r>
              <a:rPr lang="en-US" sz="2000" dirty="0" smtClean="0"/>
              <a:t>Difficult: Natural </a:t>
            </a:r>
            <a:r>
              <a:rPr lang="en-US" sz="2000" dirty="0"/>
              <a:t>language processing is </a:t>
            </a:r>
            <a:r>
              <a:rPr lang="en-US" sz="2000" dirty="0" smtClean="0"/>
              <a:t>complex</a:t>
            </a:r>
          </a:p>
          <a:p>
            <a:pPr>
              <a:buNone/>
            </a:pPr>
            <a:r>
              <a:rPr lang="en-US" sz="2400" dirty="0" smtClean="0"/>
              <a:t>Have humans collaborate to build it</a:t>
            </a:r>
          </a:p>
          <a:p>
            <a:pPr lvl="1"/>
            <a:r>
              <a:rPr lang="en-US" sz="2000" dirty="0" smtClean="0"/>
              <a:t>Freebase: Freebase is an open, Creative Commons licensed graph database with millions of entities</a:t>
            </a:r>
          </a:p>
          <a:p>
            <a:pPr lvl="1"/>
            <a:r>
              <a:rPr lang="en-US" sz="2000" dirty="0" smtClean="0"/>
              <a:t>Linked data: publish RDF links between web data</a:t>
            </a:r>
          </a:p>
          <a:p>
            <a:pPr>
              <a:buNone/>
            </a:pPr>
            <a:r>
              <a:rPr lang="en-US" sz="2400" dirty="0" smtClean="0"/>
              <a:t>Integrate different ontologies by aligning their concepts and relations</a:t>
            </a:r>
          </a:p>
          <a:p>
            <a:pPr lvl="1"/>
            <a:r>
              <a:rPr lang="en-US" sz="2000" dirty="0" smtClean="0"/>
              <a:t>Paris [</a:t>
            </a:r>
            <a:r>
              <a:rPr lang="en-US" sz="2000" dirty="0" err="1" smtClean="0"/>
              <a:t>SuchanekAbiteboulSenellart</a:t>
            </a:r>
            <a:r>
              <a:rPr lang="en-US" sz="2000" dirty="0" smtClean="0"/>
              <a:t>]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50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reasoning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The scalability of reasoning on web data requires light-weight ontologies</a:t>
            </a:r>
          </a:p>
          <a:p>
            <a:pPr lvl="1"/>
            <a:r>
              <a:rPr lang="en-US" sz="2000" dirty="0" smtClean="0"/>
              <a:t>Reasoning should be feasible – polynomial </a:t>
            </a:r>
          </a:p>
          <a:p>
            <a:pPr lvl="1"/>
            <a:r>
              <a:rPr lang="en-US" sz="2000" dirty="0" smtClean="0"/>
              <a:t>Preferable if query answering can be performed with a relational database engines</a:t>
            </a:r>
          </a:p>
          <a:p>
            <a:pPr>
              <a:buNone/>
            </a:pPr>
            <a:r>
              <a:rPr lang="en-US" sz="2400" dirty="0" smtClean="0"/>
              <a:t>RDFS is OK but too limited</a:t>
            </a:r>
          </a:p>
          <a:p>
            <a:pPr>
              <a:buNone/>
            </a:pPr>
            <a:r>
              <a:rPr lang="en-US" sz="2400" dirty="0" smtClean="0"/>
              <a:t>Full OWL is too complex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51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773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W</a:t>
            </a:r>
            <a:r>
              <a:rPr lang="en-US" sz="2400" dirty="0" smtClean="0"/>
              <a:t>eb data management, 	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smtClean="0"/>
              <a:t>Abiteboul, </a:t>
            </a:r>
            <a:r>
              <a:rPr lang="en-US" sz="2400" dirty="0" err="1" smtClean="0"/>
              <a:t>Manolescu</a:t>
            </a:r>
            <a:r>
              <a:rPr lang="en-US" sz="2400" dirty="0" smtClean="0"/>
              <a:t>, </a:t>
            </a:r>
            <a:r>
              <a:rPr lang="en-US" sz="2400" dirty="0" err="1" smtClean="0"/>
              <a:t>Rigaux</a:t>
            </a:r>
            <a:r>
              <a:rPr lang="en-US" sz="2400" dirty="0" smtClean="0"/>
              <a:t>, </a:t>
            </a:r>
            <a:r>
              <a:rPr lang="en-US" sz="2400" dirty="0" err="1" smtClean="0"/>
              <a:t>Rousset</a:t>
            </a:r>
            <a:r>
              <a:rPr lang="en-US" sz="2400" dirty="0" smtClean="0"/>
              <a:t>, </a:t>
            </a:r>
            <a:r>
              <a:rPr lang="en-US" sz="2400" dirty="0" err="1" smtClean="0"/>
              <a:t>Senellart</a:t>
            </a:r>
            <a:endParaRPr lang="en-US" sz="2400" dirty="0" smtClean="0"/>
          </a:p>
          <a:p>
            <a:pPr>
              <a:buNone/>
            </a:pPr>
            <a:r>
              <a:rPr lang="en-US" sz="2400"/>
              <a:t>	</a:t>
            </a:r>
            <a:r>
              <a:rPr lang="en-US" sz="2000" smtClean="0"/>
              <a:t>webdam.inria.fr</a:t>
            </a:r>
            <a:r>
              <a:rPr lang="en-US" sz="2000" dirty="0" smtClean="0"/>
              <a:t>/Jorge</a:t>
            </a:r>
          </a:p>
          <a:p>
            <a:pPr>
              <a:buNone/>
            </a:pPr>
            <a:r>
              <a:rPr lang="en-US" sz="2400" dirty="0" smtClean="0"/>
              <a:t>Semantic web, Fabian Suchanek,</a:t>
            </a:r>
          </a:p>
          <a:p>
            <a:pPr lvl="1">
              <a:buNone/>
            </a:pPr>
            <a:r>
              <a:rPr lang="en-US" sz="2000" dirty="0" smtClean="0"/>
              <a:t>suchanek.name/work/teaching/inf347/inf347_sw.ppt</a:t>
            </a:r>
            <a:endParaRPr lang="en-US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52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53</a:t>
            </a:fld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6156176" y="1196752"/>
            <a:ext cx="2448272" cy="2361454"/>
            <a:chOff x="6121630" y="2754199"/>
            <a:chExt cx="3578673" cy="3653036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6131603" y="4629150"/>
              <a:ext cx="3568700" cy="398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09000"/>
                </a:lnSpc>
                <a:spcBef>
                  <a:spcPts val="788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fr-FR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296703" y="3149600"/>
              <a:ext cx="800100" cy="1397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6" charset="0"/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21630" y="2754199"/>
              <a:ext cx="3022370" cy="3653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à coins arrondis 11"/>
            <p:cNvSpPr/>
            <p:nvPr/>
          </p:nvSpPr>
          <p:spPr bwMode="auto">
            <a:xfrm>
              <a:off x="6568225" y="2884877"/>
              <a:ext cx="1390918" cy="55379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cript MT Bold" pitchFamily="66" charset="0"/>
                </a:rPr>
                <a:t>Merci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cript MT Bold" pitchFamily="66" charset="0"/>
                </a:rPr>
                <a:t> </a:t>
              </a:r>
              <a:r>
                <a:rPr kumimoji="0" lang="en-US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cript MT Bold" pitchFamily="66" charset="0"/>
                </a:rPr>
                <a:t>!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cript MT Bold" pitchFamily="66" charset="0"/>
              </a:endParaRPr>
            </a:p>
          </p:txBody>
        </p:sp>
      </p:grpSp>
      <p:pic>
        <p:nvPicPr>
          <p:cNvPr id="13" name="Image 12" descr="cacha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190" y="5908231"/>
            <a:ext cx="1522258" cy="761129"/>
          </a:xfrm>
          <a:prstGeom prst="rect">
            <a:avLst/>
          </a:prstGeom>
        </p:spPr>
      </p:pic>
      <p:pic>
        <p:nvPicPr>
          <p:cNvPr id="14" name="Image 13" descr="college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584" y="5874581"/>
            <a:ext cx="2049394" cy="794779"/>
          </a:xfrm>
          <a:prstGeom prst="rect">
            <a:avLst/>
          </a:prstGeom>
        </p:spPr>
      </p:pic>
      <p:pic>
        <p:nvPicPr>
          <p:cNvPr id="15" name="Image 14" descr="logoinri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6976"/>
            <a:ext cx="2506128" cy="75238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idx="1"/>
          </p:nvPr>
        </p:nvSpPr>
        <p:spPr>
          <a:xfrm>
            <a:off x="457200" y="116632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fr-FR" sz="2000" dirty="0" smtClean="0"/>
              <a:t>Ouverture des données publiques</a:t>
            </a:r>
          </a:p>
          <a:p>
            <a:pPr algn="ctr"/>
            <a:r>
              <a:rPr lang="fr-FR" sz="2000" dirty="0" smtClean="0"/>
              <a:t>François </a:t>
            </a:r>
            <a:r>
              <a:rPr lang="fr-FR" sz="2000" dirty="0" err="1" smtClean="0"/>
              <a:t>Bancilhon</a:t>
            </a:r>
            <a:endParaRPr lang="fr-FR" sz="2000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645025" y="116632"/>
            <a:ext cx="4041775" cy="639762"/>
          </a:xfrm>
        </p:spPr>
        <p:txBody>
          <a:bodyPr>
            <a:noAutofit/>
          </a:bodyPr>
          <a:lstStyle/>
          <a:p>
            <a:pPr algn="ctr"/>
            <a:r>
              <a:rPr lang="fr-FR" sz="2000" dirty="0" smtClean="0"/>
              <a:t>Archivage </a:t>
            </a:r>
            <a:r>
              <a:rPr lang="fr-FR" sz="2000" dirty="0"/>
              <a:t>du </a:t>
            </a:r>
            <a:r>
              <a:rPr lang="fr-FR" sz="2000" dirty="0" smtClean="0"/>
              <a:t>Web</a:t>
            </a:r>
          </a:p>
          <a:p>
            <a:pPr algn="ctr"/>
            <a:r>
              <a:rPr lang="fr-FR" sz="2000" dirty="0"/>
              <a:t>Julien </a:t>
            </a:r>
            <a:r>
              <a:rPr lang="fr-FR" sz="2000" dirty="0" err="1" smtClean="0"/>
              <a:t>Masanès</a:t>
            </a:r>
            <a:endParaRPr lang="fr-FR" sz="2000" dirty="0"/>
          </a:p>
        </p:txBody>
      </p:sp>
      <p:sp>
        <p:nvSpPr>
          <p:cNvPr id="15" name="Espace réservé du contenu 14"/>
          <p:cNvSpPr>
            <a:spLocks noGrp="1"/>
          </p:cNvSpPr>
          <p:nvPr>
            <p:ph sz="quarter" idx="4"/>
          </p:nvPr>
        </p:nvSpPr>
        <p:spPr>
          <a:xfrm>
            <a:off x="4644008" y="2924944"/>
            <a:ext cx="4176464" cy="3951288"/>
          </a:xfrm>
        </p:spPr>
        <p:txBody>
          <a:bodyPr>
            <a:normAutofit fontScale="85000" lnSpcReduction="20000"/>
          </a:bodyPr>
          <a:lstStyle/>
          <a:p>
            <a:pPr marL="360000" indent="-457200">
              <a:buNone/>
            </a:pPr>
            <a:r>
              <a:rPr lang="fr-FR" dirty="0" smtClean="0"/>
              <a:t>Conservateur de bibliothèque &amp; Directeur</a:t>
            </a:r>
          </a:p>
          <a:p>
            <a:pPr marL="360000" indent="-457200">
              <a:buNone/>
            </a:pPr>
            <a:r>
              <a:rPr lang="fr-FR" dirty="0" smtClean="0"/>
              <a:t>A été en charge de l’archivage du web à la BNF</a:t>
            </a:r>
          </a:p>
          <a:p>
            <a:pPr marL="360000" indent="-457200">
              <a:buNone/>
            </a:pPr>
            <a:r>
              <a:rPr lang="fr-FR" dirty="0" smtClean="0"/>
              <a:t>Fondateur de l’« International Internet </a:t>
            </a:r>
            <a:r>
              <a:rPr lang="fr-FR" dirty="0" err="1" smtClean="0"/>
              <a:t>Preservation</a:t>
            </a:r>
            <a:r>
              <a:rPr lang="fr-FR" dirty="0" smtClean="0"/>
              <a:t> Consortium »</a:t>
            </a:r>
          </a:p>
          <a:p>
            <a:pPr marL="360000" indent="-457200">
              <a:buNone/>
            </a:pPr>
            <a:r>
              <a:rPr lang="fr-FR" dirty="0" smtClean="0"/>
              <a:t>Fondateur de l’« International Web </a:t>
            </a:r>
            <a:r>
              <a:rPr lang="fr-FR" dirty="0" err="1" smtClean="0"/>
              <a:t>Archiving</a:t>
            </a:r>
            <a:r>
              <a:rPr lang="fr-FR" dirty="0" smtClean="0"/>
              <a:t> Workshop »</a:t>
            </a:r>
          </a:p>
          <a:p>
            <a:pPr marL="360000" indent="-457200">
              <a:buNone/>
            </a:pPr>
            <a:endParaRPr lang="fr-FR" dirty="0" smtClean="0"/>
          </a:p>
          <a:p>
            <a:pPr marL="360000" indent="-457200">
              <a:buNone/>
            </a:pPr>
            <a:r>
              <a:rPr lang="fr-FR" dirty="0" smtClean="0"/>
              <a:t>Directeur de la Fondation « Internet Memory » </a:t>
            </a:r>
          </a:p>
          <a:p>
            <a:pPr marL="360000" indent="-457200">
              <a:buNone/>
            </a:pPr>
            <a:endParaRPr lang="fr-FR" dirty="0" smtClean="0"/>
          </a:p>
          <a:p>
            <a:pPr marL="360000" indent="-457200">
              <a:buNone/>
            </a:pP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54</a:t>
            </a:fld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2"/>
          </p:nvPr>
        </p:nvSpPr>
        <p:spPr>
          <a:xfrm>
            <a:off x="457200" y="2472059"/>
            <a:ext cx="4040188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Informaticien &amp; PDG</a:t>
            </a:r>
          </a:p>
          <a:p>
            <a:pPr marL="0" indent="0">
              <a:buNone/>
            </a:pPr>
            <a:r>
              <a:rPr lang="fr-FR" sz="2000" dirty="0" smtClean="0"/>
              <a:t>Carrière académique</a:t>
            </a:r>
          </a:p>
          <a:p>
            <a:pPr lvl="1"/>
            <a:r>
              <a:rPr lang="fr-FR" sz="1800" dirty="0" smtClean="0"/>
              <a:t>INRIA, MCC, Paris Sud</a:t>
            </a:r>
          </a:p>
          <a:p>
            <a:pPr lvl="1"/>
            <a:r>
              <a:rPr lang="fr-FR" sz="1800" dirty="0" smtClean="0"/>
              <a:t>Encore un des plus cités en BD</a:t>
            </a:r>
          </a:p>
          <a:p>
            <a:pPr marL="0" indent="0">
              <a:buNone/>
            </a:pPr>
            <a:r>
              <a:rPr lang="fr-FR" sz="2000" dirty="0" smtClean="0"/>
              <a:t>Carrière industrielle</a:t>
            </a:r>
          </a:p>
          <a:p>
            <a:pPr lvl="1"/>
            <a:r>
              <a:rPr lang="fr-FR" sz="1800" dirty="0" smtClean="0"/>
              <a:t>Fondateur ou dirigeant de O2 </a:t>
            </a:r>
            <a:r>
              <a:rPr lang="fr-FR" sz="1800" dirty="0" err="1" smtClean="0"/>
              <a:t>Technology</a:t>
            </a:r>
            <a:r>
              <a:rPr lang="fr-FR" sz="1800" dirty="0" smtClean="0"/>
              <a:t> , Arioso, Xylème, </a:t>
            </a:r>
            <a:r>
              <a:rPr lang="fr-FR" sz="1800" dirty="0" err="1" smtClean="0"/>
              <a:t>Ucopia</a:t>
            </a:r>
            <a:r>
              <a:rPr lang="fr-FR" sz="1800" dirty="0" smtClean="0"/>
              <a:t>, Mandriva, Data </a:t>
            </a:r>
            <a:r>
              <a:rPr lang="fr-FR" sz="1800" dirty="0" err="1" smtClean="0"/>
              <a:t>Publica</a:t>
            </a:r>
            <a:endParaRPr lang="fr-FR" sz="1800" dirty="0" smtClean="0"/>
          </a:p>
          <a:p>
            <a:pPr marL="360000" indent="-457200">
              <a:buNone/>
            </a:pPr>
            <a:r>
              <a:rPr lang="fr-FR" sz="2000" dirty="0" smtClean="0"/>
              <a:t>Dirige l'Initiative Services Mobiles pour l'INRIA</a:t>
            </a:r>
          </a:p>
          <a:p>
            <a:pPr marL="360000" indent="-457200">
              <a:buNone/>
            </a:pPr>
            <a:r>
              <a:rPr lang="fr-FR" sz="2000" dirty="0" smtClean="0"/>
              <a:t>CEO de Data </a:t>
            </a:r>
            <a:r>
              <a:rPr lang="fr-FR" sz="2000" dirty="0" err="1" smtClean="0"/>
              <a:t>Publica</a:t>
            </a:r>
            <a:r>
              <a:rPr lang="fr-FR" sz="2000" dirty="0" smtClean="0"/>
              <a:t> </a:t>
            </a:r>
            <a:endParaRPr lang="fr-FR" sz="20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32" y="836712"/>
            <a:ext cx="2142356" cy="160469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275" y="836712"/>
            <a:ext cx="1687045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1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resource identifiers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The web talks about </a:t>
            </a:r>
            <a:r>
              <a:rPr lang="en-US" sz="2400" b="1" dirty="0" smtClean="0">
                <a:solidFill>
                  <a:srgbClr val="FF0000"/>
                </a:solidFill>
              </a:rPr>
              <a:t>resources</a:t>
            </a:r>
            <a:endParaRPr lang="en-US" sz="2400" dirty="0"/>
          </a:p>
          <a:p>
            <a:pPr>
              <a:buNone/>
            </a:pPr>
            <a:r>
              <a:rPr lang="en-US" sz="2400" dirty="0" smtClean="0"/>
              <a:t>A resource is anything on the Internet that can be referred to by a </a:t>
            </a:r>
            <a:r>
              <a:rPr lang="en-US" sz="2400" b="1" dirty="0" smtClean="0">
                <a:solidFill>
                  <a:srgbClr val="FF0000"/>
                </a:solidFill>
                <a:cs typeface="Century Gothic"/>
              </a:rPr>
              <a:t>Uniform Resource Identifier</a:t>
            </a:r>
            <a:r>
              <a:rPr lang="en-US" sz="2400" dirty="0" smtClean="0">
                <a:solidFill>
                  <a:srgbClr val="FF0000"/>
                </a:solidFill>
                <a:cs typeface="Century Gothic"/>
              </a:rPr>
              <a:t> </a:t>
            </a:r>
            <a:r>
              <a:rPr lang="en-US" sz="2400" dirty="0" smtClean="0">
                <a:cs typeface="Century Gothic"/>
              </a:rPr>
              <a:t>(URI), i.e.,</a:t>
            </a:r>
            <a:r>
              <a:rPr lang="en-US" sz="2400" dirty="0" smtClean="0"/>
              <a:t> a string of characters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/>
              <a:t>A web page, identified by a URL </a:t>
            </a:r>
          </a:p>
          <a:p>
            <a:pPr lvl="1"/>
            <a:r>
              <a:rPr lang="en-US" sz="2000" dirty="0" smtClean="0"/>
              <a:t>A fragment of an XML document</a:t>
            </a:r>
          </a:p>
          <a:p>
            <a:pPr lvl="1"/>
            <a:r>
              <a:rPr lang="en-US" sz="2000" dirty="0" smtClean="0"/>
              <a:t>A web service, </a:t>
            </a:r>
          </a:p>
          <a:p>
            <a:pPr lvl="1"/>
            <a:r>
              <a:rPr lang="en-US" sz="2000" dirty="0" smtClean="0"/>
              <a:t>A thing, an object, a concept, a property, etc.</a:t>
            </a:r>
          </a:p>
          <a:p>
            <a:pPr>
              <a:buNone/>
            </a:pPr>
            <a:r>
              <a:rPr lang="en-US" sz="2400" dirty="0"/>
              <a:t>R</a:t>
            </a:r>
            <a:r>
              <a:rPr lang="en-US" sz="2400" dirty="0" smtClean="0"/>
              <a:t>esources </a:t>
            </a:r>
            <a:r>
              <a:rPr lang="en-US" sz="2400" dirty="0"/>
              <a:t>are </a:t>
            </a:r>
            <a:r>
              <a:rPr lang="en-US" sz="2400" dirty="0" smtClean="0"/>
              <a:t>described using </a:t>
            </a:r>
            <a:r>
              <a:rPr lang="en-US" sz="2400" b="1" dirty="0" smtClean="0">
                <a:solidFill>
                  <a:srgbClr val="FF0000"/>
                </a:solidFill>
              </a:rPr>
              <a:t>semantic annotations</a:t>
            </a:r>
            <a:r>
              <a:rPr lang="en-US" sz="2400" dirty="0" smtClean="0"/>
              <a:t>: logical assertions that relate resources to some terms in pre-defined </a:t>
            </a:r>
            <a:r>
              <a:rPr lang="en-US" sz="2400" b="1" dirty="0" smtClean="0">
                <a:solidFill>
                  <a:srgbClr val="FF0000"/>
                </a:solidFill>
              </a:rPr>
              <a:t>ontologies</a:t>
            </a:r>
          </a:p>
          <a:p>
            <a:endParaRPr lang="en-US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Ontologies</a:t>
            </a:r>
            <a:endParaRPr lang="en-US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84784"/>
            <a:ext cx="8352928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/>
              <a:t>D</a:t>
            </a:r>
            <a:r>
              <a:rPr lang="en-US" dirty="0" smtClean="0"/>
              <a:t>escriptions providing  a shared understanding of a given domain</a:t>
            </a:r>
          </a:p>
          <a:p>
            <a:pPr lvl="1"/>
            <a:r>
              <a:rPr lang="en-US" dirty="0" smtClean="0"/>
              <a:t>A controlled vocabulary</a:t>
            </a:r>
          </a:p>
          <a:p>
            <a:pPr lvl="1"/>
            <a:r>
              <a:rPr lang="en-US" dirty="0" smtClean="0"/>
              <a:t>Understandable by 				</a:t>
            </a:r>
            <a:r>
              <a:rPr lang="en-US" b="1" dirty="0" smtClean="0">
                <a:solidFill>
                  <a:srgbClr val="FF0000"/>
                </a:solidFill>
              </a:rPr>
              <a:t>humans</a:t>
            </a:r>
          </a:p>
          <a:p>
            <a:pPr lvl="1"/>
            <a:r>
              <a:rPr lang="en-US" dirty="0" smtClean="0"/>
              <a:t>Formally defined so that it can also be processed by 	</a:t>
            </a:r>
            <a:r>
              <a:rPr lang="en-US" b="1" dirty="0" smtClean="0">
                <a:solidFill>
                  <a:srgbClr val="FF0000"/>
                </a:solidFill>
              </a:rPr>
              <a:t>machines</a:t>
            </a:r>
          </a:p>
          <a:p>
            <a:pPr lvl="1"/>
            <a:r>
              <a:rPr lang="en-US" dirty="0" smtClean="0"/>
              <a:t>Logical semantics to </a:t>
            </a:r>
            <a:r>
              <a:rPr lang="en-US" dirty="0" err="1" smtClean="0"/>
              <a:t>enablea</a:t>
            </a:r>
            <a:r>
              <a:rPr lang="en-US" dirty="0" smtClean="0"/>
              <a:t> 			</a:t>
            </a:r>
            <a:r>
              <a:rPr lang="en-US" b="1" dirty="0" smtClean="0">
                <a:solidFill>
                  <a:srgbClr val="FF0000"/>
                </a:solidFill>
              </a:rPr>
              <a:t>reasoning</a:t>
            </a:r>
          </a:p>
          <a:p>
            <a:pPr>
              <a:buNone/>
            </a:pPr>
            <a:r>
              <a:rPr lang="en-US" dirty="0" smtClean="0"/>
              <a:t>Reasoning is essential for</a:t>
            </a:r>
          </a:p>
          <a:p>
            <a:pPr lvl="1"/>
            <a:r>
              <a:rPr lang="en-US" dirty="0" smtClean="0"/>
              <a:t>Better answering </a:t>
            </a:r>
          </a:p>
          <a:p>
            <a:pPr lvl="2"/>
            <a:r>
              <a:rPr lang="en-US" dirty="0" smtClean="0"/>
              <a:t>more precise answers</a:t>
            </a:r>
          </a:p>
          <a:p>
            <a:pPr lvl="2"/>
            <a:r>
              <a:rPr lang="en-US" dirty="0" smtClean="0"/>
              <a:t>refining </a:t>
            </a:r>
            <a:r>
              <a:rPr lang="en-US" dirty="0"/>
              <a:t>queries with too many </a:t>
            </a:r>
            <a:r>
              <a:rPr lang="en-US" dirty="0" smtClean="0"/>
              <a:t>answers</a:t>
            </a:r>
          </a:p>
          <a:p>
            <a:pPr lvl="2"/>
            <a:r>
              <a:rPr lang="en-US" dirty="0" smtClean="0"/>
              <a:t>relaxing </a:t>
            </a:r>
            <a:r>
              <a:rPr lang="en-US" dirty="0"/>
              <a:t>queries with </a:t>
            </a:r>
            <a:r>
              <a:rPr lang="en-US" dirty="0" smtClean="0"/>
              <a:t>no answer</a:t>
            </a:r>
          </a:p>
          <a:p>
            <a:pPr lvl="1"/>
            <a:r>
              <a:rPr lang="en-US" dirty="0" smtClean="0"/>
              <a:t>Better integrating data sources</a:t>
            </a:r>
          </a:p>
          <a:p>
            <a:pPr lvl="2"/>
            <a:r>
              <a:rPr lang="en-US" dirty="0" smtClean="0"/>
              <a:t>Relating objects in different data sources enabling their integration</a:t>
            </a:r>
          </a:p>
          <a:p>
            <a:pPr lvl="2"/>
            <a:r>
              <a:rPr lang="en-US" dirty="0" smtClean="0"/>
              <a:t>Detecting/resolving inconsistencies or redundancies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and class hierarchy</a:t>
            </a:r>
            <a:endParaRPr lang="en-US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525963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 smtClean="0"/>
              <a:t>     CS </a:t>
            </a:r>
            <a:r>
              <a:rPr lang="en-US" dirty="0" err="1" smtClean="0"/>
              <a:t>Dept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isa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E2735-C5DC-4EEA-8496-9E7ED8E6025F}" type="datetime1">
              <a:rPr lang="fr-FR" smtClean="0"/>
              <a:pPr/>
              <a:t>3/28/12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28B45-356E-4A35-ADDB-0EE72B20EEE7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115616" y="2266331"/>
            <a:ext cx="10801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Staff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43808" y="2266331"/>
            <a:ext cx="1440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Department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60032" y="2266331"/>
            <a:ext cx="10801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04248" y="2266331"/>
            <a:ext cx="10801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Course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36512" y="3130427"/>
            <a:ext cx="9361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Admin</a:t>
            </a:r>
          </a:p>
          <a:p>
            <a:pPr algn="ctr"/>
            <a:r>
              <a:rPr lang="en-US" dirty="0" smtClean="0"/>
              <a:t>Staff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99592" y="3130427"/>
            <a:ext cx="72008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Acad</a:t>
            </a:r>
          </a:p>
          <a:p>
            <a:pPr algn="ctr"/>
            <a:r>
              <a:rPr lang="en-US" dirty="0" smtClean="0"/>
              <a:t>Staff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619672" y="3130427"/>
            <a:ext cx="6480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CS</a:t>
            </a:r>
          </a:p>
          <a:p>
            <a:pPr algn="ctr"/>
            <a:r>
              <a:rPr lang="en-US" dirty="0" smtClean="0"/>
              <a:t>Dept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267744" y="3130427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Maths</a:t>
            </a:r>
          </a:p>
          <a:p>
            <a:pPr algn="ctr"/>
            <a:r>
              <a:rPr lang="en-US" dirty="0" smtClean="0"/>
              <a:t>Dept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131840" y="3130427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Physics</a:t>
            </a:r>
          </a:p>
          <a:p>
            <a:pPr algn="ctr"/>
            <a:r>
              <a:rPr lang="en-US" dirty="0" smtClean="0"/>
              <a:t>Dept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995936" y="3130427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PhD</a:t>
            </a:r>
          </a:p>
          <a:p>
            <a:pPr algn="ctr"/>
            <a:r>
              <a:rPr lang="en-US" dirty="0" smtClean="0"/>
              <a:t>Stud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860032" y="3130427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Master</a:t>
            </a:r>
          </a:p>
          <a:p>
            <a:pPr algn="ctr"/>
            <a:r>
              <a:rPr lang="en-US" dirty="0" smtClean="0"/>
              <a:t>Stud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724128" y="3130427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Undergrad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588224" y="3130427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 S</a:t>
            </a:r>
          </a:p>
          <a:p>
            <a:pPr algn="ctr"/>
            <a:r>
              <a:rPr lang="en-US" dirty="0" smtClean="0"/>
              <a:t>Course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452320" y="3130427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Logic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16416" y="3130427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Maths</a:t>
            </a:r>
          </a:p>
          <a:p>
            <a:pPr algn="ctr"/>
            <a:r>
              <a:rPr lang="en-US" dirty="0" smtClean="0"/>
              <a:t>Course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5496" y="5185792"/>
            <a:ext cx="1440160" cy="5040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Mike.Jones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691680" y="5185792"/>
            <a:ext cx="1296144" cy="5040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Anne.Doe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8063880" y="5185792"/>
            <a:ext cx="1080120" cy="5040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Proba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948264" y="5185792"/>
            <a:ext cx="1080120" cy="5040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Algebra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419872" y="5185792"/>
            <a:ext cx="1080120" cy="5040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Java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4572000" y="5185792"/>
            <a:ext cx="1080120" cy="5040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AI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724128" y="5185792"/>
            <a:ext cx="1080120" cy="5040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DB</a:t>
            </a:r>
            <a:endParaRPr lang="en-US" dirty="0"/>
          </a:p>
        </p:txBody>
      </p:sp>
      <p:cxnSp>
        <p:nvCxnSpPr>
          <p:cNvPr id="40" name="Connecteur droit 39"/>
          <p:cNvCxnSpPr>
            <a:stCxn id="30" idx="0"/>
            <a:endCxn id="20" idx="2"/>
          </p:cNvCxnSpPr>
          <p:nvPr/>
        </p:nvCxnSpPr>
        <p:spPr>
          <a:xfrm flipV="1">
            <a:off x="755576" y="3634483"/>
            <a:ext cx="504056" cy="1551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>
            <a:stCxn id="32" idx="0"/>
            <a:endCxn id="20" idx="2"/>
          </p:cNvCxnSpPr>
          <p:nvPr/>
        </p:nvCxnSpPr>
        <p:spPr>
          <a:xfrm flipH="1" flipV="1">
            <a:off x="1259632" y="3634483"/>
            <a:ext cx="1080120" cy="1551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>
            <a:stCxn id="19" idx="0"/>
            <a:endCxn id="7" idx="2"/>
          </p:cNvCxnSpPr>
          <p:nvPr/>
        </p:nvCxnSpPr>
        <p:spPr>
          <a:xfrm flipV="1">
            <a:off x="431540" y="2770387"/>
            <a:ext cx="122413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>
            <a:stCxn id="20" idx="0"/>
            <a:endCxn id="7" idx="2"/>
          </p:cNvCxnSpPr>
          <p:nvPr/>
        </p:nvCxnSpPr>
        <p:spPr>
          <a:xfrm flipV="1">
            <a:off x="1259632" y="2770387"/>
            <a:ext cx="39604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>
            <a:stCxn id="21" idx="0"/>
            <a:endCxn id="8" idx="2"/>
          </p:cNvCxnSpPr>
          <p:nvPr/>
        </p:nvCxnSpPr>
        <p:spPr>
          <a:xfrm flipV="1">
            <a:off x="1943708" y="2770387"/>
            <a:ext cx="162018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>
            <a:stCxn id="22" idx="0"/>
            <a:endCxn id="8" idx="2"/>
          </p:cNvCxnSpPr>
          <p:nvPr/>
        </p:nvCxnSpPr>
        <p:spPr>
          <a:xfrm flipV="1">
            <a:off x="2699792" y="2770387"/>
            <a:ext cx="86409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>
            <a:stCxn id="23" idx="0"/>
            <a:endCxn id="8" idx="2"/>
          </p:cNvCxnSpPr>
          <p:nvPr/>
        </p:nvCxnSpPr>
        <p:spPr>
          <a:xfrm flipV="1">
            <a:off x="3563888" y="2770387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>
            <a:stCxn id="9" idx="2"/>
            <a:endCxn id="24" idx="0"/>
          </p:cNvCxnSpPr>
          <p:nvPr/>
        </p:nvCxnSpPr>
        <p:spPr>
          <a:xfrm flipH="1">
            <a:off x="4427984" y="2770387"/>
            <a:ext cx="97210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>
            <a:stCxn id="9" idx="2"/>
            <a:endCxn id="25" idx="0"/>
          </p:cNvCxnSpPr>
          <p:nvPr/>
        </p:nvCxnSpPr>
        <p:spPr>
          <a:xfrm flipH="1">
            <a:off x="5292080" y="2770387"/>
            <a:ext cx="108012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>
            <a:stCxn id="9" idx="2"/>
            <a:endCxn id="26" idx="0"/>
          </p:cNvCxnSpPr>
          <p:nvPr/>
        </p:nvCxnSpPr>
        <p:spPr>
          <a:xfrm>
            <a:off x="5400092" y="2770387"/>
            <a:ext cx="75608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>
            <a:stCxn id="10" idx="2"/>
            <a:endCxn id="27" idx="0"/>
          </p:cNvCxnSpPr>
          <p:nvPr/>
        </p:nvCxnSpPr>
        <p:spPr>
          <a:xfrm flipH="1">
            <a:off x="7020272" y="2770387"/>
            <a:ext cx="32403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>
            <a:stCxn id="10" idx="2"/>
            <a:endCxn id="28" idx="0"/>
          </p:cNvCxnSpPr>
          <p:nvPr/>
        </p:nvCxnSpPr>
        <p:spPr>
          <a:xfrm>
            <a:off x="7344308" y="2770387"/>
            <a:ext cx="54006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>
            <a:stCxn id="10" idx="2"/>
            <a:endCxn id="29" idx="0"/>
          </p:cNvCxnSpPr>
          <p:nvPr/>
        </p:nvCxnSpPr>
        <p:spPr>
          <a:xfrm>
            <a:off x="7344308" y="2770387"/>
            <a:ext cx="140415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>
            <a:stCxn id="27" idx="2"/>
            <a:endCxn id="36" idx="0"/>
          </p:cNvCxnSpPr>
          <p:nvPr/>
        </p:nvCxnSpPr>
        <p:spPr>
          <a:xfrm flipH="1">
            <a:off x="3959932" y="3634483"/>
            <a:ext cx="3060340" cy="1551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>
            <a:stCxn id="27" idx="2"/>
            <a:endCxn id="37" idx="0"/>
          </p:cNvCxnSpPr>
          <p:nvPr/>
        </p:nvCxnSpPr>
        <p:spPr>
          <a:xfrm flipH="1">
            <a:off x="5112060" y="3634483"/>
            <a:ext cx="1908212" cy="1551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>
            <a:stCxn id="27" idx="2"/>
            <a:endCxn id="38" idx="0"/>
          </p:cNvCxnSpPr>
          <p:nvPr/>
        </p:nvCxnSpPr>
        <p:spPr>
          <a:xfrm flipH="1">
            <a:off x="6264188" y="3634483"/>
            <a:ext cx="756084" cy="1551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83"/>
          <p:cNvCxnSpPr>
            <a:stCxn id="29" idx="2"/>
            <a:endCxn id="34" idx="0"/>
          </p:cNvCxnSpPr>
          <p:nvPr/>
        </p:nvCxnSpPr>
        <p:spPr>
          <a:xfrm flipH="1">
            <a:off x="7488324" y="3634483"/>
            <a:ext cx="1260140" cy="1551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>
            <a:stCxn id="29" idx="2"/>
            <a:endCxn id="33" idx="0"/>
          </p:cNvCxnSpPr>
          <p:nvPr/>
        </p:nvCxnSpPr>
        <p:spPr>
          <a:xfrm flipH="1">
            <a:off x="8603940" y="3634483"/>
            <a:ext cx="144524" cy="1551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égende encadrée 2 11"/>
          <p:cNvSpPr/>
          <p:nvPr/>
        </p:nvSpPr>
        <p:spPr>
          <a:xfrm>
            <a:off x="-21378" y="1330227"/>
            <a:ext cx="2627784" cy="720080"/>
          </a:xfrm>
          <a:prstGeom prst="borderCallout2">
            <a:avLst>
              <a:gd name="adj1" fmla="val 29772"/>
              <a:gd name="adj2" fmla="val 103794"/>
              <a:gd name="adj3" fmla="val 27323"/>
              <a:gd name="adj4" fmla="val 115999"/>
              <a:gd name="adj5" fmla="val 148017"/>
              <a:gd name="adj6" fmla="val 134252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A  taxonomy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  <a:r>
              <a:rPr lang="en-US" sz="2400" dirty="0" smtClean="0">
                <a:solidFill>
                  <a:srgbClr val="000000"/>
                </a:solidFill>
              </a:rPr>
              <a:t>a hierarchy </a:t>
            </a:r>
            <a:r>
              <a:rPr lang="en-US" sz="2400" dirty="0">
                <a:solidFill>
                  <a:srgbClr val="000000"/>
                </a:solidFill>
              </a:rPr>
              <a:t>of classes</a:t>
            </a:r>
          </a:p>
        </p:txBody>
      </p:sp>
      <p:sp>
        <p:nvSpPr>
          <p:cNvPr id="57" name="Légende encadrée 2 56"/>
          <p:cNvSpPr/>
          <p:nvPr/>
        </p:nvSpPr>
        <p:spPr>
          <a:xfrm>
            <a:off x="1907704" y="6021288"/>
            <a:ext cx="3168352" cy="720080"/>
          </a:xfrm>
          <a:prstGeom prst="borderCallout2">
            <a:avLst>
              <a:gd name="adj1" fmla="val 29772"/>
              <a:gd name="adj2" fmla="val 103794"/>
              <a:gd name="adj3" fmla="val 27323"/>
              <a:gd name="adj4" fmla="val 115999"/>
              <a:gd name="adj5" fmla="val -21549"/>
              <a:gd name="adj6" fmla="val 154395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Objects in these </a:t>
            </a:r>
            <a:r>
              <a:rPr lang="en-US" sz="2400" dirty="0">
                <a:solidFill>
                  <a:srgbClr val="000000"/>
                </a:solidFill>
              </a:rPr>
              <a:t>classes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2786</TotalTime>
  <Words>2466</Words>
  <Application>Microsoft Macintosh PowerPoint</Application>
  <PresentationFormat>Présentation à l'écran (4:3)</PresentationFormat>
  <Paragraphs>603</Paragraphs>
  <Slides>54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5" baseType="lpstr">
      <vt:lpstr>Thème Office</vt:lpstr>
      <vt:lpstr>The Semantic Web</vt:lpstr>
      <vt:lpstr>Organization</vt:lpstr>
      <vt:lpstr>Introduction</vt:lpstr>
      <vt:lpstr>The goals</vt:lpstr>
      <vt:lpstr>The semantic web</vt:lpstr>
      <vt:lpstr>Uniform resource identifiers</vt:lpstr>
      <vt:lpstr>Ontologies</vt:lpstr>
      <vt:lpstr>Ontologies</vt:lpstr>
      <vt:lpstr>Classes and class hierarchy</vt:lpstr>
      <vt:lpstr>Instance of a class</vt:lpstr>
      <vt:lpstr>Présentation PowerPoint</vt:lpstr>
      <vt:lpstr>Ontology = schema + instance (aka Knowledge base)</vt:lpstr>
      <vt:lpstr>Ontology languages</vt:lpstr>
      <vt:lpstr>RDF triples</vt:lpstr>
      <vt:lpstr>Beyond binary relations Enrolment(Pierre, CSDept, A)</vt:lpstr>
      <vt:lpstr>RDF graph</vt:lpstr>
      <vt:lpstr>Example of an RDF Graph: Elvis in Yago </vt:lpstr>
      <vt:lpstr>The RDF graph is global</vt:lpstr>
      <vt:lpstr>Some standard vocabularies</vt:lpstr>
      <vt:lpstr>RDFS: RDF Schema</vt:lpstr>
      <vt:lpstr>Examples for RDF Schema – using RDF syntax</vt:lpstr>
      <vt:lpstr>Owl</vt:lpstr>
      <vt:lpstr>Description Logics</vt:lpstr>
      <vt:lpstr>Semantics of main concepts</vt:lpstr>
      <vt:lpstr>The kind of questions that are considered</vt:lpstr>
      <vt:lpstr>Querying ontologies</vt:lpstr>
      <vt:lpstr>Querying using RDFS </vt:lpstr>
      <vt:lpstr>More complex languages: description logics</vt:lpstr>
      <vt:lpstr>Answering queries by reformulation</vt:lpstr>
      <vt:lpstr>Difficulties</vt:lpstr>
      <vt:lpstr>SPARQL</vt:lpstr>
      <vt:lpstr>Integration of data sources</vt:lpstr>
      <vt:lpstr>Goal</vt:lpstr>
      <vt:lpstr>Specify links</vt:lpstr>
      <vt:lpstr>Specify links</vt:lpstr>
      <vt:lpstr>Specify links: The Linking Data Project</vt:lpstr>
      <vt:lpstr>Specify links: The Linked Data Cloud</vt:lpstr>
      <vt:lpstr>Specify views</vt:lpstr>
      <vt:lpstr>Specify views</vt:lpstr>
      <vt:lpstr>Algorithms</vt:lpstr>
      <vt:lpstr>A jewel of data integration</vt:lpstr>
      <vt:lpstr>Setting</vt:lpstr>
      <vt:lpstr>Example</vt:lpstr>
      <vt:lpstr>Example</vt:lpstr>
      <vt:lpstr>Combining the buckets</vt:lpstr>
      <vt:lpstr>Testing the candidates</vt:lpstr>
      <vt:lpstr>Conclusion</vt:lpstr>
      <vt:lpstr>More and more semantic on the web</vt:lpstr>
      <vt:lpstr>More and more structured data on the web</vt:lpstr>
      <vt:lpstr>Building ontologies</vt:lpstr>
      <vt:lpstr>More reasoning</vt:lpstr>
      <vt:lpstr>References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SGDB relationnels</dc:title>
  <dc:creator>serge</dc:creator>
  <cp:lastModifiedBy>Serge Abiteboul</cp:lastModifiedBy>
  <cp:revision>217</cp:revision>
  <dcterms:created xsi:type="dcterms:W3CDTF">2012-01-11T13:03:51Z</dcterms:created>
  <dcterms:modified xsi:type="dcterms:W3CDTF">2012-03-28T12:20:40Z</dcterms:modified>
</cp:coreProperties>
</file>