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57" r:id="rId2"/>
    <p:sldId id="538" r:id="rId3"/>
    <p:sldId id="558" r:id="rId4"/>
    <p:sldId id="559" r:id="rId5"/>
    <p:sldId id="524" r:id="rId6"/>
    <p:sldId id="525" r:id="rId7"/>
    <p:sldId id="526" r:id="rId8"/>
    <p:sldId id="521" r:id="rId9"/>
    <p:sldId id="415" r:id="rId10"/>
    <p:sldId id="555" r:id="rId11"/>
    <p:sldId id="523" r:id="rId12"/>
    <p:sldId id="522" r:id="rId13"/>
    <p:sldId id="430" r:id="rId14"/>
    <p:sldId id="432" r:id="rId15"/>
    <p:sldId id="435" r:id="rId16"/>
    <p:sldId id="434" r:id="rId17"/>
    <p:sldId id="542" r:id="rId18"/>
    <p:sldId id="543" r:id="rId19"/>
    <p:sldId id="552" r:id="rId20"/>
    <p:sldId id="510" r:id="rId21"/>
    <p:sldId id="553" r:id="rId22"/>
    <p:sldId id="546" r:id="rId23"/>
    <p:sldId id="547" r:id="rId24"/>
    <p:sldId id="442" r:id="rId25"/>
    <p:sldId id="400" r:id="rId26"/>
    <p:sldId id="404" r:id="rId27"/>
    <p:sldId id="557" r:id="rId28"/>
    <p:sldId id="529" r:id="rId29"/>
    <p:sldId id="480" r:id="rId30"/>
    <p:sldId id="472" r:id="rId31"/>
    <p:sldId id="483" r:id="rId32"/>
    <p:sldId id="481" r:id="rId33"/>
    <p:sldId id="530" r:id="rId34"/>
    <p:sldId id="532" r:id="rId35"/>
    <p:sldId id="362" r:id="rId36"/>
    <p:sldId id="541" r:id="rId37"/>
    <p:sldId id="560" r:id="rId38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000090"/>
    <a:srgbClr val="993333"/>
    <a:srgbClr val="00FF00"/>
    <a:srgbClr val="330066"/>
    <a:srgbClr val="100000"/>
    <a:srgbClr val="000000"/>
    <a:srgbClr val="DBF63C"/>
    <a:srgbClr val="B9FDED"/>
    <a:srgbClr val="86F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1" autoAdjust="0"/>
    <p:restoredTop sz="54480" autoAdjust="0"/>
  </p:normalViewPr>
  <p:slideViewPr>
    <p:cSldViewPr>
      <p:cViewPr varScale="1">
        <p:scale>
          <a:sx n="51" d="100"/>
          <a:sy n="51" d="100"/>
        </p:scale>
        <p:origin x="-196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7648"/>
    </p:cViewPr>
  </p:sorterViewPr>
  <p:notesViewPr>
    <p:cSldViewPr>
      <p:cViewPr varScale="1">
        <p:scale>
          <a:sx n="65" d="100"/>
          <a:sy n="65" d="100"/>
        </p:scale>
        <p:origin x="-2856" y="-102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Relationship Id="rId2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arhan\Desktop\PhD\Candidacy\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 cmpd="sng"/>
          </c:spPr>
          <c:marker>
            <c:symbol val="none"/>
          </c:marker>
          <c:val>
            <c:numRef>
              <c:f>Sheet1!$A$4:$A$11</c:f>
              <c:numCache>
                <c:formatCode>General</c:formatCode>
                <c:ptCount val="8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60.0</c:v>
                </c:pt>
                <c:pt idx="4">
                  <c:v>80.0</c:v>
                </c:pt>
                <c:pt idx="5">
                  <c:v>120.0</c:v>
                </c:pt>
                <c:pt idx="6">
                  <c:v>180.0</c:v>
                </c:pt>
                <c:pt idx="7">
                  <c:v>260.0</c:v>
                </c:pt>
              </c:numCache>
            </c:numRef>
          </c:val>
          <c:smooth val="0"/>
        </c:ser>
        <c:ser>
          <c:idx val="1"/>
          <c:order val="1"/>
          <c:spPr>
            <a:ln w="76200" cmpd="sng">
              <a:solidFill>
                <a:srgbClr val="800000"/>
              </a:solidFill>
            </a:ln>
          </c:spPr>
          <c:marker>
            <c:symbol val="square"/>
            <c:size val="10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Pt>
            <c:idx val="5"/>
            <c:bubble3D val="0"/>
          </c:dPt>
          <c:dPt>
            <c:idx val="6"/>
            <c:bubble3D val="0"/>
          </c:dPt>
          <c:val>
            <c:numRef>
              <c:f>Sheet1!$B$4:$B$11</c:f>
              <c:numCache>
                <c:formatCode>General</c:formatCode>
                <c:ptCount val="8"/>
                <c:pt idx="0">
                  <c:v>0.0</c:v>
                </c:pt>
                <c:pt idx="1">
                  <c:v>30.0</c:v>
                </c:pt>
                <c:pt idx="2">
                  <c:v>60.0</c:v>
                </c:pt>
                <c:pt idx="3">
                  <c:v>100.0</c:v>
                </c:pt>
                <c:pt idx="4">
                  <c:v>200.0</c:v>
                </c:pt>
                <c:pt idx="5">
                  <c:v>500.0</c:v>
                </c:pt>
                <c:pt idx="6">
                  <c:v>1100.0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359848"/>
        <c:axId val="2117343272"/>
      </c:lineChart>
      <c:catAx>
        <c:axId val="2117359848"/>
        <c:scaling>
          <c:orientation val="minMax"/>
        </c:scaling>
        <c:delete val="1"/>
        <c:axPos val="b"/>
        <c:majorTickMark val="out"/>
        <c:minorTickMark val="none"/>
        <c:tickLblPos val="nextTo"/>
        <c:crossAx val="2117343272"/>
        <c:crosses val="autoZero"/>
        <c:auto val="1"/>
        <c:lblAlgn val="ctr"/>
        <c:lblOffset val="100"/>
        <c:noMultiLvlLbl val="0"/>
      </c:catAx>
      <c:valAx>
        <c:axId val="2117343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7359848"/>
        <c:crosses val="autoZero"/>
        <c:crossBetween val="between"/>
      </c:valAx>
      <c:spPr>
        <a:noFill/>
        <a:ln w="254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591535433071"/>
          <c:y val="0.0863919888788105"/>
          <c:w val="0.718348712270341"/>
          <c:h val="0.6956136899453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Sheet1!$C$6</c:f>
              <c:strCache>
                <c:ptCount val="1"/>
                <c:pt idx="0">
                  <c:v>R-Tree</c:v>
                </c:pt>
              </c:strCache>
            </c:strRef>
          </c:tx>
          <c:spPr>
            <a:ln w="76200">
              <a:solidFill>
                <a:schemeClr val="accent1"/>
              </a:solidFill>
            </a:ln>
          </c:spPr>
          <c:xVal>
            <c:numRef>
              <c:f>Sheet1!$B$7:$B$11</c:f>
              <c:numCache>
                <c:formatCode>General</c:formatCode>
                <c:ptCount val="5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</c:numCache>
            </c:numRef>
          </c:xVal>
          <c:yVal>
            <c:numRef>
              <c:f>Sheet1!$C$7:$C$11</c:f>
              <c:numCache>
                <c:formatCode>General</c:formatCode>
                <c:ptCount val="5"/>
                <c:pt idx="0">
                  <c:v>16.1</c:v>
                </c:pt>
                <c:pt idx="1">
                  <c:v>23.1</c:v>
                </c:pt>
                <c:pt idx="2">
                  <c:v>29.8</c:v>
                </c:pt>
                <c:pt idx="3">
                  <c:v>39.1</c:v>
                </c:pt>
                <c:pt idx="4">
                  <c:v>45.2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Sheet1!$G$6</c:f>
              <c:strCache>
                <c:ptCount val="1"/>
                <c:pt idx="0">
                  <c:v>Without Overlap</c:v>
                </c:pt>
              </c:strCache>
            </c:strRef>
          </c:tx>
          <c:spPr>
            <a:ln w="76200">
              <a:prstDash val="solid"/>
            </a:ln>
          </c:spPr>
          <c:marker>
            <c:symbol val="none"/>
          </c:marker>
          <c:xVal>
            <c:numRef>
              <c:f>Sheet1!$B$7:$B$11</c:f>
              <c:numCache>
                <c:formatCode>General</c:formatCode>
                <c:ptCount val="5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</c:numCache>
            </c:numRef>
          </c:xVal>
          <c:yVal>
            <c:numRef>
              <c:f>Sheet1!$G$7:$G$11</c:f>
              <c:numCache>
                <c:formatCode>General</c:formatCode>
                <c:ptCount val="5"/>
                <c:pt idx="0">
                  <c:v>4.0</c:v>
                </c:pt>
                <c:pt idx="1">
                  <c:v>4.0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471528"/>
        <c:axId val="-2144465976"/>
      </c:scatterChart>
      <c:valAx>
        <c:axId val="-2144471528"/>
        <c:scaling>
          <c:orientation val="minMax"/>
          <c:max val="3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Segments (in Millions)</a:t>
                </a:r>
              </a:p>
            </c:rich>
          </c:tx>
          <c:layout>
            <c:manualLayout>
              <c:xMode val="edge"/>
              <c:yMode val="edge"/>
              <c:x val="0.350903980752407"/>
              <c:y val="0.9121273143627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4465976"/>
        <c:crosses val="autoZero"/>
        <c:crossBetween val="midCat"/>
        <c:majorUnit val="0.5"/>
      </c:valAx>
      <c:valAx>
        <c:axId val="-21444659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Disk Pages Read per </a:t>
                </a:r>
              </a:p>
              <a:p>
                <a:pPr>
                  <a:defRPr/>
                </a:pPr>
                <a:r>
                  <a:rPr lang="en-US" dirty="0"/>
                  <a:t> Random Point Query</a:t>
                </a:r>
              </a:p>
            </c:rich>
          </c:tx>
          <c:layout>
            <c:manualLayout>
              <c:xMode val="edge"/>
              <c:yMode val="edge"/>
              <c:x val="0.0"/>
              <c:y val="0.1798067004445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4471528"/>
        <c:crosses val="autoZero"/>
        <c:crossBetween val="midCat"/>
        <c:majorUnit val="10.0"/>
      </c:valAx>
    </c:plotArea>
    <c:plotVisOnly val="1"/>
    <c:dispBlanksAs val="gap"/>
    <c:showDLblsOverMax val="0"/>
  </c:chart>
  <c:txPr>
    <a:bodyPr/>
    <a:lstStyle/>
    <a:p>
      <a:pPr>
        <a:defRPr sz="2000" baseline="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0.39206</cdr:x>
      <cdr:y>0.08588</cdr:y>
    </cdr:from>
    <cdr:to>
      <cdr:x>0.54501</cdr:x>
      <cdr:y>0.30953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43756" y="35111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64D8950D-FA54-4B60-A177-B9B35B7176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35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A2B018A-536A-4E95-B27E-3171BA8DA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2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noProof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F1254F-7C3A-4616-8009-74FB2BBDEA45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5EA28-4F6F-274F-B47D-A54B76E4575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EF121-A455-47E0-9DD3-6F0F6DFDA3C6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EF121-A455-47E0-9DD3-6F0F6DFDA3C6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EF121-A455-47E0-9DD3-6F0F6DFDA3C6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D5329-72E8-4B34-96E5-D61E90592280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EDFA8-E259-4A7C-A7BD-BEACB29FF9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EDFA8-E259-4A7C-A7BD-BEACB29FF97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C534-D55E-BB4C-855F-D591140389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67C23-3D2C-2941-8814-4122612327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49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71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D5329-72E8-4B34-96E5-D61E90592280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2788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7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21C4E-F3FE-4581-8C32-AAD57F9514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87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2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6CE146-0C43-CF44-9714-33E1F7B84DDC}" type="slidenum">
              <a:rPr lang="en-US"/>
              <a:pPr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018A-536A-4E95-B27E-3171BA8DAA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AE286-A18C-E145-8A50-574318FD4959}" type="slidenum">
              <a:rPr lang="en-US"/>
              <a:pPr/>
              <a:t>13</a:t>
            </a:fld>
            <a:endParaRPr lang="en-US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17744"/>
            <a:ext cx="5435010" cy="44697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AE6C4-3A40-A046-8E91-76BCDB8DAF7B}" type="slidenum">
              <a:rPr lang="en-US"/>
              <a:pPr/>
              <a:t>14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C5D83-F447-2741-80F3-29EFC15E4814}" type="slidenum">
              <a:rPr lang="en-US"/>
              <a:pPr/>
              <a:t>15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17744"/>
            <a:ext cx="5435010" cy="4469787"/>
          </a:xfrm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CD589-39F9-BE4F-8F89-2B5FFC3FB53F}" type="slidenum">
              <a:rPr lang="en-US"/>
              <a:pPr/>
              <a:t>16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10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305550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4B124F-D3AE-4AEB-B238-04968465F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305550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05E198-EA6C-4BFE-A482-9201B0249C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2F872F-421D-4B65-AAA3-129D049C92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99274B-176E-435C-8857-84979719B9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83343F-3840-485D-A731-06527D2D3B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305550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874E61-B26F-43A7-8A14-05F02F28A8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77000"/>
            <a:ext cx="2438400" cy="381000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35B54189-C436-47D0-AC37-8484B13A8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1.png"/><Relationship Id="rId1" Type="http://schemas.microsoft.com/office/2007/relationships/media" Target="file://localhost/Users/ailamaki/doulia/presentations/2011/HBP%20Overview%20111009/ClippedJuan.mov" TargetMode="External"/><Relationship Id="rId2" Type="http://schemas.openxmlformats.org/officeDocument/2006/relationships/video" Target="file://localhost/Users/ailamaki/doulia/presentations/2011/HBP%20Overview%20111009/ClippedJuan.m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grid_blue.jpg"/>
          <p:cNvPicPr>
            <a:picLocks noChangeAspect="1"/>
          </p:cNvPicPr>
          <p:nvPr/>
        </p:nvPicPr>
        <p:blipFill>
          <a:blip r:embed="rId3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347" y="0"/>
            <a:ext cx="12771347" cy="91896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490538"/>
            <a:ext cx="9144000" cy="118586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en-US" sz="5400" b="1" dirty="0"/>
              <a:t>s</a:t>
            </a:r>
            <a:r>
              <a:rPr lang="en-US" sz="5400" b="1" dirty="0" smtClean="0"/>
              <a:t>cientific </a:t>
            </a:r>
            <a:r>
              <a:rPr lang="en-US" sz="5400" b="1" dirty="0"/>
              <a:t>d</a:t>
            </a:r>
            <a:r>
              <a:rPr lang="en-US" sz="5400" b="1" dirty="0" smtClean="0"/>
              <a:t>ata </a:t>
            </a:r>
            <a:r>
              <a:rPr lang="en-US" sz="5400" b="1" dirty="0"/>
              <a:t>m</a:t>
            </a:r>
            <a:r>
              <a:rPr lang="en-US" sz="5400" b="1" dirty="0" smtClean="0"/>
              <a:t>anagement</a:t>
            </a:r>
            <a:r>
              <a:rPr lang="en-US" sz="5400" b="1" dirty="0"/>
              <a:t>: </a:t>
            </a:r>
            <a:r>
              <a:rPr lang="en-US" sz="5400" b="1" dirty="0" smtClean="0"/>
              <a:t>not </a:t>
            </a:r>
            <a:r>
              <a:rPr lang="en-US" sz="5400" b="1" dirty="0"/>
              <a:t>your everyday transaction</a:t>
            </a:r>
            <a:endParaRPr lang="en-US" sz="5400" b="1" dirty="0" smtClean="0">
              <a:solidFill>
                <a:srgbClr val="8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040" y="2759095"/>
            <a:ext cx="8915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dirty="0" smtClean="0"/>
          </a:p>
          <a:p>
            <a:pPr algn="r"/>
            <a:r>
              <a:rPr lang="en-US" sz="2800" i="1" dirty="0" smtClean="0"/>
              <a:t> Anastasia Ailamaki</a:t>
            </a:r>
            <a:endParaRPr lang="en-US" i="1" dirty="0" smtClean="0">
              <a:latin typeface="+mj-lt"/>
            </a:endParaRPr>
          </a:p>
          <a:p>
            <a:pPr algn="r"/>
            <a:r>
              <a:rPr lang="en-US" i="1" dirty="0" smtClean="0">
                <a:latin typeface="+mj-lt"/>
              </a:rPr>
              <a:t>Data-Intensive Applications and Systems </a:t>
            </a:r>
            <a:r>
              <a:rPr lang="en-US" i="1" dirty="0" smtClean="0">
                <a:latin typeface="+mj-lt"/>
              </a:rPr>
              <a:t>(DIAS) Laboratory</a:t>
            </a:r>
          </a:p>
          <a:p>
            <a:pPr algn="r"/>
            <a:r>
              <a:rPr lang="en-US" i="1" dirty="0" smtClean="0">
                <a:latin typeface="+mj-lt"/>
              </a:rPr>
              <a:t>School </a:t>
            </a:r>
            <a:r>
              <a:rPr lang="en-US" i="1" dirty="0" smtClean="0">
                <a:latin typeface="+mj-lt"/>
              </a:rPr>
              <a:t>of Computer and Communication </a:t>
            </a:r>
            <a:r>
              <a:rPr lang="en-US" i="1" dirty="0" smtClean="0">
                <a:latin typeface="+mj-lt"/>
              </a:rPr>
              <a:t>Sciences</a:t>
            </a:r>
            <a:endParaRPr lang="en-US" i="1" dirty="0" smtClean="0">
              <a:latin typeface="+mj-lt"/>
            </a:endParaRPr>
          </a:p>
        </p:txBody>
      </p:sp>
      <p:pic>
        <p:nvPicPr>
          <p:cNvPr id="6" name="Picture 5" descr="dias_color_proposals_0142_3D_medium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16965"/>
          <a:stretch/>
        </p:blipFill>
        <p:spPr>
          <a:xfrm>
            <a:off x="34636" y="6070600"/>
            <a:ext cx="2327564" cy="71120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 bwMode="auto">
          <a:xfrm>
            <a:off x="6416675" y="5994400"/>
            <a:ext cx="2651125" cy="762000"/>
            <a:chOff x="3269" y="1445"/>
            <a:chExt cx="1680" cy="482"/>
          </a:xfrm>
        </p:grpSpPr>
        <p:sp>
          <p:nvSpPr>
            <p:cNvPr id="8" name="Rectangle 8"/>
            <p:cNvSpPr>
              <a:spLocks noChangeAspect="1" noChangeArrowheads="1"/>
            </p:cNvSpPr>
            <p:nvPr userDrawn="1"/>
          </p:nvSpPr>
          <p:spPr bwMode="auto">
            <a:xfrm>
              <a:off x="3269" y="1445"/>
              <a:ext cx="1680" cy="4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9" name="Freeform 9"/>
            <p:cNvSpPr>
              <a:spLocks noChangeAspect="1"/>
            </p:cNvSpPr>
            <p:nvPr userDrawn="1"/>
          </p:nvSpPr>
          <p:spPr bwMode="auto">
            <a:xfrm>
              <a:off x="3269" y="1445"/>
              <a:ext cx="545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30" y="35"/>
                </a:cxn>
                <a:cxn ang="0">
                  <a:pos x="515" y="70"/>
                </a:cxn>
                <a:cxn ang="0">
                  <a:pos x="505" y="103"/>
                </a:cxn>
                <a:cxn ang="0">
                  <a:pos x="496" y="134"/>
                </a:cxn>
                <a:cxn ang="0">
                  <a:pos x="490" y="166"/>
                </a:cxn>
                <a:cxn ang="0">
                  <a:pos x="485" y="196"/>
                </a:cxn>
                <a:cxn ang="0">
                  <a:pos x="482" y="224"/>
                </a:cxn>
                <a:cxn ang="0">
                  <a:pos x="482" y="251"/>
                </a:cxn>
                <a:cxn ang="0">
                  <a:pos x="482" y="277"/>
                </a:cxn>
                <a:cxn ang="0">
                  <a:pos x="485" y="302"/>
                </a:cxn>
                <a:cxn ang="0">
                  <a:pos x="488" y="325"/>
                </a:cxn>
                <a:cxn ang="0">
                  <a:pos x="491" y="347"/>
                </a:cxn>
                <a:cxn ang="0">
                  <a:pos x="496" y="368"/>
                </a:cxn>
                <a:cxn ang="0">
                  <a:pos x="502" y="387"/>
                </a:cxn>
                <a:cxn ang="0">
                  <a:pos x="508" y="404"/>
                </a:cxn>
                <a:cxn ang="0">
                  <a:pos x="514" y="419"/>
                </a:cxn>
                <a:cxn ang="0">
                  <a:pos x="520" y="433"/>
                </a:cxn>
                <a:cxn ang="0">
                  <a:pos x="526" y="446"/>
                </a:cxn>
                <a:cxn ang="0">
                  <a:pos x="530" y="456"/>
                </a:cxn>
                <a:cxn ang="0">
                  <a:pos x="536" y="465"/>
                </a:cxn>
                <a:cxn ang="0">
                  <a:pos x="539" y="472"/>
                </a:cxn>
                <a:cxn ang="0">
                  <a:pos x="545" y="479"/>
                </a:cxn>
                <a:cxn ang="0">
                  <a:pos x="545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545" h="480">
                  <a:moveTo>
                    <a:pt x="0" y="0"/>
                  </a:moveTo>
                  <a:lnTo>
                    <a:pt x="545" y="0"/>
                  </a:lnTo>
                  <a:lnTo>
                    <a:pt x="530" y="35"/>
                  </a:lnTo>
                  <a:lnTo>
                    <a:pt x="515" y="70"/>
                  </a:lnTo>
                  <a:lnTo>
                    <a:pt x="505" y="103"/>
                  </a:lnTo>
                  <a:lnTo>
                    <a:pt x="496" y="134"/>
                  </a:lnTo>
                  <a:lnTo>
                    <a:pt x="490" y="166"/>
                  </a:lnTo>
                  <a:lnTo>
                    <a:pt x="485" y="196"/>
                  </a:lnTo>
                  <a:lnTo>
                    <a:pt x="482" y="224"/>
                  </a:lnTo>
                  <a:lnTo>
                    <a:pt x="482" y="251"/>
                  </a:lnTo>
                  <a:lnTo>
                    <a:pt x="482" y="277"/>
                  </a:lnTo>
                  <a:lnTo>
                    <a:pt x="485" y="302"/>
                  </a:lnTo>
                  <a:lnTo>
                    <a:pt x="488" y="325"/>
                  </a:lnTo>
                  <a:lnTo>
                    <a:pt x="491" y="347"/>
                  </a:lnTo>
                  <a:lnTo>
                    <a:pt x="496" y="368"/>
                  </a:lnTo>
                  <a:lnTo>
                    <a:pt x="502" y="387"/>
                  </a:lnTo>
                  <a:lnTo>
                    <a:pt x="508" y="404"/>
                  </a:lnTo>
                  <a:lnTo>
                    <a:pt x="514" y="419"/>
                  </a:lnTo>
                  <a:lnTo>
                    <a:pt x="520" y="433"/>
                  </a:lnTo>
                  <a:lnTo>
                    <a:pt x="526" y="446"/>
                  </a:lnTo>
                  <a:lnTo>
                    <a:pt x="530" y="456"/>
                  </a:lnTo>
                  <a:lnTo>
                    <a:pt x="536" y="465"/>
                  </a:lnTo>
                  <a:lnTo>
                    <a:pt x="539" y="472"/>
                  </a:lnTo>
                  <a:lnTo>
                    <a:pt x="545" y="479"/>
                  </a:lnTo>
                  <a:lnTo>
                    <a:pt x="545" y="480"/>
                  </a:lnTo>
                  <a:lnTo>
                    <a:pt x="0" y="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32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" name="Freeform 10"/>
            <p:cNvSpPr>
              <a:spLocks noChangeAspect="1"/>
            </p:cNvSpPr>
            <p:nvPr userDrawn="1"/>
          </p:nvSpPr>
          <p:spPr bwMode="auto">
            <a:xfrm>
              <a:off x="4397" y="1445"/>
              <a:ext cx="552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2" y="0"/>
                </a:cxn>
                <a:cxn ang="0">
                  <a:pos x="551" y="480"/>
                </a:cxn>
                <a:cxn ang="0">
                  <a:pos x="67" y="480"/>
                </a:cxn>
                <a:cxn ang="0">
                  <a:pos x="51" y="454"/>
                </a:cxn>
                <a:cxn ang="0">
                  <a:pos x="39" y="428"/>
                </a:cxn>
                <a:cxn ang="0">
                  <a:pos x="28" y="404"/>
                </a:cxn>
                <a:cxn ang="0">
                  <a:pos x="20" y="381"/>
                </a:cxn>
                <a:cxn ang="0">
                  <a:pos x="13" y="358"/>
                </a:cxn>
                <a:cxn ang="0">
                  <a:pos x="8" y="338"/>
                </a:cxn>
                <a:cxn ang="0">
                  <a:pos x="5" y="320"/>
                </a:cxn>
                <a:cxn ang="0">
                  <a:pos x="2" y="303"/>
                </a:cxn>
                <a:cxn ang="0">
                  <a:pos x="1" y="290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552" h="480">
                  <a:moveTo>
                    <a:pt x="0" y="0"/>
                  </a:moveTo>
                  <a:lnTo>
                    <a:pt x="552" y="0"/>
                  </a:lnTo>
                  <a:lnTo>
                    <a:pt x="551" y="480"/>
                  </a:lnTo>
                  <a:lnTo>
                    <a:pt x="67" y="480"/>
                  </a:lnTo>
                  <a:lnTo>
                    <a:pt x="51" y="454"/>
                  </a:lnTo>
                  <a:lnTo>
                    <a:pt x="39" y="428"/>
                  </a:lnTo>
                  <a:lnTo>
                    <a:pt x="28" y="404"/>
                  </a:lnTo>
                  <a:lnTo>
                    <a:pt x="20" y="381"/>
                  </a:lnTo>
                  <a:lnTo>
                    <a:pt x="13" y="358"/>
                  </a:lnTo>
                  <a:lnTo>
                    <a:pt x="8" y="338"/>
                  </a:lnTo>
                  <a:lnTo>
                    <a:pt x="5" y="320"/>
                  </a:lnTo>
                  <a:lnTo>
                    <a:pt x="2" y="303"/>
                  </a:lnTo>
                  <a:lnTo>
                    <a:pt x="1" y="290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32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1" name="Freeform 11"/>
            <p:cNvSpPr>
              <a:spLocks noChangeAspect="1"/>
            </p:cNvSpPr>
            <p:nvPr userDrawn="1"/>
          </p:nvSpPr>
          <p:spPr bwMode="auto">
            <a:xfrm>
              <a:off x="3797" y="1445"/>
              <a:ext cx="121" cy="482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121" y="0"/>
                </a:cxn>
                <a:cxn ang="0">
                  <a:pos x="120" y="2"/>
                </a:cxn>
                <a:cxn ang="0">
                  <a:pos x="118" y="4"/>
                </a:cxn>
                <a:cxn ang="0">
                  <a:pos x="115" y="11"/>
                </a:cxn>
                <a:cxn ang="0">
                  <a:pos x="111" y="18"/>
                </a:cxn>
                <a:cxn ang="0">
                  <a:pos x="106" y="29"/>
                </a:cxn>
                <a:cxn ang="0">
                  <a:pos x="101" y="41"/>
                </a:cxn>
                <a:cxn ang="0">
                  <a:pos x="95" y="54"/>
                </a:cxn>
                <a:cxn ang="0">
                  <a:pos x="89" y="68"/>
                </a:cxn>
                <a:cxn ang="0">
                  <a:pos x="84" y="84"/>
                </a:cxn>
                <a:cxn ang="0">
                  <a:pos x="78" y="101"/>
                </a:cxn>
                <a:cxn ang="0">
                  <a:pos x="72" y="118"/>
                </a:cxn>
                <a:cxn ang="0">
                  <a:pos x="67" y="137"/>
                </a:cxn>
                <a:cxn ang="0">
                  <a:pos x="63" y="156"/>
                </a:cxn>
                <a:cxn ang="0">
                  <a:pos x="60" y="175"/>
                </a:cxn>
                <a:cxn ang="0">
                  <a:pos x="58" y="194"/>
                </a:cxn>
                <a:cxn ang="0">
                  <a:pos x="56" y="213"/>
                </a:cxn>
                <a:cxn ang="0">
                  <a:pos x="114" y="213"/>
                </a:cxn>
                <a:cxn ang="0">
                  <a:pos x="114" y="263"/>
                </a:cxn>
                <a:cxn ang="0">
                  <a:pos x="54" y="263"/>
                </a:cxn>
                <a:cxn ang="0">
                  <a:pos x="54" y="279"/>
                </a:cxn>
                <a:cxn ang="0">
                  <a:pos x="55" y="291"/>
                </a:cxn>
                <a:cxn ang="0">
                  <a:pos x="56" y="304"/>
                </a:cxn>
                <a:cxn ang="0">
                  <a:pos x="59" y="321"/>
                </a:cxn>
                <a:cxn ang="0">
                  <a:pos x="63" y="339"/>
                </a:cxn>
                <a:cxn ang="0">
                  <a:pos x="67" y="359"/>
                </a:cxn>
                <a:cxn ang="0">
                  <a:pos x="74" y="382"/>
                </a:cxn>
                <a:cxn ang="0">
                  <a:pos x="82" y="405"/>
                </a:cxn>
                <a:cxn ang="0">
                  <a:pos x="93" y="430"/>
                </a:cxn>
                <a:cxn ang="0">
                  <a:pos x="105" y="456"/>
                </a:cxn>
                <a:cxn ang="0">
                  <a:pos x="121" y="482"/>
                </a:cxn>
                <a:cxn ang="0">
                  <a:pos x="63" y="482"/>
                </a:cxn>
                <a:cxn ang="0">
                  <a:pos x="62" y="481"/>
                </a:cxn>
                <a:cxn ang="0">
                  <a:pos x="57" y="473"/>
                </a:cxn>
                <a:cxn ang="0">
                  <a:pos x="53" y="466"/>
                </a:cxn>
                <a:cxn ang="0">
                  <a:pos x="48" y="458"/>
                </a:cxn>
                <a:cxn ang="0">
                  <a:pos x="43" y="447"/>
                </a:cxn>
                <a:cxn ang="0">
                  <a:pos x="37" y="435"/>
                </a:cxn>
                <a:cxn ang="0">
                  <a:pos x="31" y="421"/>
                </a:cxn>
                <a:cxn ang="0">
                  <a:pos x="26" y="404"/>
                </a:cxn>
                <a:cxn ang="0">
                  <a:pos x="20" y="387"/>
                </a:cxn>
                <a:cxn ang="0">
                  <a:pos x="15" y="368"/>
                </a:cxn>
                <a:cxn ang="0">
                  <a:pos x="10" y="348"/>
                </a:cxn>
                <a:cxn ang="0">
                  <a:pos x="6" y="326"/>
                </a:cxn>
                <a:cxn ang="0">
                  <a:pos x="3" y="303"/>
                </a:cxn>
                <a:cxn ang="0">
                  <a:pos x="1" y="279"/>
                </a:cxn>
                <a:cxn ang="0">
                  <a:pos x="0" y="252"/>
                </a:cxn>
                <a:cxn ang="0">
                  <a:pos x="1" y="224"/>
                </a:cxn>
                <a:cxn ang="0">
                  <a:pos x="4" y="196"/>
                </a:cxn>
                <a:cxn ang="0">
                  <a:pos x="8" y="166"/>
                </a:cxn>
                <a:cxn ang="0">
                  <a:pos x="14" y="134"/>
                </a:cxn>
                <a:cxn ang="0">
                  <a:pos x="23" y="103"/>
                </a:cxn>
                <a:cxn ang="0">
                  <a:pos x="33" y="70"/>
                </a:cxn>
                <a:cxn ang="0">
                  <a:pos x="47" y="35"/>
                </a:cxn>
                <a:cxn ang="0">
                  <a:pos x="63" y="0"/>
                </a:cxn>
              </a:cxnLst>
              <a:rect l="0" t="0" r="r" b="b"/>
              <a:pathLst>
                <a:path w="121" h="482">
                  <a:moveTo>
                    <a:pt x="63" y="0"/>
                  </a:moveTo>
                  <a:lnTo>
                    <a:pt x="121" y="0"/>
                  </a:lnTo>
                  <a:lnTo>
                    <a:pt x="120" y="2"/>
                  </a:lnTo>
                  <a:lnTo>
                    <a:pt x="118" y="4"/>
                  </a:lnTo>
                  <a:lnTo>
                    <a:pt x="115" y="11"/>
                  </a:lnTo>
                  <a:lnTo>
                    <a:pt x="111" y="18"/>
                  </a:lnTo>
                  <a:lnTo>
                    <a:pt x="106" y="29"/>
                  </a:lnTo>
                  <a:lnTo>
                    <a:pt x="101" y="41"/>
                  </a:lnTo>
                  <a:lnTo>
                    <a:pt x="95" y="54"/>
                  </a:lnTo>
                  <a:lnTo>
                    <a:pt x="89" y="68"/>
                  </a:lnTo>
                  <a:lnTo>
                    <a:pt x="84" y="84"/>
                  </a:lnTo>
                  <a:lnTo>
                    <a:pt x="78" y="101"/>
                  </a:lnTo>
                  <a:lnTo>
                    <a:pt x="72" y="118"/>
                  </a:lnTo>
                  <a:lnTo>
                    <a:pt x="67" y="137"/>
                  </a:lnTo>
                  <a:lnTo>
                    <a:pt x="63" y="156"/>
                  </a:lnTo>
                  <a:lnTo>
                    <a:pt x="60" y="175"/>
                  </a:lnTo>
                  <a:lnTo>
                    <a:pt x="58" y="194"/>
                  </a:lnTo>
                  <a:lnTo>
                    <a:pt x="56" y="213"/>
                  </a:lnTo>
                  <a:lnTo>
                    <a:pt x="114" y="213"/>
                  </a:lnTo>
                  <a:lnTo>
                    <a:pt x="114" y="263"/>
                  </a:lnTo>
                  <a:lnTo>
                    <a:pt x="54" y="263"/>
                  </a:lnTo>
                  <a:lnTo>
                    <a:pt x="54" y="279"/>
                  </a:lnTo>
                  <a:lnTo>
                    <a:pt x="55" y="291"/>
                  </a:lnTo>
                  <a:lnTo>
                    <a:pt x="56" y="304"/>
                  </a:lnTo>
                  <a:lnTo>
                    <a:pt x="59" y="321"/>
                  </a:lnTo>
                  <a:lnTo>
                    <a:pt x="63" y="339"/>
                  </a:lnTo>
                  <a:lnTo>
                    <a:pt x="67" y="359"/>
                  </a:lnTo>
                  <a:lnTo>
                    <a:pt x="74" y="382"/>
                  </a:lnTo>
                  <a:lnTo>
                    <a:pt x="82" y="405"/>
                  </a:lnTo>
                  <a:lnTo>
                    <a:pt x="93" y="430"/>
                  </a:lnTo>
                  <a:lnTo>
                    <a:pt x="105" y="456"/>
                  </a:lnTo>
                  <a:lnTo>
                    <a:pt x="121" y="482"/>
                  </a:lnTo>
                  <a:lnTo>
                    <a:pt x="63" y="482"/>
                  </a:lnTo>
                  <a:lnTo>
                    <a:pt x="62" y="481"/>
                  </a:lnTo>
                  <a:lnTo>
                    <a:pt x="57" y="473"/>
                  </a:lnTo>
                  <a:lnTo>
                    <a:pt x="53" y="466"/>
                  </a:lnTo>
                  <a:lnTo>
                    <a:pt x="48" y="458"/>
                  </a:lnTo>
                  <a:lnTo>
                    <a:pt x="43" y="447"/>
                  </a:lnTo>
                  <a:lnTo>
                    <a:pt x="37" y="435"/>
                  </a:lnTo>
                  <a:lnTo>
                    <a:pt x="31" y="421"/>
                  </a:lnTo>
                  <a:lnTo>
                    <a:pt x="26" y="404"/>
                  </a:lnTo>
                  <a:lnTo>
                    <a:pt x="20" y="387"/>
                  </a:lnTo>
                  <a:lnTo>
                    <a:pt x="15" y="368"/>
                  </a:lnTo>
                  <a:lnTo>
                    <a:pt x="10" y="348"/>
                  </a:lnTo>
                  <a:lnTo>
                    <a:pt x="6" y="326"/>
                  </a:lnTo>
                  <a:lnTo>
                    <a:pt x="3" y="303"/>
                  </a:lnTo>
                  <a:lnTo>
                    <a:pt x="1" y="279"/>
                  </a:lnTo>
                  <a:lnTo>
                    <a:pt x="0" y="252"/>
                  </a:lnTo>
                  <a:lnTo>
                    <a:pt x="1" y="224"/>
                  </a:lnTo>
                  <a:lnTo>
                    <a:pt x="4" y="196"/>
                  </a:lnTo>
                  <a:lnTo>
                    <a:pt x="8" y="166"/>
                  </a:lnTo>
                  <a:lnTo>
                    <a:pt x="14" y="134"/>
                  </a:lnTo>
                  <a:lnTo>
                    <a:pt x="23" y="103"/>
                  </a:lnTo>
                  <a:lnTo>
                    <a:pt x="33" y="70"/>
                  </a:lnTo>
                  <a:lnTo>
                    <a:pt x="47" y="3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2" name="Freeform 12"/>
            <p:cNvSpPr>
              <a:spLocks noChangeAspect="1"/>
            </p:cNvSpPr>
            <p:nvPr userDrawn="1"/>
          </p:nvSpPr>
          <p:spPr bwMode="auto">
            <a:xfrm>
              <a:off x="4157" y="1445"/>
              <a:ext cx="120" cy="482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120" y="0"/>
                </a:cxn>
                <a:cxn ang="0">
                  <a:pos x="119" y="2"/>
                </a:cxn>
                <a:cxn ang="0">
                  <a:pos x="117" y="4"/>
                </a:cxn>
                <a:cxn ang="0">
                  <a:pos x="114" y="11"/>
                </a:cxn>
                <a:cxn ang="0">
                  <a:pos x="110" y="18"/>
                </a:cxn>
                <a:cxn ang="0">
                  <a:pos x="106" y="29"/>
                </a:cxn>
                <a:cxn ang="0">
                  <a:pos x="100" y="41"/>
                </a:cxn>
                <a:cxn ang="0">
                  <a:pos x="94" y="54"/>
                </a:cxn>
                <a:cxn ang="0">
                  <a:pos x="89" y="68"/>
                </a:cxn>
                <a:cxn ang="0">
                  <a:pos x="82" y="84"/>
                </a:cxn>
                <a:cxn ang="0">
                  <a:pos x="71" y="118"/>
                </a:cxn>
                <a:cxn ang="0">
                  <a:pos x="62" y="156"/>
                </a:cxn>
                <a:cxn ang="0">
                  <a:pos x="59" y="175"/>
                </a:cxn>
                <a:cxn ang="0">
                  <a:pos x="56" y="194"/>
                </a:cxn>
                <a:cxn ang="0">
                  <a:pos x="55" y="213"/>
                </a:cxn>
                <a:cxn ang="0">
                  <a:pos x="113" y="213"/>
                </a:cxn>
                <a:cxn ang="0">
                  <a:pos x="113" y="263"/>
                </a:cxn>
                <a:cxn ang="0">
                  <a:pos x="55" y="263"/>
                </a:cxn>
                <a:cxn ang="0">
                  <a:pos x="55" y="482"/>
                </a:cxn>
                <a:cxn ang="0">
                  <a:pos x="0" y="482"/>
                </a:cxn>
                <a:cxn ang="0">
                  <a:pos x="0" y="241"/>
                </a:cxn>
                <a:cxn ang="0">
                  <a:pos x="1" y="215"/>
                </a:cxn>
                <a:cxn ang="0">
                  <a:pos x="4" y="188"/>
                </a:cxn>
                <a:cxn ang="0">
                  <a:pos x="8" y="159"/>
                </a:cxn>
                <a:cxn ang="0">
                  <a:pos x="15" y="129"/>
                </a:cxn>
                <a:cxn ang="0">
                  <a:pos x="23" y="98"/>
                </a:cxn>
                <a:cxn ang="0">
                  <a:pos x="34" y="66"/>
                </a:cxn>
                <a:cxn ang="0">
                  <a:pos x="46" y="34"/>
                </a:cxn>
                <a:cxn ang="0">
                  <a:pos x="62" y="0"/>
                </a:cxn>
              </a:cxnLst>
              <a:rect l="0" t="0" r="r" b="b"/>
              <a:pathLst>
                <a:path w="120" h="482">
                  <a:moveTo>
                    <a:pt x="62" y="0"/>
                  </a:moveTo>
                  <a:lnTo>
                    <a:pt x="120" y="0"/>
                  </a:lnTo>
                  <a:lnTo>
                    <a:pt x="119" y="2"/>
                  </a:lnTo>
                  <a:lnTo>
                    <a:pt x="117" y="4"/>
                  </a:lnTo>
                  <a:lnTo>
                    <a:pt x="114" y="11"/>
                  </a:lnTo>
                  <a:lnTo>
                    <a:pt x="110" y="18"/>
                  </a:lnTo>
                  <a:lnTo>
                    <a:pt x="106" y="29"/>
                  </a:lnTo>
                  <a:lnTo>
                    <a:pt x="100" y="41"/>
                  </a:lnTo>
                  <a:lnTo>
                    <a:pt x="94" y="54"/>
                  </a:lnTo>
                  <a:lnTo>
                    <a:pt x="89" y="68"/>
                  </a:lnTo>
                  <a:lnTo>
                    <a:pt x="82" y="84"/>
                  </a:lnTo>
                  <a:lnTo>
                    <a:pt x="71" y="118"/>
                  </a:lnTo>
                  <a:lnTo>
                    <a:pt x="62" y="156"/>
                  </a:lnTo>
                  <a:lnTo>
                    <a:pt x="59" y="175"/>
                  </a:lnTo>
                  <a:lnTo>
                    <a:pt x="56" y="194"/>
                  </a:lnTo>
                  <a:lnTo>
                    <a:pt x="55" y="213"/>
                  </a:lnTo>
                  <a:lnTo>
                    <a:pt x="113" y="213"/>
                  </a:lnTo>
                  <a:lnTo>
                    <a:pt x="113" y="263"/>
                  </a:lnTo>
                  <a:lnTo>
                    <a:pt x="55" y="263"/>
                  </a:lnTo>
                  <a:lnTo>
                    <a:pt x="55" y="482"/>
                  </a:lnTo>
                  <a:lnTo>
                    <a:pt x="0" y="482"/>
                  </a:lnTo>
                  <a:lnTo>
                    <a:pt x="0" y="241"/>
                  </a:lnTo>
                  <a:lnTo>
                    <a:pt x="1" y="215"/>
                  </a:lnTo>
                  <a:lnTo>
                    <a:pt x="4" y="188"/>
                  </a:lnTo>
                  <a:lnTo>
                    <a:pt x="8" y="159"/>
                  </a:lnTo>
                  <a:lnTo>
                    <a:pt x="15" y="129"/>
                  </a:lnTo>
                  <a:lnTo>
                    <a:pt x="23" y="98"/>
                  </a:lnTo>
                  <a:lnTo>
                    <a:pt x="34" y="66"/>
                  </a:lnTo>
                  <a:lnTo>
                    <a:pt x="46" y="3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3" name="Freeform 13"/>
            <p:cNvSpPr>
              <a:spLocks noChangeAspect="1"/>
            </p:cNvSpPr>
            <p:nvPr userDrawn="1"/>
          </p:nvSpPr>
          <p:spPr bwMode="auto">
            <a:xfrm>
              <a:off x="4300" y="1445"/>
              <a:ext cx="121" cy="4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0"/>
                </a:cxn>
                <a:cxn ang="0">
                  <a:pos x="53" y="263"/>
                </a:cxn>
                <a:cxn ang="0">
                  <a:pos x="53" y="279"/>
                </a:cxn>
                <a:cxn ang="0">
                  <a:pos x="54" y="291"/>
                </a:cxn>
                <a:cxn ang="0">
                  <a:pos x="57" y="304"/>
                </a:cxn>
                <a:cxn ang="0">
                  <a:pos x="58" y="321"/>
                </a:cxn>
                <a:cxn ang="0">
                  <a:pos x="63" y="339"/>
                </a:cxn>
                <a:cxn ang="0">
                  <a:pos x="66" y="359"/>
                </a:cxn>
                <a:cxn ang="0">
                  <a:pos x="74" y="382"/>
                </a:cxn>
                <a:cxn ang="0">
                  <a:pos x="82" y="405"/>
                </a:cxn>
                <a:cxn ang="0">
                  <a:pos x="93" y="430"/>
                </a:cxn>
                <a:cxn ang="0">
                  <a:pos x="105" y="456"/>
                </a:cxn>
                <a:cxn ang="0">
                  <a:pos x="121" y="482"/>
                </a:cxn>
                <a:cxn ang="0">
                  <a:pos x="63" y="482"/>
                </a:cxn>
                <a:cxn ang="0">
                  <a:pos x="62" y="481"/>
                </a:cxn>
                <a:cxn ang="0">
                  <a:pos x="59" y="478"/>
                </a:cxn>
                <a:cxn ang="0">
                  <a:pos x="57" y="473"/>
                </a:cxn>
                <a:cxn ang="0">
                  <a:pos x="52" y="465"/>
                </a:cxn>
                <a:cxn ang="0">
                  <a:pos x="47" y="456"/>
                </a:cxn>
                <a:cxn ang="0">
                  <a:pos x="41" y="445"/>
                </a:cxn>
                <a:cxn ang="0">
                  <a:pos x="36" y="433"/>
                </a:cxn>
                <a:cxn ang="0">
                  <a:pos x="29" y="418"/>
                </a:cxn>
                <a:cxn ang="0">
                  <a:pos x="23" y="401"/>
                </a:cxn>
                <a:cxn ang="0">
                  <a:pos x="18" y="383"/>
                </a:cxn>
                <a:cxn ang="0">
                  <a:pos x="12" y="363"/>
                </a:cxn>
                <a:cxn ang="0">
                  <a:pos x="8" y="342"/>
                </a:cxn>
                <a:cxn ang="0">
                  <a:pos x="4" y="319"/>
                </a:cxn>
                <a:cxn ang="0">
                  <a:pos x="1" y="294"/>
                </a:cxn>
                <a:cxn ang="0">
                  <a:pos x="0" y="268"/>
                </a:cxn>
                <a:cxn ang="0">
                  <a:pos x="0" y="0"/>
                </a:cxn>
              </a:cxnLst>
              <a:rect l="0" t="0" r="r" b="b"/>
              <a:pathLst>
                <a:path w="121" h="482">
                  <a:moveTo>
                    <a:pt x="0" y="0"/>
                  </a:moveTo>
                  <a:lnTo>
                    <a:pt x="53" y="0"/>
                  </a:lnTo>
                  <a:lnTo>
                    <a:pt x="53" y="263"/>
                  </a:lnTo>
                  <a:lnTo>
                    <a:pt x="53" y="279"/>
                  </a:lnTo>
                  <a:lnTo>
                    <a:pt x="54" y="291"/>
                  </a:lnTo>
                  <a:lnTo>
                    <a:pt x="57" y="304"/>
                  </a:lnTo>
                  <a:lnTo>
                    <a:pt x="58" y="321"/>
                  </a:lnTo>
                  <a:lnTo>
                    <a:pt x="63" y="339"/>
                  </a:lnTo>
                  <a:lnTo>
                    <a:pt x="66" y="359"/>
                  </a:lnTo>
                  <a:lnTo>
                    <a:pt x="74" y="382"/>
                  </a:lnTo>
                  <a:lnTo>
                    <a:pt x="82" y="405"/>
                  </a:lnTo>
                  <a:lnTo>
                    <a:pt x="93" y="430"/>
                  </a:lnTo>
                  <a:lnTo>
                    <a:pt x="105" y="456"/>
                  </a:lnTo>
                  <a:lnTo>
                    <a:pt x="121" y="482"/>
                  </a:lnTo>
                  <a:lnTo>
                    <a:pt x="63" y="482"/>
                  </a:lnTo>
                  <a:lnTo>
                    <a:pt x="62" y="481"/>
                  </a:lnTo>
                  <a:lnTo>
                    <a:pt x="59" y="478"/>
                  </a:lnTo>
                  <a:lnTo>
                    <a:pt x="57" y="473"/>
                  </a:lnTo>
                  <a:lnTo>
                    <a:pt x="52" y="465"/>
                  </a:lnTo>
                  <a:lnTo>
                    <a:pt x="47" y="456"/>
                  </a:lnTo>
                  <a:lnTo>
                    <a:pt x="41" y="445"/>
                  </a:lnTo>
                  <a:lnTo>
                    <a:pt x="36" y="433"/>
                  </a:lnTo>
                  <a:lnTo>
                    <a:pt x="29" y="418"/>
                  </a:lnTo>
                  <a:lnTo>
                    <a:pt x="23" y="401"/>
                  </a:lnTo>
                  <a:lnTo>
                    <a:pt x="18" y="383"/>
                  </a:lnTo>
                  <a:lnTo>
                    <a:pt x="12" y="363"/>
                  </a:lnTo>
                  <a:lnTo>
                    <a:pt x="8" y="342"/>
                  </a:lnTo>
                  <a:lnTo>
                    <a:pt x="4" y="319"/>
                  </a:lnTo>
                  <a:lnTo>
                    <a:pt x="1" y="294"/>
                  </a:lnTo>
                  <a:lnTo>
                    <a:pt x="0" y="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4" name="Rectangle 14"/>
            <p:cNvSpPr>
              <a:spLocks noChangeAspect="1" noChangeArrowheads="1"/>
            </p:cNvSpPr>
            <p:nvPr userDrawn="1"/>
          </p:nvSpPr>
          <p:spPr bwMode="auto">
            <a:xfrm>
              <a:off x="3962" y="1445"/>
              <a:ext cx="56" cy="48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5" name="Freeform 15"/>
            <p:cNvSpPr>
              <a:spLocks noChangeAspect="1"/>
            </p:cNvSpPr>
            <p:nvPr userDrawn="1"/>
          </p:nvSpPr>
          <p:spPr bwMode="auto">
            <a:xfrm>
              <a:off x="4038" y="1445"/>
              <a:ext cx="95" cy="2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0"/>
                </a:cxn>
                <a:cxn ang="0">
                  <a:pos x="70" y="23"/>
                </a:cxn>
                <a:cxn ang="0">
                  <a:pos x="81" y="45"/>
                </a:cxn>
                <a:cxn ang="0">
                  <a:pos x="88" y="66"/>
                </a:cxn>
                <a:cxn ang="0">
                  <a:pos x="93" y="87"/>
                </a:cxn>
                <a:cxn ang="0">
                  <a:pos x="94" y="106"/>
                </a:cxn>
                <a:cxn ang="0">
                  <a:pos x="95" y="125"/>
                </a:cxn>
                <a:cxn ang="0">
                  <a:pos x="94" y="143"/>
                </a:cxn>
                <a:cxn ang="0">
                  <a:pos x="92" y="161"/>
                </a:cxn>
                <a:cxn ang="0">
                  <a:pos x="87" y="177"/>
                </a:cxn>
                <a:cxn ang="0">
                  <a:pos x="82" y="191"/>
                </a:cxn>
                <a:cxn ang="0">
                  <a:pos x="77" y="204"/>
                </a:cxn>
                <a:cxn ang="0">
                  <a:pos x="73" y="214"/>
                </a:cxn>
                <a:cxn ang="0">
                  <a:pos x="68" y="224"/>
                </a:cxn>
                <a:cxn ang="0">
                  <a:pos x="63" y="232"/>
                </a:cxn>
                <a:cxn ang="0">
                  <a:pos x="61" y="237"/>
                </a:cxn>
                <a:cxn ang="0">
                  <a:pos x="58" y="240"/>
                </a:cxn>
                <a:cxn ang="0">
                  <a:pos x="57" y="241"/>
                </a:cxn>
                <a:cxn ang="0">
                  <a:pos x="0" y="241"/>
                </a:cxn>
                <a:cxn ang="0">
                  <a:pos x="13" y="221"/>
                </a:cxn>
                <a:cxn ang="0">
                  <a:pos x="23" y="202"/>
                </a:cxn>
                <a:cxn ang="0">
                  <a:pos x="31" y="182"/>
                </a:cxn>
                <a:cxn ang="0">
                  <a:pos x="36" y="163"/>
                </a:cxn>
                <a:cxn ang="0">
                  <a:pos x="39" y="143"/>
                </a:cxn>
                <a:cxn ang="0">
                  <a:pos x="40" y="124"/>
                </a:cxn>
                <a:cxn ang="0">
                  <a:pos x="39" y="107"/>
                </a:cxn>
                <a:cxn ang="0">
                  <a:pos x="37" y="91"/>
                </a:cxn>
                <a:cxn ang="0">
                  <a:pos x="34" y="75"/>
                </a:cxn>
                <a:cxn ang="0">
                  <a:pos x="29" y="61"/>
                </a:cxn>
                <a:cxn ang="0">
                  <a:pos x="25" y="48"/>
                </a:cxn>
                <a:cxn ang="0">
                  <a:pos x="20" y="36"/>
                </a:cxn>
                <a:cxn ang="0">
                  <a:pos x="15" y="26"/>
                </a:cxn>
                <a:cxn ang="0">
                  <a:pos x="10" y="17"/>
                </a:cxn>
                <a:cxn ang="0">
                  <a:pos x="6" y="10"/>
                </a:cxn>
                <a:cxn ang="0">
                  <a:pos x="3" y="4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r" b="b"/>
              <a:pathLst>
                <a:path w="95" h="241">
                  <a:moveTo>
                    <a:pt x="0" y="0"/>
                  </a:moveTo>
                  <a:lnTo>
                    <a:pt x="57" y="0"/>
                  </a:lnTo>
                  <a:lnTo>
                    <a:pt x="70" y="23"/>
                  </a:lnTo>
                  <a:lnTo>
                    <a:pt x="81" y="45"/>
                  </a:lnTo>
                  <a:lnTo>
                    <a:pt x="88" y="66"/>
                  </a:lnTo>
                  <a:lnTo>
                    <a:pt x="93" y="87"/>
                  </a:lnTo>
                  <a:lnTo>
                    <a:pt x="94" y="106"/>
                  </a:lnTo>
                  <a:lnTo>
                    <a:pt x="95" y="125"/>
                  </a:lnTo>
                  <a:lnTo>
                    <a:pt x="94" y="143"/>
                  </a:lnTo>
                  <a:lnTo>
                    <a:pt x="92" y="161"/>
                  </a:lnTo>
                  <a:lnTo>
                    <a:pt x="87" y="177"/>
                  </a:lnTo>
                  <a:lnTo>
                    <a:pt x="82" y="191"/>
                  </a:lnTo>
                  <a:lnTo>
                    <a:pt x="77" y="204"/>
                  </a:lnTo>
                  <a:lnTo>
                    <a:pt x="73" y="214"/>
                  </a:lnTo>
                  <a:lnTo>
                    <a:pt x="68" y="224"/>
                  </a:lnTo>
                  <a:lnTo>
                    <a:pt x="63" y="232"/>
                  </a:lnTo>
                  <a:lnTo>
                    <a:pt x="61" y="237"/>
                  </a:lnTo>
                  <a:lnTo>
                    <a:pt x="58" y="240"/>
                  </a:lnTo>
                  <a:lnTo>
                    <a:pt x="57" y="241"/>
                  </a:lnTo>
                  <a:lnTo>
                    <a:pt x="0" y="241"/>
                  </a:lnTo>
                  <a:lnTo>
                    <a:pt x="13" y="221"/>
                  </a:lnTo>
                  <a:lnTo>
                    <a:pt x="23" y="202"/>
                  </a:lnTo>
                  <a:lnTo>
                    <a:pt x="31" y="182"/>
                  </a:lnTo>
                  <a:lnTo>
                    <a:pt x="36" y="163"/>
                  </a:lnTo>
                  <a:lnTo>
                    <a:pt x="39" y="143"/>
                  </a:lnTo>
                  <a:lnTo>
                    <a:pt x="40" y="124"/>
                  </a:lnTo>
                  <a:lnTo>
                    <a:pt x="39" y="107"/>
                  </a:lnTo>
                  <a:lnTo>
                    <a:pt x="37" y="91"/>
                  </a:lnTo>
                  <a:lnTo>
                    <a:pt x="34" y="75"/>
                  </a:lnTo>
                  <a:lnTo>
                    <a:pt x="29" y="61"/>
                  </a:lnTo>
                  <a:lnTo>
                    <a:pt x="25" y="48"/>
                  </a:lnTo>
                  <a:lnTo>
                    <a:pt x="20" y="36"/>
                  </a:lnTo>
                  <a:lnTo>
                    <a:pt x="15" y="26"/>
                  </a:lnTo>
                  <a:lnTo>
                    <a:pt x="10" y="17"/>
                  </a:lnTo>
                  <a:lnTo>
                    <a:pt x="6" y="10"/>
                  </a:lnTo>
                  <a:lnTo>
                    <a:pt x="3" y="4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42457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6" y="-6247"/>
            <a:ext cx="9154886" cy="68744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1126" y="6555673"/>
            <a:ext cx="4279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</a:rPr>
              <a:t>icture from the Sloan Digital Sky Survey, </a:t>
            </a:r>
            <a:r>
              <a:rPr lang="en-US" sz="1400" i="1" dirty="0" err="1" smtClean="0">
                <a:solidFill>
                  <a:schemeClr val="bg2">
                    <a:lumMod val="75000"/>
                  </a:schemeClr>
                </a:solidFill>
              </a:rPr>
              <a:t>www.sdss.org</a:t>
            </a:r>
            <a:endParaRPr lang="en-US" sz="1400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0" name="Picture 2" descr="galil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24500"/>
            <a:ext cx="1212850" cy="1333500"/>
          </a:xfrm>
          <a:prstGeom prst="rect">
            <a:avLst/>
          </a:prstGeom>
          <a:noFill/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7875"/>
              </p:ext>
            </p:extLst>
          </p:nvPr>
        </p:nvGraphicFramePr>
        <p:xfrm>
          <a:off x="4323504" y="489279"/>
          <a:ext cx="4741042" cy="4892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680"/>
                <a:gridCol w="707499"/>
                <a:gridCol w="767080"/>
                <a:gridCol w="1077201"/>
                <a:gridCol w="424180"/>
                <a:gridCol w="424180"/>
                <a:gridCol w="398780"/>
                <a:gridCol w="327442"/>
              </a:tblGrid>
              <a:tr h="5030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en-US" sz="1600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red giant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spiral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dwarf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elliptical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spiral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proto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proto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neutron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23:10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spiral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23:35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elliptical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00:30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dwarf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2" name="AutoShape 15"/>
          <p:cNvSpPr>
            <a:spLocks noChangeArrowheads="1"/>
          </p:cNvSpPr>
          <p:nvPr/>
        </p:nvSpPr>
        <p:spPr bwMode="auto">
          <a:xfrm>
            <a:off x="2" y="4466264"/>
            <a:ext cx="2590798" cy="1124426"/>
          </a:xfrm>
          <a:prstGeom prst="cloudCallout">
            <a:avLst>
              <a:gd name="adj1" fmla="val -26664"/>
              <a:gd name="adj2" fmla="val 63195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ct val="20000"/>
              </a:spcBef>
              <a:buSzPct val="60000"/>
              <a:buFont typeface="Wingdings" charset="2"/>
              <a:buNone/>
            </a:pPr>
            <a:r>
              <a:rPr lang="en-US" i="1" dirty="0" smtClean="0">
                <a:latin typeface="Arial"/>
                <a:cs typeface="Arial"/>
              </a:rPr>
              <a:t>Fast-moving galaxies?</a:t>
            </a:r>
            <a:endParaRPr lang="en-US" i="1" dirty="0">
              <a:latin typeface="Arial"/>
              <a:cs typeface="Arial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75383"/>
              </p:ext>
            </p:extLst>
          </p:nvPr>
        </p:nvGraphicFramePr>
        <p:xfrm>
          <a:off x="4323040" y="5394960"/>
          <a:ext cx="474104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14680"/>
                <a:gridCol w="707499"/>
                <a:gridCol w="767080"/>
                <a:gridCol w="1077201"/>
                <a:gridCol w="424180"/>
                <a:gridCol w="424180"/>
                <a:gridCol w="398780"/>
                <a:gridCol w="327442"/>
              </a:tblGrid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287441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0" name="Isosceles Triangle 179"/>
          <p:cNvSpPr/>
          <p:nvPr/>
        </p:nvSpPr>
        <p:spPr>
          <a:xfrm rot="16200000">
            <a:off x="-321580" y="2217939"/>
            <a:ext cx="5775378" cy="3341881"/>
          </a:xfrm>
          <a:prstGeom prst="triangle">
            <a:avLst>
              <a:gd name="adj" fmla="val 4922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t" anchorCtr="0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ple Chancery"/>
                <a:cs typeface="Apple Chancery"/>
              </a:rPr>
              <a:t>ndex on “type”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pple Chancery"/>
              <a:cs typeface="Apple Chancery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895169" y="1924937"/>
            <a:ext cx="4876492" cy="2974562"/>
            <a:chOff x="752620" y="1924937"/>
            <a:chExt cx="4876492" cy="2974562"/>
          </a:xfrm>
        </p:grpSpPr>
        <p:cxnSp>
          <p:nvCxnSpPr>
            <p:cNvPr id="182" name="Straight Connector 181"/>
            <p:cNvCxnSpPr/>
            <p:nvPr/>
          </p:nvCxnSpPr>
          <p:spPr>
            <a:xfrm flipV="1">
              <a:off x="752620" y="3482720"/>
              <a:ext cx="927515" cy="484365"/>
            </a:xfrm>
            <a:prstGeom prst="line">
              <a:avLst/>
            </a:prstGeom>
            <a:ln w="762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1680135" y="3449332"/>
              <a:ext cx="701158" cy="547689"/>
            </a:xfrm>
            <a:prstGeom prst="line">
              <a:avLst/>
            </a:prstGeom>
            <a:ln w="762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2381293" y="3265183"/>
              <a:ext cx="661470" cy="731838"/>
            </a:xfrm>
            <a:prstGeom prst="line">
              <a:avLst/>
            </a:prstGeom>
            <a:ln w="762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3042763" y="3265183"/>
              <a:ext cx="888336" cy="914400"/>
            </a:xfrm>
            <a:prstGeom prst="line">
              <a:avLst/>
            </a:prstGeom>
            <a:ln w="762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3931099" y="1924937"/>
              <a:ext cx="1638481" cy="2254646"/>
            </a:xfrm>
            <a:prstGeom prst="line">
              <a:avLst/>
            </a:prstGeom>
            <a:ln w="76200" cmpd="sng">
              <a:solidFill>
                <a:srgbClr val="00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3931099" y="2645961"/>
              <a:ext cx="1698013" cy="1533624"/>
            </a:xfrm>
            <a:prstGeom prst="line">
              <a:avLst/>
            </a:prstGeom>
            <a:ln w="76200" cmpd="sng">
              <a:solidFill>
                <a:srgbClr val="00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3931099" y="3009781"/>
              <a:ext cx="1698013" cy="1169804"/>
            </a:xfrm>
            <a:prstGeom prst="line">
              <a:avLst/>
            </a:prstGeom>
            <a:ln w="76200" cmpd="sng">
              <a:solidFill>
                <a:srgbClr val="00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3931099" y="4179585"/>
              <a:ext cx="1638481" cy="366711"/>
            </a:xfrm>
            <a:prstGeom prst="line">
              <a:avLst/>
            </a:prstGeom>
            <a:ln w="76200" cmpd="sng">
              <a:solidFill>
                <a:srgbClr val="00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3931099" y="4226923"/>
              <a:ext cx="1638481" cy="672576"/>
            </a:xfrm>
            <a:prstGeom prst="line">
              <a:avLst/>
            </a:prstGeom>
            <a:ln w="76200" cmpd="sng">
              <a:solidFill>
                <a:srgbClr val="00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0" y="4248970"/>
            <a:ext cx="4164505" cy="31233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680" y="12493"/>
            <a:ext cx="79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he large synoptic array telescope, 2017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rgbClr val="C3D69B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0" tIns="0" rIns="0" bIns="0" anchor="ctr" anchorCtr="1">
            <a:noAutofit/>
          </a:bodyPr>
          <a:lstStyle/>
          <a:p>
            <a:pPr algn="ctr"/>
            <a:r>
              <a:rPr lang="en-US" sz="4800" b="1" dirty="0" smtClean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100 billion objects, 20 PB/night</a:t>
            </a:r>
            <a:endParaRPr lang="en-US" sz="4800" b="1" dirty="0">
              <a:ln>
                <a:solidFill>
                  <a:srgbClr val="604A7B"/>
                </a:solidFill>
              </a:ln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3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80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20" name="Title 1"/>
          <p:cNvSpPr txBox="1">
            <a:spLocks/>
          </p:cNvSpPr>
          <p:nvPr/>
        </p:nvSpPr>
        <p:spPr>
          <a:xfrm>
            <a:off x="214282" y="228600"/>
            <a:ext cx="8786874" cy="9239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800" dirty="0"/>
              <a:t>PARINDA </a:t>
            </a:r>
            <a:r>
              <a:rPr lang="en-US" sz="4800" dirty="0" smtClean="0"/>
              <a:t>DB </a:t>
            </a:r>
            <a:r>
              <a:rPr lang="en-US" sz="4800" dirty="0"/>
              <a:t>designer</a:t>
            </a:r>
            <a:endParaRPr lang="el-GR" sz="4800" dirty="0"/>
          </a:p>
        </p:txBody>
      </p:sp>
      <p:grpSp>
        <p:nvGrpSpPr>
          <p:cNvPr id="321" name="Group 320"/>
          <p:cNvGrpSpPr/>
          <p:nvPr/>
        </p:nvGrpSpPr>
        <p:grpSpPr>
          <a:xfrm>
            <a:off x="4869912" y="1510708"/>
            <a:ext cx="1095303" cy="660725"/>
            <a:chOff x="5153026" y="1960563"/>
            <a:chExt cx="819150" cy="373063"/>
          </a:xfrm>
        </p:grpSpPr>
        <p:sp>
          <p:nvSpPr>
            <p:cNvPr id="322" name="Freeform 32"/>
            <p:cNvSpPr>
              <a:spLocks/>
            </p:cNvSpPr>
            <p:nvPr/>
          </p:nvSpPr>
          <p:spPr bwMode="auto">
            <a:xfrm>
              <a:off x="5153026" y="1960563"/>
              <a:ext cx="819150" cy="373063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6" y="471"/>
                </a:cxn>
                <a:cxn ang="0">
                  <a:pos x="963" y="470"/>
                </a:cxn>
                <a:cxn ang="0">
                  <a:pos x="979" y="465"/>
                </a:cxn>
                <a:cxn ang="0">
                  <a:pos x="994" y="457"/>
                </a:cxn>
                <a:cxn ang="0">
                  <a:pos x="1006" y="447"/>
                </a:cxn>
                <a:cxn ang="0">
                  <a:pos x="1017" y="433"/>
                </a:cxn>
                <a:cxn ang="0">
                  <a:pos x="1024" y="419"/>
                </a:cxn>
                <a:cxn ang="0">
                  <a:pos x="1029" y="403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85"/>
                </a:cxn>
                <a:cxn ang="0">
                  <a:pos x="1029" y="68"/>
                </a:cxn>
                <a:cxn ang="0">
                  <a:pos x="1024" y="52"/>
                </a:cxn>
                <a:cxn ang="0">
                  <a:pos x="1017" y="38"/>
                </a:cxn>
                <a:cxn ang="0">
                  <a:pos x="1006" y="25"/>
                </a:cxn>
                <a:cxn ang="0">
                  <a:pos x="994" y="14"/>
                </a:cxn>
                <a:cxn ang="0">
                  <a:pos x="979" y="7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946" y="0"/>
                </a:cxn>
                <a:cxn ang="0">
                  <a:pos x="85" y="0"/>
                </a:cxn>
                <a:cxn ang="0">
                  <a:pos x="68" y="2"/>
                </a:cxn>
                <a:cxn ang="0">
                  <a:pos x="52" y="7"/>
                </a:cxn>
                <a:cxn ang="0">
                  <a:pos x="37" y="14"/>
                </a:cxn>
                <a:cxn ang="0">
                  <a:pos x="25" y="25"/>
                </a:cxn>
                <a:cxn ang="0">
                  <a:pos x="14" y="38"/>
                </a:cxn>
                <a:cxn ang="0">
                  <a:pos x="6" y="52"/>
                </a:cxn>
                <a:cxn ang="0">
                  <a:pos x="1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1" y="403"/>
                </a:cxn>
                <a:cxn ang="0">
                  <a:pos x="6" y="419"/>
                </a:cxn>
                <a:cxn ang="0">
                  <a:pos x="14" y="433"/>
                </a:cxn>
                <a:cxn ang="0">
                  <a:pos x="25" y="447"/>
                </a:cxn>
                <a:cxn ang="0">
                  <a:pos x="37" y="457"/>
                </a:cxn>
                <a:cxn ang="0">
                  <a:pos x="52" y="465"/>
                </a:cxn>
                <a:cxn ang="0">
                  <a:pos x="68" y="470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1" h="471">
                  <a:moveTo>
                    <a:pt x="85" y="471"/>
                  </a:moveTo>
                  <a:lnTo>
                    <a:pt x="946" y="471"/>
                  </a:lnTo>
                  <a:lnTo>
                    <a:pt x="963" y="470"/>
                  </a:lnTo>
                  <a:lnTo>
                    <a:pt x="979" y="465"/>
                  </a:lnTo>
                  <a:lnTo>
                    <a:pt x="994" y="457"/>
                  </a:lnTo>
                  <a:lnTo>
                    <a:pt x="1006" y="447"/>
                  </a:lnTo>
                  <a:lnTo>
                    <a:pt x="1017" y="433"/>
                  </a:lnTo>
                  <a:lnTo>
                    <a:pt x="1024" y="419"/>
                  </a:lnTo>
                  <a:lnTo>
                    <a:pt x="1029" y="403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85"/>
                  </a:lnTo>
                  <a:lnTo>
                    <a:pt x="1029" y="68"/>
                  </a:lnTo>
                  <a:lnTo>
                    <a:pt x="1024" y="52"/>
                  </a:lnTo>
                  <a:lnTo>
                    <a:pt x="1017" y="38"/>
                  </a:lnTo>
                  <a:lnTo>
                    <a:pt x="1006" y="25"/>
                  </a:lnTo>
                  <a:lnTo>
                    <a:pt x="994" y="14"/>
                  </a:lnTo>
                  <a:lnTo>
                    <a:pt x="979" y="7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2" y="7"/>
                  </a:lnTo>
                  <a:lnTo>
                    <a:pt x="37" y="14"/>
                  </a:lnTo>
                  <a:lnTo>
                    <a:pt x="25" y="25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1" y="403"/>
                  </a:lnTo>
                  <a:lnTo>
                    <a:pt x="6" y="419"/>
                  </a:lnTo>
                  <a:lnTo>
                    <a:pt x="14" y="433"/>
                  </a:lnTo>
                  <a:lnTo>
                    <a:pt x="25" y="447"/>
                  </a:lnTo>
                  <a:lnTo>
                    <a:pt x="37" y="457"/>
                  </a:lnTo>
                  <a:lnTo>
                    <a:pt x="52" y="465"/>
                  </a:lnTo>
                  <a:lnTo>
                    <a:pt x="68" y="470"/>
                  </a:lnTo>
                  <a:lnTo>
                    <a:pt x="85" y="471"/>
                  </a:lnTo>
                  <a:lnTo>
                    <a:pt x="85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23" name="Freeform 33"/>
            <p:cNvSpPr>
              <a:spLocks/>
            </p:cNvSpPr>
            <p:nvPr/>
          </p:nvSpPr>
          <p:spPr bwMode="auto">
            <a:xfrm>
              <a:off x="5153026" y="1960563"/>
              <a:ext cx="819150" cy="373063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6" y="471"/>
                </a:cxn>
                <a:cxn ang="0">
                  <a:pos x="963" y="470"/>
                </a:cxn>
                <a:cxn ang="0">
                  <a:pos x="979" y="465"/>
                </a:cxn>
                <a:cxn ang="0">
                  <a:pos x="994" y="457"/>
                </a:cxn>
                <a:cxn ang="0">
                  <a:pos x="1006" y="447"/>
                </a:cxn>
                <a:cxn ang="0">
                  <a:pos x="1017" y="433"/>
                </a:cxn>
                <a:cxn ang="0">
                  <a:pos x="1024" y="419"/>
                </a:cxn>
                <a:cxn ang="0">
                  <a:pos x="1029" y="403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85"/>
                </a:cxn>
                <a:cxn ang="0">
                  <a:pos x="1029" y="68"/>
                </a:cxn>
                <a:cxn ang="0">
                  <a:pos x="1024" y="52"/>
                </a:cxn>
                <a:cxn ang="0">
                  <a:pos x="1017" y="38"/>
                </a:cxn>
                <a:cxn ang="0">
                  <a:pos x="1006" y="25"/>
                </a:cxn>
                <a:cxn ang="0">
                  <a:pos x="994" y="14"/>
                </a:cxn>
                <a:cxn ang="0">
                  <a:pos x="979" y="7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946" y="0"/>
                </a:cxn>
                <a:cxn ang="0">
                  <a:pos x="85" y="0"/>
                </a:cxn>
                <a:cxn ang="0">
                  <a:pos x="68" y="2"/>
                </a:cxn>
                <a:cxn ang="0">
                  <a:pos x="52" y="7"/>
                </a:cxn>
                <a:cxn ang="0">
                  <a:pos x="37" y="14"/>
                </a:cxn>
                <a:cxn ang="0">
                  <a:pos x="25" y="25"/>
                </a:cxn>
                <a:cxn ang="0">
                  <a:pos x="14" y="38"/>
                </a:cxn>
                <a:cxn ang="0">
                  <a:pos x="6" y="52"/>
                </a:cxn>
                <a:cxn ang="0">
                  <a:pos x="1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1" y="403"/>
                </a:cxn>
                <a:cxn ang="0">
                  <a:pos x="6" y="419"/>
                </a:cxn>
                <a:cxn ang="0">
                  <a:pos x="14" y="433"/>
                </a:cxn>
                <a:cxn ang="0">
                  <a:pos x="25" y="447"/>
                </a:cxn>
                <a:cxn ang="0">
                  <a:pos x="37" y="457"/>
                </a:cxn>
                <a:cxn ang="0">
                  <a:pos x="52" y="465"/>
                </a:cxn>
                <a:cxn ang="0">
                  <a:pos x="68" y="470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1" h="471">
                  <a:moveTo>
                    <a:pt x="85" y="471"/>
                  </a:moveTo>
                  <a:lnTo>
                    <a:pt x="946" y="471"/>
                  </a:lnTo>
                  <a:lnTo>
                    <a:pt x="963" y="470"/>
                  </a:lnTo>
                  <a:lnTo>
                    <a:pt x="979" y="465"/>
                  </a:lnTo>
                  <a:lnTo>
                    <a:pt x="994" y="457"/>
                  </a:lnTo>
                  <a:lnTo>
                    <a:pt x="1006" y="447"/>
                  </a:lnTo>
                  <a:lnTo>
                    <a:pt x="1017" y="433"/>
                  </a:lnTo>
                  <a:lnTo>
                    <a:pt x="1024" y="419"/>
                  </a:lnTo>
                  <a:lnTo>
                    <a:pt x="1029" y="403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85"/>
                  </a:lnTo>
                  <a:lnTo>
                    <a:pt x="1029" y="68"/>
                  </a:lnTo>
                  <a:lnTo>
                    <a:pt x="1024" y="52"/>
                  </a:lnTo>
                  <a:lnTo>
                    <a:pt x="1017" y="38"/>
                  </a:lnTo>
                  <a:lnTo>
                    <a:pt x="1006" y="25"/>
                  </a:lnTo>
                  <a:lnTo>
                    <a:pt x="994" y="14"/>
                  </a:lnTo>
                  <a:lnTo>
                    <a:pt x="979" y="7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2" y="7"/>
                  </a:lnTo>
                  <a:lnTo>
                    <a:pt x="37" y="14"/>
                  </a:lnTo>
                  <a:lnTo>
                    <a:pt x="25" y="25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1" y="403"/>
                  </a:lnTo>
                  <a:lnTo>
                    <a:pt x="6" y="419"/>
                  </a:lnTo>
                  <a:lnTo>
                    <a:pt x="14" y="433"/>
                  </a:lnTo>
                  <a:lnTo>
                    <a:pt x="25" y="447"/>
                  </a:lnTo>
                  <a:lnTo>
                    <a:pt x="37" y="457"/>
                  </a:lnTo>
                  <a:lnTo>
                    <a:pt x="52" y="465"/>
                  </a:lnTo>
                  <a:lnTo>
                    <a:pt x="68" y="470"/>
                  </a:lnTo>
                  <a:lnTo>
                    <a:pt x="85" y="471"/>
                  </a:lnTo>
                  <a:lnTo>
                    <a:pt x="85" y="47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24" name="Rectangle 34"/>
            <p:cNvSpPr>
              <a:spLocks noChangeArrowheads="1"/>
            </p:cNvSpPr>
            <p:nvPr/>
          </p:nvSpPr>
          <p:spPr bwMode="auto">
            <a:xfrm>
              <a:off x="5201418" y="1962150"/>
              <a:ext cx="729142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Rewritten 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Rectangle 35"/>
            <p:cNvSpPr>
              <a:spLocks noChangeArrowheads="1"/>
            </p:cNvSpPr>
            <p:nvPr/>
          </p:nvSpPr>
          <p:spPr bwMode="auto">
            <a:xfrm>
              <a:off x="5201592" y="2144713"/>
              <a:ext cx="726023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Workload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6092645" y="1504224"/>
            <a:ext cx="1108260" cy="660726"/>
            <a:chOff x="6391276" y="1958975"/>
            <a:chExt cx="828840" cy="373063"/>
          </a:xfrm>
        </p:grpSpPr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6391276" y="1958975"/>
              <a:ext cx="819150" cy="373063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7" y="471"/>
                </a:cxn>
                <a:cxn ang="0">
                  <a:pos x="964" y="470"/>
                </a:cxn>
                <a:cxn ang="0">
                  <a:pos x="980" y="465"/>
                </a:cxn>
                <a:cxn ang="0">
                  <a:pos x="995" y="457"/>
                </a:cxn>
                <a:cxn ang="0">
                  <a:pos x="1008" y="446"/>
                </a:cxn>
                <a:cxn ang="0">
                  <a:pos x="1018" y="432"/>
                </a:cxn>
                <a:cxn ang="0">
                  <a:pos x="1026" y="418"/>
                </a:cxn>
                <a:cxn ang="0">
                  <a:pos x="1031" y="402"/>
                </a:cxn>
                <a:cxn ang="0">
                  <a:pos x="1033" y="385"/>
                </a:cxn>
                <a:cxn ang="0">
                  <a:pos x="1033" y="385"/>
                </a:cxn>
                <a:cxn ang="0">
                  <a:pos x="1033" y="385"/>
                </a:cxn>
                <a:cxn ang="0">
                  <a:pos x="1033" y="85"/>
                </a:cxn>
                <a:cxn ang="0">
                  <a:pos x="1033" y="85"/>
                </a:cxn>
                <a:cxn ang="0">
                  <a:pos x="1031" y="68"/>
                </a:cxn>
                <a:cxn ang="0">
                  <a:pos x="1026" y="52"/>
                </a:cxn>
                <a:cxn ang="0">
                  <a:pos x="1018" y="37"/>
                </a:cxn>
                <a:cxn ang="0">
                  <a:pos x="1008" y="25"/>
                </a:cxn>
                <a:cxn ang="0">
                  <a:pos x="995" y="14"/>
                </a:cxn>
                <a:cxn ang="0">
                  <a:pos x="980" y="6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6" y="0"/>
                </a:cxn>
                <a:cxn ang="0">
                  <a:pos x="69" y="2"/>
                </a:cxn>
                <a:cxn ang="0">
                  <a:pos x="53" y="6"/>
                </a:cxn>
                <a:cxn ang="0">
                  <a:pos x="39" y="14"/>
                </a:cxn>
                <a:cxn ang="0">
                  <a:pos x="25" y="25"/>
                </a:cxn>
                <a:cxn ang="0">
                  <a:pos x="15" y="37"/>
                </a:cxn>
                <a:cxn ang="0">
                  <a:pos x="7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2" y="402"/>
                </a:cxn>
                <a:cxn ang="0">
                  <a:pos x="7" y="418"/>
                </a:cxn>
                <a:cxn ang="0">
                  <a:pos x="15" y="432"/>
                </a:cxn>
                <a:cxn ang="0">
                  <a:pos x="25" y="446"/>
                </a:cxn>
                <a:cxn ang="0">
                  <a:pos x="39" y="457"/>
                </a:cxn>
                <a:cxn ang="0">
                  <a:pos x="53" y="465"/>
                </a:cxn>
                <a:cxn ang="0">
                  <a:pos x="69" y="470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3" h="471">
                  <a:moveTo>
                    <a:pt x="86" y="471"/>
                  </a:moveTo>
                  <a:lnTo>
                    <a:pt x="947" y="471"/>
                  </a:lnTo>
                  <a:lnTo>
                    <a:pt x="964" y="470"/>
                  </a:lnTo>
                  <a:lnTo>
                    <a:pt x="980" y="465"/>
                  </a:lnTo>
                  <a:lnTo>
                    <a:pt x="995" y="457"/>
                  </a:lnTo>
                  <a:lnTo>
                    <a:pt x="1008" y="446"/>
                  </a:lnTo>
                  <a:lnTo>
                    <a:pt x="1018" y="432"/>
                  </a:lnTo>
                  <a:lnTo>
                    <a:pt x="1026" y="418"/>
                  </a:lnTo>
                  <a:lnTo>
                    <a:pt x="1031" y="402"/>
                  </a:lnTo>
                  <a:lnTo>
                    <a:pt x="1033" y="385"/>
                  </a:lnTo>
                  <a:lnTo>
                    <a:pt x="1033" y="385"/>
                  </a:lnTo>
                  <a:lnTo>
                    <a:pt x="1033" y="385"/>
                  </a:lnTo>
                  <a:lnTo>
                    <a:pt x="1033" y="85"/>
                  </a:lnTo>
                  <a:lnTo>
                    <a:pt x="1033" y="85"/>
                  </a:lnTo>
                  <a:lnTo>
                    <a:pt x="1031" y="68"/>
                  </a:lnTo>
                  <a:lnTo>
                    <a:pt x="1026" y="52"/>
                  </a:lnTo>
                  <a:lnTo>
                    <a:pt x="1018" y="37"/>
                  </a:lnTo>
                  <a:lnTo>
                    <a:pt x="1008" y="25"/>
                  </a:lnTo>
                  <a:lnTo>
                    <a:pt x="995" y="14"/>
                  </a:lnTo>
                  <a:lnTo>
                    <a:pt x="980" y="6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6" y="0"/>
                  </a:lnTo>
                  <a:lnTo>
                    <a:pt x="69" y="2"/>
                  </a:lnTo>
                  <a:lnTo>
                    <a:pt x="53" y="6"/>
                  </a:lnTo>
                  <a:lnTo>
                    <a:pt x="39" y="14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2" y="402"/>
                  </a:lnTo>
                  <a:lnTo>
                    <a:pt x="7" y="418"/>
                  </a:lnTo>
                  <a:lnTo>
                    <a:pt x="15" y="432"/>
                  </a:lnTo>
                  <a:lnTo>
                    <a:pt x="25" y="446"/>
                  </a:lnTo>
                  <a:lnTo>
                    <a:pt x="39" y="457"/>
                  </a:lnTo>
                  <a:lnTo>
                    <a:pt x="53" y="465"/>
                  </a:lnTo>
                  <a:lnTo>
                    <a:pt x="69" y="470"/>
                  </a:lnTo>
                  <a:lnTo>
                    <a:pt x="86" y="471"/>
                  </a:lnTo>
                  <a:lnTo>
                    <a:pt x="86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6391276" y="1958975"/>
              <a:ext cx="819150" cy="373063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7" y="471"/>
                </a:cxn>
                <a:cxn ang="0">
                  <a:pos x="964" y="470"/>
                </a:cxn>
                <a:cxn ang="0">
                  <a:pos x="980" y="465"/>
                </a:cxn>
                <a:cxn ang="0">
                  <a:pos x="995" y="457"/>
                </a:cxn>
                <a:cxn ang="0">
                  <a:pos x="1008" y="446"/>
                </a:cxn>
                <a:cxn ang="0">
                  <a:pos x="1018" y="432"/>
                </a:cxn>
                <a:cxn ang="0">
                  <a:pos x="1026" y="418"/>
                </a:cxn>
                <a:cxn ang="0">
                  <a:pos x="1031" y="402"/>
                </a:cxn>
                <a:cxn ang="0">
                  <a:pos x="1033" y="385"/>
                </a:cxn>
                <a:cxn ang="0">
                  <a:pos x="1033" y="385"/>
                </a:cxn>
                <a:cxn ang="0">
                  <a:pos x="1033" y="385"/>
                </a:cxn>
                <a:cxn ang="0">
                  <a:pos x="1033" y="85"/>
                </a:cxn>
                <a:cxn ang="0">
                  <a:pos x="1033" y="85"/>
                </a:cxn>
                <a:cxn ang="0">
                  <a:pos x="1031" y="68"/>
                </a:cxn>
                <a:cxn ang="0">
                  <a:pos x="1026" y="52"/>
                </a:cxn>
                <a:cxn ang="0">
                  <a:pos x="1018" y="37"/>
                </a:cxn>
                <a:cxn ang="0">
                  <a:pos x="1008" y="25"/>
                </a:cxn>
                <a:cxn ang="0">
                  <a:pos x="995" y="14"/>
                </a:cxn>
                <a:cxn ang="0">
                  <a:pos x="980" y="6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6" y="0"/>
                </a:cxn>
                <a:cxn ang="0">
                  <a:pos x="69" y="2"/>
                </a:cxn>
                <a:cxn ang="0">
                  <a:pos x="53" y="6"/>
                </a:cxn>
                <a:cxn ang="0">
                  <a:pos x="39" y="14"/>
                </a:cxn>
                <a:cxn ang="0">
                  <a:pos x="25" y="25"/>
                </a:cxn>
                <a:cxn ang="0">
                  <a:pos x="15" y="37"/>
                </a:cxn>
                <a:cxn ang="0">
                  <a:pos x="7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2" y="402"/>
                </a:cxn>
                <a:cxn ang="0">
                  <a:pos x="7" y="418"/>
                </a:cxn>
                <a:cxn ang="0">
                  <a:pos x="15" y="432"/>
                </a:cxn>
                <a:cxn ang="0">
                  <a:pos x="25" y="446"/>
                </a:cxn>
                <a:cxn ang="0">
                  <a:pos x="39" y="457"/>
                </a:cxn>
                <a:cxn ang="0">
                  <a:pos x="53" y="465"/>
                </a:cxn>
                <a:cxn ang="0">
                  <a:pos x="69" y="470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3" h="471">
                  <a:moveTo>
                    <a:pt x="86" y="471"/>
                  </a:moveTo>
                  <a:lnTo>
                    <a:pt x="947" y="471"/>
                  </a:lnTo>
                  <a:lnTo>
                    <a:pt x="964" y="470"/>
                  </a:lnTo>
                  <a:lnTo>
                    <a:pt x="980" y="465"/>
                  </a:lnTo>
                  <a:lnTo>
                    <a:pt x="995" y="457"/>
                  </a:lnTo>
                  <a:lnTo>
                    <a:pt x="1008" y="446"/>
                  </a:lnTo>
                  <a:lnTo>
                    <a:pt x="1018" y="432"/>
                  </a:lnTo>
                  <a:lnTo>
                    <a:pt x="1026" y="418"/>
                  </a:lnTo>
                  <a:lnTo>
                    <a:pt x="1031" y="402"/>
                  </a:lnTo>
                  <a:lnTo>
                    <a:pt x="1033" y="385"/>
                  </a:lnTo>
                  <a:lnTo>
                    <a:pt x="1033" y="385"/>
                  </a:lnTo>
                  <a:lnTo>
                    <a:pt x="1033" y="385"/>
                  </a:lnTo>
                  <a:lnTo>
                    <a:pt x="1033" y="85"/>
                  </a:lnTo>
                  <a:lnTo>
                    <a:pt x="1033" y="85"/>
                  </a:lnTo>
                  <a:lnTo>
                    <a:pt x="1031" y="68"/>
                  </a:lnTo>
                  <a:lnTo>
                    <a:pt x="1026" y="52"/>
                  </a:lnTo>
                  <a:lnTo>
                    <a:pt x="1018" y="37"/>
                  </a:lnTo>
                  <a:lnTo>
                    <a:pt x="1008" y="25"/>
                  </a:lnTo>
                  <a:lnTo>
                    <a:pt x="995" y="14"/>
                  </a:lnTo>
                  <a:lnTo>
                    <a:pt x="980" y="6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6" y="0"/>
                  </a:lnTo>
                  <a:lnTo>
                    <a:pt x="69" y="2"/>
                  </a:lnTo>
                  <a:lnTo>
                    <a:pt x="53" y="6"/>
                  </a:lnTo>
                  <a:lnTo>
                    <a:pt x="39" y="14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2" y="402"/>
                  </a:lnTo>
                  <a:lnTo>
                    <a:pt x="7" y="418"/>
                  </a:lnTo>
                  <a:lnTo>
                    <a:pt x="15" y="432"/>
                  </a:lnTo>
                  <a:lnTo>
                    <a:pt x="25" y="446"/>
                  </a:lnTo>
                  <a:lnTo>
                    <a:pt x="39" y="457"/>
                  </a:lnTo>
                  <a:lnTo>
                    <a:pt x="53" y="465"/>
                  </a:lnTo>
                  <a:lnTo>
                    <a:pt x="69" y="470"/>
                  </a:lnTo>
                  <a:lnTo>
                    <a:pt x="86" y="471"/>
                  </a:lnTo>
                  <a:lnTo>
                    <a:pt x="86" y="47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29" name="Rectangle 38"/>
            <p:cNvSpPr>
              <a:spLocks noChangeArrowheads="1"/>
            </p:cNvSpPr>
            <p:nvPr/>
          </p:nvSpPr>
          <p:spPr bwMode="auto">
            <a:xfrm>
              <a:off x="6394626" y="1966913"/>
              <a:ext cx="825490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Suggested 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Rectangle 39"/>
            <p:cNvSpPr>
              <a:spLocks noChangeArrowheads="1"/>
            </p:cNvSpPr>
            <p:nvPr/>
          </p:nvSpPr>
          <p:spPr bwMode="auto">
            <a:xfrm>
              <a:off x="6446548" y="2149475"/>
              <a:ext cx="719617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Partitions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1143000" y="1447798"/>
            <a:ext cx="1095304" cy="663536"/>
            <a:chOff x="1425576" y="1920875"/>
            <a:chExt cx="819150" cy="374650"/>
          </a:xfrm>
        </p:grpSpPr>
        <p:sp>
          <p:nvSpPr>
            <p:cNvPr id="332" name="Freeform 40"/>
            <p:cNvSpPr>
              <a:spLocks/>
            </p:cNvSpPr>
            <p:nvPr/>
          </p:nvSpPr>
          <p:spPr bwMode="auto">
            <a:xfrm>
              <a:off x="1425576" y="1920875"/>
              <a:ext cx="819150" cy="374650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7" y="471"/>
                </a:cxn>
                <a:cxn ang="0">
                  <a:pos x="964" y="469"/>
                </a:cxn>
                <a:cxn ang="0">
                  <a:pos x="981" y="464"/>
                </a:cxn>
                <a:cxn ang="0">
                  <a:pos x="995" y="456"/>
                </a:cxn>
                <a:cxn ang="0">
                  <a:pos x="1008" y="446"/>
                </a:cxn>
                <a:cxn ang="0">
                  <a:pos x="1018" y="433"/>
                </a:cxn>
                <a:cxn ang="0">
                  <a:pos x="1026" y="419"/>
                </a:cxn>
                <a:cxn ang="0">
                  <a:pos x="1031" y="403"/>
                </a:cxn>
                <a:cxn ang="0">
                  <a:pos x="1033" y="386"/>
                </a:cxn>
                <a:cxn ang="0">
                  <a:pos x="1033" y="386"/>
                </a:cxn>
                <a:cxn ang="0">
                  <a:pos x="1033" y="386"/>
                </a:cxn>
                <a:cxn ang="0">
                  <a:pos x="1033" y="85"/>
                </a:cxn>
                <a:cxn ang="0">
                  <a:pos x="1031" y="68"/>
                </a:cxn>
                <a:cxn ang="0">
                  <a:pos x="1026" y="52"/>
                </a:cxn>
                <a:cxn ang="0">
                  <a:pos x="1018" y="38"/>
                </a:cxn>
                <a:cxn ang="0">
                  <a:pos x="1008" y="25"/>
                </a:cxn>
                <a:cxn ang="0">
                  <a:pos x="995" y="15"/>
                </a:cxn>
                <a:cxn ang="0">
                  <a:pos x="981" y="7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6" y="0"/>
                </a:cxn>
                <a:cxn ang="0">
                  <a:pos x="69" y="2"/>
                </a:cxn>
                <a:cxn ang="0">
                  <a:pos x="53" y="7"/>
                </a:cxn>
                <a:cxn ang="0">
                  <a:pos x="39" y="15"/>
                </a:cxn>
                <a:cxn ang="0">
                  <a:pos x="26" y="25"/>
                </a:cxn>
                <a:cxn ang="0">
                  <a:pos x="16" y="38"/>
                </a:cxn>
                <a:cxn ang="0">
                  <a:pos x="7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6"/>
                </a:cxn>
                <a:cxn ang="0">
                  <a:pos x="2" y="403"/>
                </a:cxn>
                <a:cxn ang="0">
                  <a:pos x="7" y="419"/>
                </a:cxn>
                <a:cxn ang="0">
                  <a:pos x="16" y="433"/>
                </a:cxn>
                <a:cxn ang="0">
                  <a:pos x="26" y="446"/>
                </a:cxn>
                <a:cxn ang="0">
                  <a:pos x="39" y="456"/>
                </a:cxn>
                <a:cxn ang="0">
                  <a:pos x="53" y="464"/>
                </a:cxn>
                <a:cxn ang="0">
                  <a:pos x="69" y="469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3" h="471">
                  <a:moveTo>
                    <a:pt x="86" y="471"/>
                  </a:moveTo>
                  <a:lnTo>
                    <a:pt x="947" y="471"/>
                  </a:lnTo>
                  <a:lnTo>
                    <a:pt x="964" y="469"/>
                  </a:lnTo>
                  <a:lnTo>
                    <a:pt x="981" y="464"/>
                  </a:lnTo>
                  <a:lnTo>
                    <a:pt x="995" y="456"/>
                  </a:lnTo>
                  <a:lnTo>
                    <a:pt x="1008" y="446"/>
                  </a:lnTo>
                  <a:lnTo>
                    <a:pt x="1018" y="433"/>
                  </a:lnTo>
                  <a:lnTo>
                    <a:pt x="1026" y="419"/>
                  </a:lnTo>
                  <a:lnTo>
                    <a:pt x="1031" y="403"/>
                  </a:lnTo>
                  <a:lnTo>
                    <a:pt x="1033" y="386"/>
                  </a:lnTo>
                  <a:lnTo>
                    <a:pt x="1033" y="386"/>
                  </a:lnTo>
                  <a:lnTo>
                    <a:pt x="1033" y="386"/>
                  </a:lnTo>
                  <a:lnTo>
                    <a:pt x="1033" y="85"/>
                  </a:lnTo>
                  <a:lnTo>
                    <a:pt x="1031" y="68"/>
                  </a:lnTo>
                  <a:lnTo>
                    <a:pt x="1026" y="52"/>
                  </a:lnTo>
                  <a:lnTo>
                    <a:pt x="1018" y="38"/>
                  </a:lnTo>
                  <a:lnTo>
                    <a:pt x="1008" y="25"/>
                  </a:lnTo>
                  <a:lnTo>
                    <a:pt x="995" y="15"/>
                  </a:lnTo>
                  <a:lnTo>
                    <a:pt x="981" y="7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6" y="0"/>
                  </a:lnTo>
                  <a:lnTo>
                    <a:pt x="69" y="2"/>
                  </a:lnTo>
                  <a:lnTo>
                    <a:pt x="53" y="7"/>
                  </a:lnTo>
                  <a:lnTo>
                    <a:pt x="39" y="15"/>
                  </a:lnTo>
                  <a:lnTo>
                    <a:pt x="26" y="25"/>
                  </a:lnTo>
                  <a:lnTo>
                    <a:pt x="16" y="38"/>
                  </a:lnTo>
                  <a:lnTo>
                    <a:pt x="7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6"/>
                  </a:lnTo>
                  <a:lnTo>
                    <a:pt x="2" y="403"/>
                  </a:lnTo>
                  <a:lnTo>
                    <a:pt x="7" y="419"/>
                  </a:lnTo>
                  <a:lnTo>
                    <a:pt x="16" y="433"/>
                  </a:lnTo>
                  <a:lnTo>
                    <a:pt x="26" y="446"/>
                  </a:lnTo>
                  <a:lnTo>
                    <a:pt x="39" y="456"/>
                  </a:lnTo>
                  <a:lnTo>
                    <a:pt x="53" y="464"/>
                  </a:lnTo>
                  <a:lnTo>
                    <a:pt x="69" y="469"/>
                  </a:lnTo>
                  <a:lnTo>
                    <a:pt x="86" y="471"/>
                  </a:lnTo>
                  <a:lnTo>
                    <a:pt x="86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33" name="Freeform 41"/>
            <p:cNvSpPr>
              <a:spLocks/>
            </p:cNvSpPr>
            <p:nvPr/>
          </p:nvSpPr>
          <p:spPr bwMode="auto">
            <a:xfrm>
              <a:off x="1425576" y="1920875"/>
              <a:ext cx="819150" cy="374650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7" y="471"/>
                </a:cxn>
                <a:cxn ang="0">
                  <a:pos x="964" y="469"/>
                </a:cxn>
                <a:cxn ang="0">
                  <a:pos x="981" y="464"/>
                </a:cxn>
                <a:cxn ang="0">
                  <a:pos x="995" y="456"/>
                </a:cxn>
                <a:cxn ang="0">
                  <a:pos x="1008" y="446"/>
                </a:cxn>
                <a:cxn ang="0">
                  <a:pos x="1018" y="433"/>
                </a:cxn>
                <a:cxn ang="0">
                  <a:pos x="1026" y="419"/>
                </a:cxn>
                <a:cxn ang="0">
                  <a:pos x="1031" y="403"/>
                </a:cxn>
                <a:cxn ang="0">
                  <a:pos x="1033" y="386"/>
                </a:cxn>
                <a:cxn ang="0">
                  <a:pos x="1033" y="386"/>
                </a:cxn>
                <a:cxn ang="0">
                  <a:pos x="1033" y="386"/>
                </a:cxn>
                <a:cxn ang="0">
                  <a:pos x="1033" y="85"/>
                </a:cxn>
                <a:cxn ang="0">
                  <a:pos x="1031" y="68"/>
                </a:cxn>
                <a:cxn ang="0">
                  <a:pos x="1026" y="52"/>
                </a:cxn>
                <a:cxn ang="0">
                  <a:pos x="1018" y="38"/>
                </a:cxn>
                <a:cxn ang="0">
                  <a:pos x="1008" y="25"/>
                </a:cxn>
                <a:cxn ang="0">
                  <a:pos x="995" y="15"/>
                </a:cxn>
                <a:cxn ang="0">
                  <a:pos x="981" y="7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6" y="0"/>
                </a:cxn>
                <a:cxn ang="0">
                  <a:pos x="69" y="2"/>
                </a:cxn>
                <a:cxn ang="0">
                  <a:pos x="53" y="7"/>
                </a:cxn>
                <a:cxn ang="0">
                  <a:pos x="39" y="15"/>
                </a:cxn>
                <a:cxn ang="0">
                  <a:pos x="26" y="25"/>
                </a:cxn>
                <a:cxn ang="0">
                  <a:pos x="16" y="38"/>
                </a:cxn>
                <a:cxn ang="0">
                  <a:pos x="7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6"/>
                </a:cxn>
                <a:cxn ang="0">
                  <a:pos x="2" y="403"/>
                </a:cxn>
                <a:cxn ang="0">
                  <a:pos x="7" y="419"/>
                </a:cxn>
                <a:cxn ang="0">
                  <a:pos x="16" y="433"/>
                </a:cxn>
                <a:cxn ang="0">
                  <a:pos x="26" y="446"/>
                </a:cxn>
                <a:cxn ang="0">
                  <a:pos x="39" y="456"/>
                </a:cxn>
                <a:cxn ang="0">
                  <a:pos x="53" y="464"/>
                </a:cxn>
                <a:cxn ang="0">
                  <a:pos x="69" y="469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3" h="471">
                  <a:moveTo>
                    <a:pt x="86" y="471"/>
                  </a:moveTo>
                  <a:lnTo>
                    <a:pt x="947" y="471"/>
                  </a:lnTo>
                  <a:lnTo>
                    <a:pt x="964" y="469"/>
                  </a:lnTo>
                  <a:lnTo>
                    <a:pt x="981" y="464"/>
                  </a:lnTo>
                  <a:lnTo>
                    <a:pt x="995" y="456"/>
                  </a:lnTo>
                  <a:lnTo>
                    <a:pt x="1008" y="446"/>
                  </a:lnTo>
                  <a:lnTo>
                    <a:pt x="1018" y="433"/>
                  </a:lnTo>
                  <a:lnTo>
                    <a:pt x="1026" y="419"/>
                  </a:lnTo>
                  <a:lnTo>
                    <a:pt x="1031" y="403"/>
                  </a:lnTo>
                  <a:lnTo>
                    <a:pt x="1033" y="386"/>
                  </a:lnTo>
                  <a:lnTo>
                    <a:pt x="1033" y="386"/>
                  </a:lnTo>
                  <a:lnTo>
                    <a:pt x="1033" y="386"/>
                  </a:lnTo>
                  <a:lnTo>
                    <a:pt x="1033" y="85"/>
                  </a:lnTo>
                  <a:lnTo>
                    <a:pt x="1031" y="68"/>
                  </a:lnTo>
                  <a:lnTo>
                    <a:pt x="1026" y="52"/>
                  </a:lnTo>
                  <a:lnTo>
                    <a:pt x="1018" y="38"/>
                  </a:lnTo>
                  <a:lnTo>
                    <a:pt x="1008" y="25"/>
                  </a:lnTo>
                  <a:lnTo>
                    <a:pt x="995" y="15"/>
                  </a:lnTo>
                  <a:lnTo>
                    <a:pt x="981" y="7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6" y="0"/>
                  </a:lnTo>
                  <a:lnTo>
                    <a:pt x="69" y="2"/>
                  </a:lnTo>
                  <a:lnTo>
                    <a:pt x="53" y="7"/>
                  </a:lnTo>
                  <a:lnTo>
                    <a:pt x="39" y="15"/>
                  </a:lnTo>
                  <a:lnTo>
                    <a:pt x="26" y="25"/>
                  </a:lnTo>
                  <a:lnTo>
                    <a:pt x="16" y="38"/>
                  </a:lnTo>
                  <a:lnTo>
                    <a:pt x="7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6"/>
                  </a:lnTo>
                  <a:lnTo>
                    <a:pt x="2" y="403"/>
                  </a:lnTo>
                  <a:lnTo>
                    <a:pt x="7" y="419"/>
                  </a:lnTo>
                  <a:lnTo>
                    <a:pt x="16" y="433"/>
                  </a:lnTo>
                  <a:lnTo>
                    <a:pt x="26" y="446"/>
                  </a:lnTo>
                  <a:lnTo>
                    <a:pt x="39" y="456"/>
                  </a:lnTo>
                  <a:lnTo>
                    <a:pt x="53" y="464"/>
                  </a:lnTo>
                  <a:lnTo>
                    <a:pt x="69" y="469"/>
                  </a:lnTo>
                  <a:lnTo>
                    <a:pt x="86" y="471"/>
                  </a:lnTo>
                  <a:lnTo>
                    <a:pt x="86" y="47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34" name="Rectangle 42"/>
            <p:cNvSpPr>
              <a:spLocks noChangeArrowheads="1"/>
            </p:cNvSpPr>
            <p:nvPr/>
          </p:nvSpPr>
          <p:spPr bwMode="auto">
            <a:xfrm>
              <a:off x="1472554" y="1931988"/>
              <a:ext cx="726022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Workload 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" name="Rectangle 43"/>
            <p:cNvSpPr>
              <a:spLocks noChangeArrowheads="1"/>
            </p:cNvSpPr>
            <p:nvPr/>
          </p:nvSpPr>
          <p:spPr bwMode="auto">
            <a:xfrm>
              <a:off x="1490363" y="2114550"/>
              <a:ext cx="691209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Speedup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7212619" y="1501411"/>
            <a:ext cx="1093182" cy="660726"/>
            <a:chOff x="7488237" y="1957388"/>
            <a:chExt cx="817563" cy="373063"/>
          </a:xfrm>
        </p:grpSpPr>
        <p:sp>
          <p:nvSpPr>
            <p:cNvPr id="337" name="Freeform 44"/>
            <p:cNvSpPr>
              <a:spLocks/>
            </p:cNvSpPr>
            <p:nvPr/>
          </p:nvSpPr>
          <p:spPr bwMode="auto">
            <a:xfrm>
              <a:off x="7488237" y="1957388"/>
              <a:ext cx="817563" cy="373063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6" y="471"/>
                </a:cxn>
                <a:cxn ang="0">
                  <a:pos x="963" y="470"/>
                </a:cxn>
                <a:cxn ang="0">
                  <a:pos x="979" y="465"/>
                </a:cxn>
                <a:cxn ang="0">
                  <a:pos x="994" y="457"/>
                </a:cxn>
                <a:cxn ang="0">
                  <a:pos x="1006" y="446"/>
                </a:cxn>
                <a:cxn ang="0">
                  <a:pos x="1017" y="433"/>
                </a:cxn>
                <a:cxn ang="0">
                  <a:pos x="1025" y="418"/>
                </a:cxn>
                <a:cxn ang="0">
                  <a:pos x="1030" y="402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85"/>
                </a:cxn>
                <a:cxn ang="0">
                  <a:pos x="1030" y="68"/>
                </a:cxn>
                <a:cxn ang="0">
                  <a:pos x="1025" y="52"/>
                </a:cxn>
                <a:cxn ang="0">
                  <a:pos x="1017" y="37"/>
                </a:cxn>
                <a:cxn ang="0">
                  <a:pos x="1006" y="25"/>
                </a:cxn>
                <a:cxn ang="0">
                  <a:pos x="994" y="14"/>
                </a:cxn>
                <a:cxn ang="0">
                  <a:pos x="979" y="6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86" y="0"/>
                </a:cxn>
                <a:cxn ang="0">
                  <a:pos x="68" y="2"/>
                </a:cxn>
                <a:cxn ang="0">
                  <a:pos x="52" y="6"/>
                </a:cxn>
                <a:cxn ang="0">
                  <a:pos x="37" y="14"/>
                </a:cxn>
                <a:cxn ang="0">
                  <a:pos x="25" y="25"/>
                </a:cxn>
                <a:cxn ang="0">
                  <a:pos x="14" y="37"/>
                </a:cxn>
                <a:cxn ang="0">
                  <a:pos x="6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0" y="385"/>
                </a:cxn>
                <a:cxn ang="0">
                  <a:pos x="2" y="402"/>
                </a:cxn>
                <a:cxn ang="0">
                  <a:pos x="6" y="418"/>
                </a:cxn>
                <a:cxn ang="0">
                  <a:pos x="14" y="433"/>
                </a:cxn>
                <a:cxn ang="0">
                  <a:pos x="25" y="446"/>
                </a:cxn>
                <a:cxn ang="0">
                  <a:pos x="37" y="457"/>
                </a:cxn>
                <a:cxn ang="0">
                  <a:pos x="52" y="465"/>
                </a:cxn>
                <a:cxn ang="0">
                  <a:pos x="68" y="470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1" h="471">
                  <a:moveTo>
                    <a:pt x="86" y="471"/>
                  </a:moveTo>
                  <a:lnTo>
                    <a:pt x="946" y="471"/>
                  </a:lnTo>
                  <a:lnTo>
                    <a:pt x="963" y="470"/>
                  </a:lnTo>
                  <a:lnTo>
                    <a:pt x="979" y="465"/>
                  </a:lnTo>
                  <a:lnTo>
                    <a:pt x="994" y="457"/>
                  </a:lnTo>
                  <a:lnTo>
                    <a:pt x="1006" y="446"/>
                  </a:lnTo>
                  <a:lnTo>
                    <a:pt x="1017" y="433"/>
                  </a:lnTo>
                  <a:lnTo>
                    <a:pt x="1025" y="418"/>
                  </a:lnTo>
                  <a:lnTo>
                    <a:pt x="1030" y="402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85"/>
                  </a:lnTo>
                  <a:lnTo>
                    <a:pt x="1030" y="68"/>
                  </a:lnTo>
                  <a:lnTo>
                    <a:pt x="1025" y="52"/>
                  </a:lnTo>
                  <a:lnTo>
                    <a:pt x="1017" y="37"/>
                  </a:lnTo>
                  <a:lnTo>
                    <a:pt x="1006" y="25"/>
                  </a:lnTo>
                  <a:lnTo>
                    <a:pt x="994" y="14"/>
                  </a:lnTo>
                  <a:lnTo>
                    <a:pt x="979" y="6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86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7" y="14"/>
                  </a:lnTo>
                  <a:lnTo>
                    <a:pt x="25" y="25"/>
                  </a:lnTo>
                  <a:lnTo>
                    <a:pt x="14" y="37"/>
                  </a:lnTo>
                  <a:lnTo>
                    <a:pt x="6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02"/>
                  </a:lnTo>
                  <a:lnTo>
                    <a:pt x="6" y="418"/>
                  </a:lnTo>
                  <a:lnTo>
                    <a:pt x="14" y="433"/>
                  </a:lnTo>
                  <a:lnTo>
                    <a:pt x="25" y="446"/>
                  </a:lnTo>
                  <a:lnTo>
                    <a:pt x="37" y="457"/>
                  </a:lnTo>
                  <a:lnTo>
                    <a:pt x="52" y="465"/>
                  </a:lnTo>
                  <a:lnTo>
                    <a:pt x="68" y="470"/>
                  </a:lnTo>
                  <a:lnTo>
                    <a:pt x="86" y="471"/>
                  </a:lnTo>
                  <a:lnTo>
                    <a:pt x="86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38" name="Freeform 45"/>
            <p:cNvSpPr>
              <a:spLocks/>
            </p:cNvSpPr>
            <p:nvPr/>
          </p:nvSpPr>
          <p:spPr bwMode="auto">
            <a:xfrm>
              <a:off x="7488237" y="1957388"/>
              <a:ext cx="817563" cy="373063"/>
            </a:xfrm>
            <a:custGeom>
              <a:avLst/>
              <a:gdLst/>
              <a:ahLst/>
              <a:cxnLst>
                <a:cxn ang="0">
                  <a:pos x="86" y="471"/>
                </a:cxn>
                <a:cxn ang="0">
                  <a:pos x="946" y="471"/>
                </a:cxn>
                <a:cxn ang="0">
                  <a:pos x="963" y="470"/>
                </a:cxn>
                <a:cxn ang="0">
                  <a:pos x="979" y="465"/>
                </a:cxn>
                <a:cxn ang="0">
                  <a:pos x="994" y="457"/>
                </a:cxn>
                <a:cxn ang="0">
                  <a:pos x="1006" y="446"/>
                </a:cxn>
                <a:cxn ang="0">
                  <a:pos x="1017" y="433"/>
                </a:cxn>
                <a:cxn ang="0">
                  <a:pos x="1025" y="418"/>
                </a:cxn>
                <a:cxn ang="0">
                  <a:pos x="1030" y="402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385"/>
                </a:cxn>
                <a:cxn ang="0">
                  <a:pos x="1031" y="85"/>
                </a:cxn>
                <a:cxn ang="0">
                  <a:pos x="1030" y="68"/>
                </a:cxn>
                <a:cxn ang="0">
                  <a:pos x="1025" y="52"/>
                </a:cxn>
                <a:cxn ang="0">
                  <a:pos x="1017" y="37"/>
                </a:cxn>
                <a:cxn ang="0">
                  <a:pos x="1006" y="25"/>
                </a:cxn>
                <a:cxn ang="0">
                  <a:pos x="994" y="14"/>
                </a:cxn>
                <a:cxn ang="0">
                  <a:pos x="979" y="6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86" y="0"/>
                </a:cxn>
                <a:cxn ang="0">
                  <a:pos x="68" y="2"/>
                </a:cxn>
                <a:cxn ang="0">
                  <a:pos x="52" y="6"/>
                </a:cxn>
                <a:cxn ang="0">
                  <a:pos x="37" y="14"/>
                </a:cxn>
                <a:cxn ang="0">
                  <a:pos x="25" y="25"/>
                </a:cxn>
                <a:cxn ang="0">
                  <a:pos x="14" y="37"/>
                </a:cxn>
                <a:cxn ang="0">
                  <a:pos x="6" y="52"/>
                </a:cxn>
                <a:cxn ang="0">
                  <a:pos x="2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5"/>
                </a:cxn>
                <a:cxn ang="0">
                  <a:pos x="0" y="385"/>
                </a:cxn>
                <a:cxn ang="0">
                  <a:pos x="2" y="402"/>
                </a:cxn>
                <a:cxn ang="0">
                  <a:pos x="6" y="418"/>
                </a:cxn>
                <a:cxn ang="0">
                  <a:pos x="14" y="433"/>
                </a:cxn>
                <a:cxn ang="0">
                  <a:pos x="25" y="446"/>
                </a:cxn>
                <a:cxn ang="0">
                  <a:pos x="37" y="457"/>
                </a:cxn>
                <a:cxn ang="0">
                  <a:pos x="52" y="465"/>
                </a:cxn>
                <a:cxn ang="0">
                  <a:pos x="68" y="470"/>
                </a:cxn>
                <a:cxn ang="0">
                  <a:pos x="86" y="471"/>
                </a:cxn>
                <a:cxn ang="0">
                  <a:pos x="86" y="471"/>
                </a:cxn>
              </a:cxnLst>
              <a:rect l="0" t="0" r="r" b="b"/>
              <a:pathLst>
                <a:path w="1031" h="471">
                  <a:moveTo>
                    <a:pt x="86" y="471"/>
                  </a:moveTo>
                  <a:lnTo>
                    <a:pt x="946" y="471"/>
                  </a:lnTo>
                  <a:lnTo>
                    <a:pt x="963" y="470"/>
                  </a:lnTo>
                  <a:lnTo>
                    <a:pt x="979" y="465"/>
                  </a:lnTo>
                  <a:lnTo>
                    <a:pt x="994" y="457"/>
                  </a:lnTo>
                  <a:lnTo>
                    <a:pt x="1006" y="446"/>
                  </a:lnTo>
                  <a:lnTo>
                    <a:pt x="1017" y="433"/>
                  </a:lnTo>
                  <a:lnTo>
                    <a:pt x="1025" y="418"/>
                  </a:lnTo>
                  <a:lnTo>
                    <a:pt x="1030" y="402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385"/>
                  </a:lnTo>
                  <a:lnTo>
                    <a:pt x="1031" y="85"/>
                  </a:lnTo>
                  <a:lnTo>
                    <a:pt x="1030" y="68"/>
                  </a:lnTo>
                  <a:lnTo>
                    <a:pt x="1025" y="52"/>
                  </a:lnTo>
                  <a:lnTo>
                    <a:pt x="1017" y="37"/>
                  </a:lnTo>
                  <a:lnTo>
                    <a:pt x="1006" y="25"/>
                  </a:lnTo>
                  <a:lnTo>
                    <a:pt x="994" y="14"/>
                  </a:lnTo>
                  <a:lnTo>
                    <a:pt x="979" y="6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86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7" y="14"/>
                  </a:lnTo>
                  <a:lnTo>
                    <a:pt x="25" y="25"/>
                  </a:lnTo>
                  <a:lnTo>
                    <a:pt x="14" y="37"/>
                  </a:lnTo>
                  <a:lnTo>
                    <a:pt x="6" y="52"/>
                  </a:lnTo>
                  <a:lnTo>
                    <a:pt x="2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02"/>
                  </a:lnTo>
                  <a:lnTo>
                    <a:pt x="6" y="418"/>
                  </a:lnTo>
                  <a:lnTo>
                    <a:pt x="14" y="433"/>
                  </a:lnTo>
                  <a:lnTo>
                    <a:pt x="25" y="446"/>
                  </a:lnTo>
                  <a:lnTo>
                    <a:pt x="37" y="457"/>
                  </a:lnTo>
                  <a:lnTo>
                    <a:pt x="52" y="465"/>
                  </a:lnTo>
                  <a:lnTo>
                    <a:pt x="68" y="470"/>
                  </a:lnTo>
                  <a:lnTo>
                    <a:pt x="86" y="471"/>
                  </a:lnTo>
                  <a:lnTo>
                    <a:pt x="86" y="47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39" name="Rectangle 46"/>
            <p:cNvSpPr>
              <a:spLocks noChangeArrowheads="1"/>
            </p:cNvSpPr>
            <p:nvPr/>
          </p:nvSpPr>
          <p:spPr bwMode="auto">
            <a:xfrm>
              <a:off x="7650069" y="1968500"/>
              <a:ext cx="230291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" name="Rectangle 47"/>
            <p:cNvSpPr>
              <a:spLocks noChangeArrowheads="1"/>
            </p:cNvSpPr>
            <p:nvPr/>
          </p:nvSpPr>
          <p:spPr bwMode="auto">
            <a:xfrm>
              <a:off x="7861283" y="1968500"/>
              <a:ext cx="57488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" name="Rectangle 48"/>
            <p:cNvSpPr>
              <a:spLocks noChangeArrowheads="1"/>
            </p:cNvSpPr>
            <p:nvPr/>
          </p:nvSpPr>
          <p:spPr bwMode="auto">
            <a:xfrm>
              <a:off x="7898759" y="1968500"/>
              <a:ext cx="268729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line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" name="Rectangle 50"/>
            <p:cNvSpPr>
              <a:spLocks noChangeArrowheads="1"/>
            </p:cNvSpPr>
            <p:nvPr/>
          </p:nvSpPr>
          <p:spPr bwMode="auto">
            <a:xfrm>
              <a:off x="7607047" y="2149475"/>
              <a:ext cx="604639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Indexes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4451349" y="2579688"/>
            <a:ext cx="1008063" cy="587375"/>
            <a:chOff x="4367213" y="2732088"/>
            <a:chExt cx="1008063" cy="587375"/>
          </a:xfrm>
        </p:grpSpPr>
        <p:sp>
          <p:nvSpPr>
            <p:cNvPr id="344" name="Freeform 71"/>
            <p:cNvSpPr>
              <a:spLocks/>
            </p:cNvSpPr>
            <p:nvPr/>
          </p:nvSpPr>
          <p:spPr bwMode="auto">
            <a:xfrm>
              <a:off x="4367213" y="2732088"/>
              <a:ext cx="1008063" cy="587375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4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9" y="683"/>
                </a:cxn>
                <a:cxn ang="0">
                  <a:pos x="1269" y="683"/>
                </a:cxn>
                <a:cxn ang="0">
                  <a:pos x="1269" y="57"/>
                </a:cxn>
                <a:cxn ang="0">
                  <a:pos x="1267" y="46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4" y="10"/>
                </a:cxn>
                <a:cxn ang="0">
                  <a:pos x="1234" y="5"/>
                </a:cxn>
                <a:cxn ang="0">
                  <a:pos x="1223" y="2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6" y="2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2" y="46"/>
                </a:cxn>
                <a:cxn ang="0">
                  <a:pos x="0" y="57"/>
                </a:cxn>
                <a:cxn ang="0">
                  <a:pos x="0" y="683"/>
                </a:cxn>
                <a:cxn ang="0">
                  <a:pos x="2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6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9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4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9" y="683"/>
                  </a:lnTo>
                  <a:lnTo>
                    <a:pt x="1269" y="683"/>
                  </a:lnTo>
                  <a:lnTo>
                    <a:pt x="1269" y="57"/>
                  </a:lnTo>
                  <a:lnTo>
                    <a:pt x="1267" y="46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4" y="10"/>
                  </a:lnTo>
                  <a:lnTo>
                    <a:pt x="1234" y="5"/>
                  </a:lnTo>
                  <a:lnTo>
                    <a:pt x="1223" y="2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2" y="46"/>
                  </a:lnTo>
                  <a:lnTo>
                    <a:pt x="0" y="57"/>
                  </a:lnTo>
                  <a:lnTo>
                    <a:pt x="0" y="683"/>
                  </a:lnTo>
                  <a:lnTo>
                    <a:pt x="2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6" y="738"/>
                  </a:lnTo>
                  <a:lnTo>
                    <a:pt x="57" y="739"/>
                  </a:lnTo>
                  <a:lnTo>
                    <a:pt x="57" y="739"/>
                  </a:lnTo>
                  <a:close/>
                </a:path>
              </a:pathLst>
            </a:custGeom>
            <a:solidFill>
              <a:srgbClr val="B5CB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5" name="Freeform 72"/>
            <p:cNvSpPr>
              <a:spLocks/>
            </p:cNvSpPr>
            <p:nvPr/>
          </p:nvSpPr>
          <p:spPr bwMode="auto">
            <a:xfrm>
              <a:off x="4367213" y="2732088"/>
              <a:ext cx="1008063" cy="587375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4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9" y="683"/>
                </a:cxn>
                <a:cxn ang="0">
                  <a:pos x="1269" y="683"/>
                </a:cxn>
                <a:cxn ang="0">
                  <a:pos x="1269" y="57"/>
                </a:cxn>
                <a:cxn ang="0">
                  <a:pos x="1267" y="46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4" y="10"/>
                </a:cxn>
                <a:cxn ang="0">
                  <a:pos x="1234" y="5"/>
                </a:cxn>
                <a:cxn ang="0">
                  <a:pos x="1223" y="2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6" y="2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2" y="46"/>
                </a:cxn>
                <a:cxn ang="0">
                  <a:pos x="0" y="57"/>
                </a:cxn>
                <a:cxn ang="0">
                  <a:pos x="0" y="683"/>
                </a:cxn>
                <a:cxn ang="0">
                  <a:pos x="2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6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9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4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9" y="683"/>
                  </a:lnTo>
                  <a:lnTo>
                    <a:pt x="1269" y="683"/>
                  </a:lnTo>
                  <a:lnTo>
                    <a:pt x="1269" y="57"/>
                  </a:lnTo>
                  <a:lnTo>
                    <a:pt x="1267" y="46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4" y="10"/>
                  </a:lnTo>
                  <a:lnTo>
                    <a:pt x="1234" y="5"/>
                  </a:lnTo>
                  <a:lnTo>
                    <a:pt x="1223" y="2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2" y="46"/>
                  </a:lnTo>
                  <a:lnTo>
                    <a:pt x="0" y="57"/>
                  </a:lnTo>
                  <a:lnTo>
                    <a:pt x="0" y="683"/>
                  </a:lnTo>
                  <a:lnTo>
                    <a:pt x="2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6" y="738"/>
                  </a:lnTo>
                  <a:lnTo>
                    <a:pt x="57" y="739"/>
                  </a:lnTo>
                  <a:lnTo>
                    <a:pt x="57" y="73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6" name="Rectangle 73"/>
            <p:cNvSpPr>
              <a:spLocks noChangeArrowheads="1"/>
            </p:cNvSpPr>
            <p:nvPr/>
          </p:nvSpPr>
          <p:spPr bwMode="auto">
            <a:xfrm>
              <a:off x="4633227" y="2743200"/>
              <a:ext cx="54043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Auto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7" name="Rectangle 74"/>
            <p:cNvSpPr>
              <a:spLocks noChangeArrowheads="1"/>
            </p:cNvSpPr>
            <p:nvPr/>
          </p:nvSpPr>
          <p:spPr bwMode="auto">
            <a:xfrm>
              <a:off x="4453342" y="2971800"/>
              <a:ext cx="8727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Indexing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1905000" y="2581274"/>
            <a:ext cx="1371600" cy="695325"/>
            <a:chOff x="2241551" y="2733674"/>
            <a:chExt cx="1216764" cy="695325"/>
          </a:xfrm>
        </p:grpSpPr>
        <p:sp>
          <p:nvSpPr>
            <p:cNvPr id="349" name="Freeform 103"/>
            <p:cNvSpPr>
              <a:spLocks/>
            </p:cNvSpPr>
            <p:nvPr/>
          </p:nvSpPr>
          <p:spPr bwMode="auto">
            <a:xfrm>
              <a:off x="2241551" y="2733674"/>
              <a:ext cx="1158875" cy="695325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4"/>
                </a:cxn>
                <a:cxn ang="0">
                  <a:pos x="1243" y="729"/>
                </a:cxn>
                <a:cxn ang="0">
                  <a:pos x="1252" y="722"/>
                </a:cxn>
                <a:cxn ang="0">
                  <a:pos x="1259" y="714"/>
                </a:cxn>
                <a:cxn ang="0">
                  <a:pos x="1264" y="704"/>
                </a:cxn>
                <a:cxn ang="0">
                  <a:pos x="1267" y="693"/>
                </a:cxn>
                <a:cxn ang="0">
                  <a:pos x="1268" y="682"/>
                </a:cxn>
                <a:cxn ang="0">
                  <a:pos x="1268" y="682"/>
                </a:cxn>
                <a:cxn ang="0">
                  <a:pos x="1268" y="56"/>
                </a:cxn>
                <a:cxn ang="0">
                  <a:pos x="1267" y="45"/>
                </a:cxn>
                <a:cxn ang="0">
                  <a:pos x="1264" y="34"/>
                </a:cxn>
                <a:cxn ang="0">
                  <a:pos x="1259" y="25"/>
                </a:cxn>
                <a:cxn ang="0">
                  <a:pos x="1252" y="16"/>
                </a:cxn>
                <a:cxn ang="0">
                  <a:pos x="1243" y="9"/>
                </a:cxn>
                <a:cxn ang="0">
                  <a:pos x="1234" y="4"/>
                </a:cxn>
                <a:cxn ang="0">
                  <a:pos x="1223" y="1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4"/>
                </a:cxn>
                <a:cxn ang="0">
                  <a:pos x="25" y="9"/>
                </a:cxn>
                <a:cxn ang="0">
                  <a:pos x="17" y="16"/>
                </a:cxn>
                <a:cxn ang="0">
                  <a:pos x="10" y="25"/>
                </a:cxn>
                <a:cxn ang="0">
                  <a:pos x="5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682"/>
                </a:cxn>
                <a:cxn ang="0">
                  <a:pos x="1" y="693"/>
                </a:cxn>
                <a:cxn ang="0">
                  <a:pos x="5" y="704"/>
                </a:cxn>
                <a:cxn ang="0">
                  <a:pos x="10" y="714"/>
                </a:cxn>
                <a:cxn ang="0">
                  <a:pos x="17" y="722"/>
                </a:cxn>
                <a:cxn ang="0">
                  <a:pos x="25" y="729"/>
                </a:cxn>
                <a:cxn ang="0">
                  <a:pos x="35" y="734"/>
                </a:cxn>
                <a:cxn ang="0">
                  <a:pos x="45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8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4"/>
                  </a:lnTo>
                  <a:lnTo>
                    <a:pt x="1243" y="729"/>
                  </a:lnTo>
                  <a:lnTo>
                    <a:pt x="1252" y="722"/>
                  </a:lnTo>
                  <a:lnTo>
                    <a:pt x="1259" y="714"/>
                  </a:lnTo>
                  <a:lnTo>
                    <a:pt x="1264" y="704"/>
                  </a:lnTo>
                  <a:lnTo>
                    <a:pt x="1267" y="693"/>
                  </a:lnTo>
                  <a:lnTo>
                    <a:pt x="1268" y="682"/>
                  </a:lnTo>
                  <a:lnTo>
                    <a:pt x="1268" y="682"/>
                  </a:lnTo>
                  <a:lnTo>
                    <a:pt x="1268" y="56"/>
                  </a:lnTo>
                  <a:lnTo>
                    <a:pt x="1267" y="45"/>
                  </a:lnTo>
                  <a:lnTo>
                    <a:pt x="1264" y="34"/>
                  </a:lnTo>
                  <a:lnTo>
                    <a:pt x="1259" y="25"/>
                  </a:lnTo>
                  <a:lnTo>
                    <a:pt x="1252" y="16"/>
                  </a:lnTo>
                  <a:lnTo>
                    <a:pt x="1243" y="9"/>
                  </a:lnTo>
                  <a:lnTo>
                    <a:pt x="1234" y="4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4"/>
                  </a:lnTo>
                  <a:lnTo>
                    <a:pt x="25" y="9"/>
                  </a:lnTo>
                  <a:lnTo>
                    <a:pt x="17" y="16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682"/>
                  </a:lnTo>
                  <a:lnTo>
                    <a:pt x="1" y="693"/>
                  </a:lnTo>
                  <a:lnTo>
                    <a:pt x="5" y="704"/>
                  </a:lnTo>
                  <a:lnTo>
                    <a:pt x="10" y="714"/>
                  </a:lnTo>
                  <a:lnTo>
                    <a:pt x="17" y="722"/>
                  </a:lnTo>
                  <a:lnTo>
                    <a:pt x="25" y="729"/>
                  </a:lnTo>
                  <a:lnTo>
                    <a:pt x="35" y="734"/>
                  </a:lnTo>
                  <a:lnTo>
                    <a:pt x="45" y="738"/>
                  </a:lnTo>
                  <a:lnTo>
                    <a:pt x="57" y="739"/>
                  </a:lnTo>
                  <a:lnTo>
                    <a:pt x="57" y="739"/>
                  </a:lnTo>
                  <a:close/>
                </a:path>
              </a:pathLst>
            </a:custGeom>
            <a:solidFill>
              <a:srgbClr val="B5CB85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000"/>
            </a:p>
          </p:txBody>
        </p:sp>
        <p:sp>
          <p:nvSpPr>
            <p:cNvPr id="351" name="Rectangle 105"/>
            <p:cNvSpPr>
              <a:spLocks noChangeArrowheads="1"/>
            </p:cNvSpPr>
            <p:nvPr/>
          </p:nvSpPr>
          <p:spPr bwMode="auto">
            <a:xfrm>
              <a:off x="2565495" y="2743200"/>
              <a:ext cx="6283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 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2" name="Rectangle 106"/>
            <p:cNvSpPr>
              <a:spLocks noChangeArrowheads="1"/>
            </p:cNvSpPr>
            <p:nvPr/>
          </p:nvSpPr>
          <p:spPr bwMode="auto">
            <a:xfrm>
              <a:off x="2260696" y="2971800"/>
              <a:ext cx="11976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Interaction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2397641" y="1479589"/>
            <a:ext cx="1102883" cy="663536"/>
            <a:chOff x="2681288" y="1920875"/>
            <a:chExt cx="824819" cy="374650"/>
          </a:xfrm>
        </p:grpSpPr>
        <p:sp>
          <p:nvSpPr>
            <p:cNvPr id="354" name="Freeform 107"/>
            <p:cNvSpPr>
              <a:spLocks/>
            </p:cNvSpPr>
            <p:nvPr/>
          </p:nvSpPr>
          <p:spPr bwMode="auto">
            <a:xfrm>
              <a:off x="2681288" y="1920875"/>
              <a:ext cx="817563" cy="374650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6" y="471"/>
                </a:cxn>
                <a:cxn ang="0">
                  <a:pos x="963" y="469"/>
                </a:cxn>
                <a:cxn ang="0">
                  <a:pos x="979" y="464"/>
                </a:cxn>
                <a:cxn ang="0">
                  <a:pos x="994" y="456"/>
                </a:cxn>
                <a:cxn ang="0">
                  <a:pos x="1006" y="446"/>
                </a:cxn>
                <a:cxn ang="0">
                  <a:pos x="1017" y="433"/>
                </a:cxn>
                <a:cxn ang="0">
                  <a:pos x="1024" y="419"/>
                </a:cxn>
                <a:cxn ang="0">
                  <a:pos x="1029" y="403"/>
                </a:cxn>
                <a:cxn ang="0">
                  <a:pos x="1031" y="386"/>
                </a:cxn>
                <a:cxn ang="0">
                  <a:pos x="1031" y="386"/>
                </a:cxn>
                <a:cxn ang="0">
                  <a:pos x="1031" y="386"/>
                </a:cxn>
                <a:cxn ang="0">
                  <a:pos x="1031" y="85"/>
                </a:cxn>
                <a:cxn ang="0">
                  <a:pos x="1029" y="68"/>
                </a:cxn>
                <a:cxn ang="0">
                  <a:pos x="1024" y="52"/>
                </a:cxn>
                <a:cxn ang="0">
                  <a:pos x="1017" y="38"/>
                </a:cxn>
                <a:cxn ang="0">
                  <a:pos x="1006" y="25"/>
                </a:cxn>
                <a:cxn ang="0">
                  <a:pos x="994" y="15"/>
                </a:cxn>
                <a:cxn ang="0">
                  <a:pos x="979" y="7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946" y="0"/>
                </a:cxn>
                <a:cxn ang="0">
                  <a:pos x="85" y="0"/>
                </a:cxn>
                <a:cxn ang="0">
                  <a:pos x="67" y="2"/>
                </a:cxn>
                <a:cxn ang="0">
                  <a:pos x="52" y="7"/>
                </a:cxn>
                <a:cxn ang="0">
                  <a:pos x="37" y="15"/>
                </a:cxn>
                <a:cxn ang="0">
                  <a:pos x="25" y="25"/>
                </a:cxn>
                <a:cxn ang="0">
                  <a:pos x="14" y="38"/>
                </a:cxn>
                <a:cxn ang="0">
                  <a:pos x="6" y="52"/>
                </a:cxn>
                <a:cxn ang="0">
                  <a:pos x="1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6"/>
                </a:cxn>
                <a:cxn ang="0">
                  <a:pos x="1" y="403"/>
                </a:cxn>
                <a:cxn ang="0">
                  <a:pos x="6" y="419"/>
                </a:cxn>
                <a:cxn ang="0">
                  <a:pos x="14" y="433"/>
                </a:cxn>
                <a:cxn ang="0">
                  <a:pos x="25" y="446"/>
                </a:cxn>
                <a:cxn ang="0">
                  <a:pos x="37" y="456"/>
                </a:cxn>
                <a:cxn ang="0">
                  <a:pos x="52" y="464"/>
                </a:cxn>
                <a:cxn ang="0">
                  <a:pos x="67" y="469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1" h="471">
                  <a:moveTo>
                    <a:pt x="85" y="471"/>
                  </a:moveTo>
                  <a:lnTo>
                    <a:pt x="946" y="471"/>
                  </a:lnTo>
                  <a:lnTo>
                    <a:pt x="963" y="469"/>
                  </a:lnTo>
                  <a:lnTo>
                    <a:pt x="979" y="464"/>
                  </a:lnTo>
                  <a:lnTo>
                    <a:pt x="994" y="456"/>
                  </a:lnTo>
                  <a:lnTo>
                    <a:pt x="1006" y="446"/>
                  </a:lnTo>
                  <a:lnTo>
                    <a:pt x="1017" y="433"/>
                  </a:lnTo>
                  <a:lnTo>
                    <a:pt x="1024" y="419"/>
                  </a:lnTo>
                  <a:lnTo>
                    <a:pt x="1029" y="403"/>
                  </a:lnTo>
                  <a:lnTo>
                    <a:pt x="1031" y="386"/>
                  </a:lnTo>
                  <a:lnTo>
                    <a:pt x="1031" y="386"/>
                  </a:lnTo>
                  <a:lnTo>
                    <a:pt x="1031" y="386"/>
                  </a:lnTo>
                  <a:lnTo>
                    <a:pt x="1031" y="85"/>
                  </a:lnTo>
                  <a:lnTo>
                    <a:pt x="1029" y="68"/>
                  </a:lnTo>
                  <a:lnTo>
                    <a:pt x="1024" y="52"/>
                  </a:lnTo>
                  <a:lnTo>
                    <a:pt x="1017" y="38"/>
                  </a:lnTo>
                  <a:lnTo>
                    <a:pt x="1006" y="25"/>
                  </a:lnTo>
                  <a:lnTo>
                    <a:pt x="994" y="15"/>
                  </a:lnTo>
                  <a:lnTo>
                    <a:pt x="979" y="7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85" y="0"/>
                  </a:lnTo>
                  <a:lnTo>
                    <a:pt x="67" y="2"/>
                  </a:lnTo>
                  <a:lnTo>
                    <a:pt x="52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6"/>
                  </a:lnTo>
                  <a:lnTo>
                    <a:pt x="1" y="403"/>
                  </a:lnTo>
                  <a:lnTo>
                    <a:pt x="6" y="419"/>
                  </a:lnTo>
                  <a:lnTo>
                    <a:pt x="14" y="433"/>
                  </a:lnTo>
                  <a:lnTo>
                    <a:pt x="25" y="446"/>
                  </a:lnTo>
                  <a:lnTo>
                    <a:pt x="37" y="456"/>
                  </a:lnTo>
                  <a:lnTo>
                    <a:pt x="52" y="464"/>
                  </a:lnTo>
                  <a:lnTo>
                    <a:pt x="67" y="469"/>
                  </a:lnTo>
                  <a:lnTo>
                    <a:pt x="85" y="471"/>
                  </a:lnTo>
                  <a:lnTo>
                    <a:pt x="85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55" name="Freeform 108"/>
            <p:cNvSpPr>
              <a:spLocks/>
            </p:cNvSpPr>
            <p:nvPr/>
          </p:nvSpPr>
          <p:spPr bwMode="auto">
            <a:xfrm>
              <a:off x="2681288" y="1920875"/>
              <a:ext cx="817563" cy="374650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6" y="471"/>
                </a:cxn>
                <a:cxn ang="0">
                  <a:pos x="963" y="469"/>
                </a:cxn>
                <a:cxn ang="0">
                  <a:pos x="979" y="464"/>
                </a:cxn>
                <a:cxn ang="0">
                  <a:pos x="994" y="456"/>
                </a:cxn>
                <a:cxn ang="0">
                  <a:pos x="1006" y="446"/>
                </a:cxn>
                <a:cxn ang="0">
                  <a:pos x="1017" y="433"/>
                </a:cxn>
                <a:cxn ang="0">
                  <a:pos x="1024" y="419"/>
                </a:cxn>
                <a:cxn ang="0">
                  <a:pos x="1029" y="403"/>
                </a:cxn>
                <a:cxn ang="0">
                  <a:pos x="1031" y="386"/>
                </a:cxn>
                <a:cxn ang="0">
                  <a:pos x="1031" y="386"/>
                </a:cxn>
                <a:cxn ang="0">
                  <a:pos x="1031" y="386"/>
                </a:cxn>
                <a:cxn ang="0">
                  <a:pos x="1031" y="85"/>
                </a:cxn>
                <a:cxn ang="0">
                  <a:pos x="1029" y="68"/>
                </a:cxn>
                <a:cxn ang="0">
                  <a:pos x="1024" y="52"/>
                </a:cxn>
                <a:cxn ang="0">
                  <a:pos x="1017" y="38"/>
                </a:cxn>
                <a:cxn ang="0">
                  <a:pos x="1006" y="25"/>
                </a:cxn>
                <a:cxn ang="0">
                  <a:pos x="994" y="15"/>
                </a:cxn>
                <a:cxn ang="0">
                  <a:pos x="979" y="7"/>
                </a:cxn>
                <a:cxn ang="0">
                  <a:pos x="963" y="2"/>
                </a:cxn>
                <a:cxn ang="0">
                  <a:pos x="946" y="0"/>
                </a:cxn>
                <a:cxn ang="0">
                  <a:pos x="946" y="0"/>
                </a:cxn>
                <a:cxn ang="0">
                  <a:pos x="85" y="0"/>
                </a:cxn>
                <a:cxn ang="0">
                  <a:pos x="67" y="2"/>
                </a:cxn>
                <a:cxn ang="0">
                  <a:pos x="52" y="7"/>
                </a:cxn>
                <a:cxn ang="0">
                  <a:pos x="37" y="15"/>
                </a:cxn>
                <a:cxn ang="0">
                  <a:pos x="25" y="25"/>
                </a:cxn>
                <a:cxn ang="0">
                  <a:pos x="14" y="38"/>
                </a:cxn>
                <a:cxn ang="0">
                  <a:pos x="6" y="52"/>
                </a:cxn>
                <a:cxn ang="0">
                  <a:pos x="1" y="68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386"/>
                </a:cxn>
                <a:cxn ang="0">
                  <a:pos x="1" y="403"/>
                </a:cxn>
                <a:cxn ang="0">
                  <a:pos x="6" y="419"/>
                </a:cxn>
                <a:cxn ang="0">
                  <a:pos x="14" y="433"/>
                </a:cxn>
                <a:cxn ang="0">
                  <a:pos x="25" y="446"/>
                </a:cxn>
                <a:cxn ang="0">
                  <a:pos x="37" y="456"/>
                </a:cxn>
                <a:cxn ang="0">
                  <a:pos x="52" y="464"/>
                </a:cxn>
                <a:cxn ang="0">
                  <a:pos x="67" y="469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1" h="471">
                  <a:moveTo>
                    <a:pt x="85" y="471"/>
                  </a:moveTo>
                  <a:lnTo>
                    <a:pt x="946" y="471"/>
                  </a:lnTo>
                  <a:lnTo>
                    <a:pt x="963" y="469"/>
                  </a:lnTo>
                  <a:lnTo>
                    <a:pt x="979" y="464"/>
                  </a:lnTo>
                  <a:lnTo>
                    <a:pt x="994" y="456"/>
                  </a:lnTo>
                  <a:lnTo>
                    <a:pt x="1006" y="446"/>
                  </a:lnTo>
                  <a:lnTo>
                    <a:pt x="1017" y="433"/>
                  </a:lnTo>
                  <a:lnTo>
                    <a:pt x="1024" y="419"/>
                  </a:lnTo>
                  <a:lnTo>
                    <a:pt x="1029" y="403"/>
                  </a:lnTo>
                  <a:lnTo>
                    <a:pt x="1031" y="386"/>
                  </a:lnTo>
                  <a:lnTo>
                    <a:pt x="1031" y="386"/>
                  </a:lnTo>
                  <a:lnTo>
                    <a:pt x="1031" y="386"/>
                  </a:lnTo>
                  <a:lnTo>
                    <a:pt x="1031" y="85"/>
                  </a:lnTo>
                  <a:lnTo>
                    <a:pt x="1029" y="68"/>
                  </a:lnTo>
                  <a:lnTo>
                    <a:pt x="1024" y="52"/>
                  </a:lnTo>
                  <a:lnTo>
                    <a:pt x="1017" y="38"/>
                  </a:lnTo>
                  <a:lnTo>
                    <a:pt x="1006" y="25"/>
                  </a:lnTo>
                  <a:lnTo>
                    <a:pt x="994" y="15"/>
                  </a:lnTo>
                  <a:lnTo>
                    <a:pt x="979" y="7"/>
                  </a:lnTo>
                  <a:lnTo>
                    <a:pt x="963" y="2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85" y="0"/>
                  </a:lnTo>
                  <a:lnTo>
                    <a:pt x="67" y="2"/>
                  </a:lnTo>
                  <a:lnTo>
                    <a:pt x="52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86"/>
                  </a:lnTo>
                  <a:lnTo>
                    <a:pt x="1" y="403"/>
                  </a:lnTo>
                  <a:lnTo>
                    <a:pt x="6" y="419"/>
                  </a:lnTo>
                  <a:lnTo>
                    <a:pt x="14" y="433"/>
                  </a:lnTo>
                  <a:lnTo>
                    <a:pt x="25" y="446"/>
                  </a:lnTo>
                  <a:lnTo>
                    <a:pt x="37" y="456"/>
                  </a:lnTo>
                  <a:lnTo>
                    <a:pt x="52" y="464"/>
                  </a:lnTo>
                  <a:lnTo>
                    <a:pt x="67" y="469"/>
                  </a:lnTo>
                  <a:lnTo>
                    <a:pt x="85" y="471"/>
                  </a:lnTo>
                  <a:lnTo>
                    <a:pt x="85" y="47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56" name="Rectangle 109"/>
            <p:cNvSpPr>
              <a:spLocks noChangeArrowheads="1"/>
            </p:cNvSpPr>
            <p:nvPr/>
          </p:nvSpPr>
          <p:spPr bwMode="auto">
            <a:xfrm>
              <a:off x="2889600" y="1939925"/>
              <a:ext cx="422312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 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7" name="Rectangle 110"/>
            <p:cNvSpPr>
              <a:spLocks noChangeArrowheads="1"/>
            </p:cNvSpPr>
            <p:nvPr/>
          </p:nvSpPr>
          <p:spPr bwMode="auto">
            <a:xfrm>
              <a:off x="2700004" y="2084387"/>
              <a:ext cx="806103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Interaction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3722228" y="1484580"/>
            <a:ext cx="1103780" cy="663536"/>
            <a:chOff x="4019728" y="1931988"/>
            <a:chExt cx="825489" cy="374650"/>
          </a:xfrm>
        </p:grpSpPr>
        <p:sp>
          <p:nvSpPr>
            <p:cNvPr id="359" name="Freeform 281"/>
            <p:cNvSpPr>
              <a:spLocks/>
            </p:cNvSpPr>
            <p:nvPr/>
          </p:nvSpPr>
          <p:spPr bwMode="auto">
            <a:xfrm>
              <a:off x="4021138" y="1933575"/>
              <a:ext cx="819150" cy="373063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7" y="471"/>
                </a:cxn>
                <a:cxn ang="0">
                  <a:pos x="964" y="469"/>
                </a:cxn>
                <a:cxn ang="0">
                  <a:pos x="980" y="464"/>
                </a:cxn>
                <a:cxn ang="0">
                  <a:pos x="994" y="456"/>
                </a:cxn>
                <a:cxn ang="0">
                  <a:pos x="1007" y="446"/>
                </a:cxn>
                <a:cxn ang="0">
                  <a:pos x="1017" y="433"/>
                </a:cxn>
                <a:cxn ang="0">
                  <a:pos x="1025" y="419"/>
                </a:cxn>
                <a:cxn ang="0">
                  <a:pos x="1030" y="403"/>
                </a:cxn>
                <a:cxn ang="0">
                  <a:pos x="1032" y="386"/>
                </a:cxn>
                <a:cxn ang="0">
                  <a:pos x="1032" y="386"/>
                </a:cxn>
                <a:cxn ang="0">
                  <a:pos x="1032" y="386"/>
                </a:cxn>
                <a:cxn ang="0">
                  <a:pos x="1032" y="86"/>
                </a:cxn>
                <a:cxn ang="0">
                  <a:pos x="1030" y="68"/>
                </a:cxn>
                <a:cxn ang="0">
                  <a:pos x="1025" y="53"/>
                </a:cxn>
                <a:cxn ang="0">
                  <a:pos x="1017" y="38"/>
                </a:cxn>
                <a:cxn ang="0">
                  <a:pos x="1007" y="25"/>
                </a:cxn>
                <a:cxn ang="0">
                  <a:pos x="994" y="15"/>
                </a:cxn>
                <a:cxn ang="0">
                  <a:pos x="980" y="7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5" y="0"/>
                </a:cxn>
                <a:cxn ang="0">
                  <a:pos x="68" y="2"/>
                </a:cxn>
                <a:cxn ang="0">
                  <a:pos x="52" y="7"/>
                </a:cxn>
                <a:cxn ang="0">
                  <a:pos x="38" y="15"/>
                </a:cxn>
                <a:cxn ang="0">
                  <a:pos x="25" y="25"/>
                </a:cxn>
                <a:cxn ang="0">
                  <a:pos x="15" y="38"/>
                </a:cxn>
                <a:cxn ang="0">
                  <a:pos x="7" y="53"/>
                </a:cxn>
                <a:cxn ang="0">
                  <a:pos x="2" y="68"/>
                </a:cxn>
                <a:cxn ang="0">
                  <a:pos x="0" y="86"/>
                </a:cxn>
                <a:cxn ang="0">
                  <a:pos x="0" y="86"/>
                </a:cxn>
                <a:cxn ang="0">
                  <a:pos x="0" y="386"/>
                </a:cxn>
                <a:cxn ang="0">
                  <a:pos x="2" y="403"/>
                </a:cxn>
                <a:cxn ang="0">
                  <a:pos x="7" y="419"/>
                </a:cxn>
                <a:cxn ang="0">
                  <a:pos x="15" y="433"/>
                </a:cxn>
                <a:cxn ang="0">
                  <a:pos x="25" y="446"/>
                </a:cxn>
                <a:cxn ang="0">
                  <a:pos x="38" y="456"/>
                </a:cxn>
                <a:cxn ang="0">
                  <a:pos x="52" y="464"/>
                </a:cxn>
                <a:cxn ang="0">
                  <a:pos x="68" y="469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2" h="471">
                  <a:moveTo>
                    <a:pt x="85" y="471"/>
                  </a:moveTo>
                  <a:lnTo>
                    <a:pt x="947" y="471"/>
                  </a:lnTo>
                  <a:lnTo>
                    <a:pt x="964" y="469"/>
                  </a:lnTo>
                  <a:lnTo>
                    <a:pt x="980" y="464"/>
                  </a:lnTo>
                  <a:lnTo>
                    <a:pt x="994" y="456"/>
                  </a:lnTo>
                  <a:lnTo>
                    <a:pt x="1007" y="446"/>
                  </a:lnTo>
                  <a:lnTo>
                    <a:pt x="1017" y="433"/>
                  </a:lnTo>
                  <a:lnTo>
                    <a:pt x="1025" y="419"/>
                  </a:lnTo>
                  <a:lnTo>
                    <a:pt x="1030" y="403"/>
                  </a:lnTo>
                  <a:lnTo>
                    <a:pt x="1032" y="386"/>
                  </a:lnTo>
                  <a:lnTo>
                    <a:pt x="1032" y="386"/>
                  </a:lnTo>
                  <a:lnTo>
                    <a:pt x="1032" y="386"/>
                  </a:lnTo>
                  <a:lnTo>
                    <a:pt x="1032" y="86"/>
                  </a:lnTo>
                  <a:lnTo>
                    <a:pt x="1030" y="68"/>
                  </a:lnTo>
                  <a:lnTo>
                    <a:pt x="1025" y="53"/>
                  </a:lnTo>
                  <a:lnTo>
                    <a:pt x="1017" y="38"/>
                  </a:lnTo>
                  <a:lnTo>
                    <a:pt x="1007" y="25"/>
                  </a:lnTo>
                  <a:lnTo>
                    <a:pt x="994" y="15"/>
                  </a:lnTo>
                  <a:lnTo>
                    <a:pt x="980" y="7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2" y="7"/>
                  </a:lnTo>
                  <a:lnTo>
                    <a:pt x="38" y="15"/>
                  </a:lnTo>
                  <a:lnTo>
                    <a:pt x="25" y="25"/>
                  </a:lnTo>
                  <a:lnTo>
                    <a:pt x="15" y="38"/>
                  </a:lnTo>
                  <a:lnTo>
                    <a:pt x="7" y="53"/>
                  </a:lnTo>
                  <a:lnTo>
                    <a:pt x="2" y="6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386"/>
                  </a:lnTo>
                  <a:lnTo>
                    <a:pt x="2" y="403"/>
                  </a:lnTo>
                  <a:lnTo>
                    <a:pt x="7" y="419"/>
                  </a:lnTo>
                  <a:lnTo>
                    <a:pt x="15" y="433"/>
                  </a:lnTo>
                  <a:lnTo>
                    <a:pt x="25" y="446"/>
                  </a:lnTo>
                  <a:lnTo>
                    <a:pt x="38" y="456"/>
                  </a:lnTo>
                  <a:lnTo>
                    <a:pt x="52" y="464"/>
                  </a:lnTo>
                  <a:lnTo>
                    <a:pt x="68" y="469"/>
                  </a:lnTo>
                  <a:lnTo>
                    <a:pt x="85" y="471"/>
                  </a:lnTo>
                  <a:lnTo>
                    <a:pt x="85" y="471"/>
                  </a:lnTo>
                  <a:close/>
                </a:path>
              </a:pathLst>
            </a:custGeom>
            <a:solidFill>
              <a:srgbClr val="729F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60" name="Freeform 282"/>
            <p:cNvSpPr>
              <a:spLocks/>
            </p:cNvSpPr>
            <p:nvPr/>
          </p:nvSpPr>
          <p:spPr bwMode="auto">
            <a:xfrm>
              <a:off x="4021138" y="1933575"/>
              <a:ext cx="819150" cy="373063"/>
            </a:xfrm>
            <a:custGeom>
              <a:avLst/>
              <a:gdLst/>
              <a:ahLst/>
              <a:cxnLst>
                <a:cxn ang="0">
                  <a:pos x="85" y="471"/>
                </a:cxn>
                <a:cxn ang="0">
                  <a:pos x="947" y="471"/>
                </a:cxn>
                <a:cxn ang="0">
                  <a:pos x="964" y="469"/>
                </a:cxn>
                <a:cxn ang="0">
                  <a:pos x="980" y="464"/>
                </a:cxn>
                <a:cxn ang="0">
                  <a:pos x="994" y="456"/>
                </a:cxn>
                <a:cxn ang="0">
                  <a:pos x="1007" y="446"/>
                </a:cxn>
                <a:cxn ang="0">
                  <a:pos x="1017" y="433"/>
                </a:cxn>
                <a:cxn ang="0">
                  <a:pos x="1025" y="419"/>
                </a:cxn>
                <a:cxn ang="0">
                  <a:pos x="1030" y="403"/>
                </a:cxn>
                <a:cxn ang="0">
                  <a:pos x="1032" y="386"/>
                </a:cxn>
                <a:cxn ang="0">
                  <a:pos x="1032" y="386"/>
                </a:cxn>
                <a:cxn ang="0">
                  <a:pos x="1032" y="386"/>
                </a:cxn>
                <a:cxn ang="0">
                  <a:pos x="1032" y="86"/>
                </a:cxn>
                <a:cxn ang="0">
                  <a:pos x="1030" y="68"/>
                </a:cxn>
                <a:cxn ang="0">
                  <a:pos x="1025" y="53"/>
                </a:cxn>
                <a:cxn ang="0">
                  <a:pos x="1017" y="38"/>
                </a:cxn>
                <a:cxn ang="0">
                  <a:pos x="1007" y="25"/>
                </a:cxn>
                <a:cxn ang="0">
                  <a:pos x="994" y="15"/>
                </a:cxn>
                <a:cxn ang="0">
                  <a:pos x="980" y="7"/>
                </a:cxn>
                <a:cxn ang="0">
                  <a:pos x="964" y="2"/>
                </a:cxn>
                <a:cxn ang="0">
                  <a:pos x="947" y="0"/>
                </a:cxn>
                <a:cxn ang="0">
                  <a:pos x="947" y="0"/>
                </a:cxn>
                <a:cxn ang="0">
                  <a:pos x="85" y="0"/>
                </a:cxn>
                <a:cxn ang="0">
                  <a:pos x="68" y="2"/>
                </a:cxn>
                <a:cxn ang="0">
                  <a:pos x="52" y="7"/>
                </a:cxn>
                <a:cxn ang="0">
                  <a:pos x="38" y="15"/>
                </a:cxn>
                <a:cxn ang="0">
                  <a:pos x="25" y="25"/>
                </a:cxn>
                <a:cxn ang="0">
                  <a:pos x="15" y="38"/>
                </a:cxn>
                <a:cxn ang="0">
                  <a:pos x="7" y="53"/>
                </a:cxn>
                <a:cxn ang="0">
                  <a:pos x="2" y="68"/>
                </a:cxn>
                <a:cxn ang="0">
                  <a:pos x="0" y="86"/>
                </a:cxn>
                <a:cxn ang="0">
                  <a:pos x="0" y="86"/>
                </a:cxn>
                <a:cxn ang="0">
                  <a:pos x="0" y="386"/>
                </a:cxn>
                <a:cxn ang="0">
                  <a:pos x="2" y="403"/>
                </a:cxn>
                <a:cxn ang="0">
                  <a:pos x="7" y="419"/>
                </a:cxn>
                <a:cxn ang="0">
                  <a:pos x="15" y="433"/>
                </a:cxn>
                <a:cxn ang="0">
                  <a:pos x="25" y="446"/>
                </a:cxn>
                <a:cxn ang="0">
                  <a:pos x="38" y="456"/>
                </a:cxn>
                <a:cxn ang="0">
                  <a:pos x="52" y="464"/>
                </a:cxn>
                <a:cxn ang="0">
                  <a:pos x="68" y="469"/>
                </a:cxn>
                <a:cxn ang="0">
                  <a:pos x="85" y="471"/>
                </a:cxn>
                <a:cxn ang="0">
                  <a:pos x="85" y="471"/>
                </a:cxn>
              </a:cxnLst>
              <a:rect l="0" t="0" r="r" b="b"/>
              <a:pathLst>
                <a:path w="1032" h="471">
                  <a:moveTo>
                    <a:pt x="85" y="471"/>
                  </a:moveTo>
                  <a:lnTo>
                    <a:pt x="947" y="471"/>
                  </a:lnTo>
                  <a:lnTo>
                    <a:pt x="964" y="469"/>
                  </a:lnTo>
                  <a:lnTo>
                    <a:pt x="980" y="464"/>
                  </a:lnTo>
                  <a:lnTo>
                    <a:pt x="994" y="456"/>
                  </a:lnTo>
                  <a:lnTo>
                    <a:pt x="1007" y="446"/>
                  </a:lnTo>
                  <a:lnTo>
                    <a:pt x="1017" y="433"/>
                  </a:lnTo>
                  <a:lnTo>
                    <a:pt x="1025" y="419"/>
                  </a:lnTo>
                  <a:lnTo>
                    <a:pt x="1030" y="403"/>
                  </a:lnTo>
                  <a:lnTo>
                    <a:pt x="1032" y="386"/>
                  </a:lnTo>
                  <a:lnTo>
                    <a:pt x="1032" y="386"/>
                  </a:lnTo>
                  <a:lnTo>
                    <a:pt x="1032" y="386"/>
                  </a:lnTo>
                  <a:lnTo>
                    <a:pt x="1032" y="86"/>
                  </a:lnTo>
                  <a:lnTo>
                    <a:pt x="1030" y="68"/>
                  </a:lnTo>
                  <a:lnTo>
                    <a:pt x="1025" y="53"/>
                  </a:lnTo>
                  <a:lnTo>
                    <a:pt x="1017" y="38"/>
                  </a:lnTo>
                  <a:lnTo>
                    <a:pt x="1007" y="25"/>
                  </a:lnTo>
                  <a:lnTo>
                    <a:pt x="994" y="15"/>
                  </a:lnTo>
                  <a:lnTo>
                    <a:pt x="980" y="7"/>
                  </a:lnTo>
                  <a:lnTo>
                    <a:pt x="964" y="2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2" y="7"/>
                  </a:lnTo>
                  <a:lnTo>
                    <a:pt x="38" y="15"/>
                  </a:lnTo>
                  <a:lnTo>
                    <a:pt x="25" y="25"/>
                  </a:lnTo>
                  <a:lnTo>
                    <a:pt x="15" y="38"/>
                  </a:lnTo>
                  <a:lnTo>
                    <a:pt x="7" y="53"/>
                  </a:lnTo>
                  <a:lnTo>
                    <a:pt x="2" y="6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386"/>
                  </a:lnTo>
                  <a:lnTo>
                    <a:pt x="2" y="403"/>
                  </a:lnTo>
                  <a:lnTo>
                    <a:pt x="7" y="419"/>
                  </a:lnTo>
                  <a:lnTo>
                    <a:pt x="15" y="433"/>
                  </a:lnTo>
                  <a:lnTo>
                    <a:pt x="25" y="446"/>
                  </a:lnTo>
                  <a:lnTo>
                    <a:pt x="38" y="456"/>
                  </a:lnTo>
                  <a:lnTo>
                    <a:pt x="52" y="464"/>
                  </a:lnTo>
                  <a:lnTo>
                    <a:pt x="68" y="469"/>
                  </a:lnTo>
                  <a:lnTo>
                    <a:pt x="85" y="471"/>
                  </a:lnTo>
                  <a:lnTo>
                    <a:pt x="85" y="47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l-GR" sz="3600"/>
            </a:p>
          </p:txBody>
        </p:sp>
        <p:sp>
          <p:nvSpPr>
            <p:cNvPr id="361" name="Rectangle 283"/>
            <p:cNvSpPr>
              <a:spLocks noChangeArrowheads="1"/>
            </p:cNvSpPr>
            <p:nvPr/>
          </p:nvSpPr>
          <p:spPr bwMode="auto">
            <a:xfrm>
              <a:off x="4019728" y="1931988"/>
              <a:ext cx="825489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Suggested 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2" name="Rectangle 284"/>
            <p:cNvSpPr>
              <a:spLocks noChangeArrowheads="1"/>
            </p:cNvSpPr>
            <p:nvPr/>
          </p:nvSpPr>
          <p:spPr bwMode="auto">
            <a:xfrm>
              <a:off x="4128834" y="2112963"/>
              <a:ext cx="604639" cy="15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Indexes</a:t>
              </a:r>
              <a:endParaRPr kumimoji="0" lang="el-G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5" name="Freeform 310"/>
          <p:cNvSpPr>
            <a:spLocks/>
          </p:cNvSpPr>
          <p:nvPr/>
        </p:nvSpPr>
        <p:spPr bwMode="auto">
          <a:xfrm>
            <a:off x="3276601" y="2667002"/>
            <a:ext cx="1116076" cy="317547"/>
          </a:xfrm>
          <a:custGeom>
            <a:avLst/>
            <a:gdLst/>
            <a:ahLst/>
            <a:cxnLst>
              <a:cxn ang="0">
                <a:pos x="58" y="219"/>
              </a:cxn>
              <a:cxn ang="0">
                <a:pos x="854" y="219"/>
              </a:cxn>
              <a:cxn ang="0">
                <a:pos x="865" y="218"/>
              </a:cxn>
              <a:cxn ang="0">
                <a:pos x="876" y="215"/>
              </a:cxn>
              <a:cxn ang="0">
                <a:pos x="886" y="209"/>
              </a:cxn>
              <a:cxn ang="0">
                <a:pos x="894" y="203"/>
              </a:cxn>
              <a:cxn ang="0">
                <a:pos x="901" y="194"/>
              </a:cxn>
              <a:cxn ang="0">
                <a:pos x="906" y="184"/>
              </a:cxn>
              <a:cxn ang="0">
                <a:pos x="910" y="174"/>
              </a:cxn>
              <a:cxn ang="0">
                <a:pos x="911" y="162"/>
              </a:cxn>
              <a:cxn ang="0">
                <a:pos x="911" y="162"/>
              </a:cxn>
              <a:cxn ang="0">
                <a:pos x="911" y="57"/>
              </a:cxn>
              <a:cxn ang="0">
                <a:pos x="910" y="45"/>
              </a:cxn>
              <a:cxn ang="0">
                <a:pos x="906" y="35"/>
              </a:cxn>
              <a:cxn ang="0">
                <a:pos x="901" y="25"/>
              </a:cxn>
              <a:cxn ang="0">
                <a:pos x="894" y="17"/>
              </a:cxn>
              <a:cxn ang="0">
                <a:pos x="886" y="10"/>
              </a:cxn>
              <a:cxn ang="0">
                <a:pos x="876" y="5"/>
              </a:cxn>
              <a:cxn ang="0">
                <a:pos x="865" y="1"/>
              </a:cxn>
              <a:cxn ang="0">
                <a:pos x="854" y="0"/>
              </a:cxn>
              <a:cxn ang="0">
                <a:pos x="58" y="0"/>
              </a:cxn>
              <a:cxn ang="0">
                <a:pos x="47" y="1"/>
              </a:cxn>
              <a:cxn ang="0">
                <a:pos x="36" y="5"/>
              </a:cxn>
              <a:cxn ang="0">
                <a:pos x="26" y="10"/>
              </a:cxn>
              <a:cxn ang="0">
                <a:pos x="18" y="17"/>
              </a:cxn>
              <a:cxn ang="0">
                <a:pos x="11" y="25"/>
              </a:cxn>
              <a:cxn ang="0">
                <a:pos x="6" y="35"/>
              </a:cxn>
              <a:cxn ang="0">
                <a:pos x="2" y="45"/>
              </a:cxn>
              <a:cxn ang="0">
                <a:pos x="0" y="57"/>
              </a:cxn>
              <a:cxn ang="0">
                <a:pos x="0" y="162"/>
              </a:cxn>
              <a:cxn ang="0">
                <a:pos x="2" y="174"/>
              </a:cxn>
              <a:cxn ang="0">
                <a:pos x="6" y="184"/>
              </a:cxn>
              <a:cxn ang="0">
                <a:pos x="11" y="194"/>
              </a:cxn>
              <a:cxn ang="0">
                <a:pos x="18" y="203"/>
              </a:cxn>
              <a:cxn ang="0">
                <a:pos x="26" y="209"/>
              </a:cxn>
              <a:cxn ang="0">
                <a:pos x="36" y="215"/>
              </a:cxn>
              <a:cxn ang="0">
                <a:pos x="47" y="218"/>
              </a:cxn>
              <a:cxn ang="0">
                <a:pos x="58" y="219"/>
              </a:cxn>
              <a:cxn ang="0">
                <a:pos x="58" y="219"/>
              </a:cxn>
            </a:cxnLst>
            <a:rect l="0" t="0" r="r" b="b"/>
            <a:pathLst>
              <a:path w="911" h="219">
                <a:moveTo>
                  <a:pt x="58" y="219"/>
                </a:moveTo>
                <a:lnTo>
                  <a:pt x="854" y="219"/>
                </a:lnTo>
                <a:lnTo>
                  <a:pt x="865" y="218"/>
                </a:lnTo>
                <a:lnTo>
                  <a:pt x="876" y="215"/>
                </a:lnTo>
                <a:lnTo>
                  <a:pt x="886" y="209"/>
                </a:lnTo>
                <a:lnTo>
                  <a:pt x="894" y="203"/>
                </a:lnTo>
                <a:lnTo>
                  <a:pt x="901" y="194"/>
                </a:lnTo>
                <a:lnTo>
                  <a:pt x="906" y="184"/>
                </a:lnTo>
                <a:lnTo>
                  <a:pt x="910" y="174"/>
                </a:lnTo>
                <a:lnTo>
                  <a:pt x="911" y="162"/>
                </a:lnTo>
                <a:lnTo>
                  <a:pt x="911" y="162"/>
                </a:lnTo>
                <a:lnTo>
                  <a:pt x="911" y="57"/>
                </a:lnTo>
                <a:lnTo>
                  <a:pt x="910" y="45"/>
                </a:lnTo>
                <a:lnTo>
                  <a:pt x="906" y="35"/>
                </a:lnTo>
                <a:lnTo>
                  <a:pt x="901" y="25"/>
                </a:lnTo>
                <a:lnTo>
                  <a:pt x="894" y="17"/>
                </a:lnTo>
                <a:lnTo>
                  <a:pt x="886" y="10"/>
                </a:lnTo>
                <a:lnTo>
                  <a:pt x="876" y="5"/>
                </a:lnTo>
                <a:lnTo>
                  <a:pt x="865" y="1"/>
                </a:lnTo>
                <a:lnTo>
                  <a:pt x="854" y="0"/>
                </a:lnTo>
                <a:lnTo>
                  <a:pt x="58" y="0"/>
                </a:lnTo>
                <a:lnTo>
                  <a:pt x="47" y="1"/>
                </a:lnTo>
                <a:lnTo>
                  <a:pt x="36" y="5"/>
                </a:lnTo>
                <a:lnTo>
                  <a:pt x="26" y="10"/>
                </a:lnTo>
                <a:lnTo>
                  <a:pt x="18" y="17"/>
                </a:lnTo>
                <a:lnTo>
                  <a:pt x="11" y="25"/>
                </a:lnTo>
                <a:lnTo>
                  <a:pt x="6" y="35"/>
                </a:lnTo>
                <a:lnTo>
                  <a:pt x="2" y="45"/>
                </a:lnTo>
                <a:lnTo>
                  <a:pt x="0" y="57"/>
                </a:lnTo>
                <a:lnTo>
                  <a:pt x="0" y="162"/>
                </a:lnTo>
                <a:lnTo>
                  <a:pt x="2" y="174"/>
                </a:lnTo>
                <a:lnTo>
                  <a:pt x="6" y="184"/>
                </a:lnTo>
                <a:lnTo>
                  <a:pt x="11" y="194"/>
                </a:lnTo>
                <a:lnTo>
                  <a:pt x="18" y="203"/>
                </a:lnTo>
                <a:lnTo>
                  <a:pt x="26" y="209"/>
                </a:lnTo>
                <a:lnTo>
                  <a:pt x="36" y="215"/>
                </a:lnTo>
                <a:lnTo>
                  <a:pt x="47" y="218"/>
                </a:lnTo>
                <a:lnTo>
                  <a:pt x="58" y="219"/>
                </a:lnTo>
                <a:lnTo>
                  <a:pt x="58" y="219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366" name="Rectangle 311"/>
          <p:cNvSpPr>
            <a:spLocks noChangeArrowheads="1"/>
          </p:cNvSpPr>
          <p:nvPr/>
        </p:nvSpPr>
        <p:spPr bwMode="auto">
          <a:xfrm>
            <a:off x="3252135" y="2667000"/>
            <a:ext cx="11674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Constraints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9" name="Freeform 313"/>
          <p:cNvSpPr>
            <a:spLocks/>
          </p:cNvSpPr>
          <p:nvPr/>
        </p:nvSpPr>
        <p:spPr bwMode="auto">
          <a:xfrm>
            <a:off x="3276601" y="3048004"/>
            <a:ext cx="1045099" cy="294453"/>
          </a:xfrm>
          <a:custGeom>
            <a:avLst/>
            <a:gdLst/>
            <a:ahLst/>
            <a:cxnLst>
              <a:cxn ang="0">
                <a:pos x="56" y="203"/>
              </a:cxn>
              <a:cxn ang="0">
                <a:pos x="797" y="203"/>
              </a:cxn>
              <a:cxn ang="0">
                <a:pos x="809" y="202"/>
              </a:cxn>
              <a:cxn ang="0">
                <a:pos x="819" y="199"/>
              </a:cxn>
              <a:cxn ang="0">
                <a:pos x="829" y="194"/>
              </a:cxn>
              <a:cxn ang="0">
                <a:pos x="838" y="187"/>
              </a:cxn>
              <a:cxn ang="0">
                <a:pos x="844" y="178"/>
              </a:cxn>
              <a:cxn ang="0">
                <a:pos x="850" y="169"/>
              </a:cxn>
              <a:cxn ang="0">
                <a:pos x="853" y="158"/>
              </a:cxn>
              <a:cxn ang="0">
                <a:pos x="854" y="147"/>
              </a:cxn>
              <a:cxn ang="0">
                <a:pos x="854" y="147"/>
              </a:cxn>
              <a:cxn ang="0">
                <a:pos x="854" y="147"/>
              </a:cxn>
              <a:cxn ang="0">
                <a:pos x="854" y="56"/>
              </a:cxn>
              <a:cxn ang="0">
                <a:pos x="853" y="45"/>
              </a:cxn>
              <a:cxn ang="0">
                <a:pos x="850" y="34"/>
              </a:cxn>
              <a:cxn ang="0">
                <a:pos x="844" y="25"/>
              </a:cxn>
              <a:cxn ang="0">
                <a:pos x="838" y="16"/>
              </a:cxn>
              <a:cxn ang="0">
                <a:pos x="829" y="9"/>
              </a:cxn>
              <a:cxn ang="0">
                <a:pos x="819" y="4"/>
              </a:cxn>
              <a:cxn ang="0">
                <a:pos x="809" y="1"/>
              </a:cxn>
              <a:cxn ang="0">
                <a:pos x="797" y="0"/>
              </a:cxn>
              <a:cxn ang="0">
                <a:pos x="56" y="0"/>
              </a:cxn>
              <a:cxn ang="0">
                <a:pos x="45" y="1"/>
              </a:cxn>
              <a:cxn ang="0">
                <a:pos x="34" y="4"/>
              </a:cxn>
              <a:cxn ang="0">
                <a:pos x="25" y="9"/>
              </a:cxn>
              <a:cxn ang="0">
                <a:pos x="16" y="16"/>
              </a:cxn>
              <a:cxn ang="0">
                <a:pos x="10" y="25"/>
              </a:cxn>
              <a:cxn ang="0">
                <a:pos x="4" y="34"/>
              </a:cxn>
              <a:cxn ang="0">
                <a:pos x="1" y="45"/>
              </a:cxn>
              <a:cxn ang="0">
                <a:pos x="0" y="56"/>
              </a:cxn>
              <a:cxn ang="0">
                <a:pos x="0" y="147"/>
              </a:cxn>
              <a:cxn ang="0">
                <a:pos x="1" y="158"/>
              </a:cxn>
              <a:cxn ang="0">
                <a:pos x="4" y="169"/>
              </a:cxn>
              <a:cxn ang="0">
                <a:pos x="10" y="178"/>
              </a:cxn>
              <a:cxn ang="0">
                <a:pos x="16" y="187"/>
              </a:cxn>
              <a:cxn ang="0">
                <a:pos x="25" y="194"/>
              </a:cxn>
              <a:cxn ang="0">
                <a:pos x="34" y="199"/>
              </a:cxn>
              <a:cxn ang="0">
                <a:pos x="45" y="202"/>
              </a:cxn>
              <a:cxn ang="0">
                <a:pos x="56" y="203"/>
              </a:cxn>
              <a:cxn ang="0">
                <a:pos x="56" y="203"/>
              </a:cxn>
            </a:cxnLst>
            <a:rect l="0" t="0" r="r" b="b"/>
            <a:pathLst>
              <a:path w="854" h="203">
                <a:moveTo>
                  <a:pt x="56" y="203"/>
                </a:moveTo>
                <a:lnTo>
                  <a:pt x="797" y="203"/>
                </a:lnTo>
                <a:lnTo>
                  <a:pt x="809" y="202"/>
                </a:lnTo>
                <a:lnTo>
                  <a:pt x="819" y="199"/>
                </a:lnTo>
                <a:lnTo>
                  <a:pt x="829" y="194"/>
                </a:lnTo>
                <a:lnTo>
                  <a:pt x="838" y="187"/>
                </a:lnTo>
                <a:lnTo>
                  <a:pt x="844" y="178"/>
                </a:lnTo>
                <a:lnTo>
                  <a:pt x="850" y="169"/>
                </a:lnTo>
                <a:lnTo>
                  <a:pt x="853" y="158"/>
                </a:lnTo>
                <a:lnTo>
                  <a:pt x="854" y="147"/>
                </a:lnTo>
                <a:lnTo>
                  <a:pt x="854" y="147"/>
                </a:lnTo>
                <a:lnTo>
                  <a:pt x="854" y="147"/>
                </a:lnTo>
                <a:lnTo>
                  <a:pt x="854" y="56"/>
                </a:lnTo>
                <a:lnTo>
                  <a:pt x="853" y="45"/>
                </a:lnTo>
                <a:lnTo>
                  <a:pt x="850" y="34"/>
                </a:lnTo>
                <a:lnTo>
                  <a:pt x="844" y="25"/>
                </a:lnTo>
                <a:lnTo>
                  <a:pt x="838" y="16"/>
                </a:lnTo>
                <a:lnTo>
                  <a:pt x="829" y="9"/>
                </a:lnTo>
                <a:lnTo>
                  <a:pt x="819" y="4"/>
                </a:lnTo>
                <a:lnTo>
                  <a:pt x="809" y="1"/>
                </a:lnTo>
                <a:lnTo>
                  <a:pt x="797" y="0"/>
                </a:lnTo>
                <a:lnTo>
                  <a:pt x="56" y="0"/>
                </a:lnTo>
                <a:lnTo>
                  <a:pt x="45" y="1"/>
                </a:lnTo>
                <a:lnTo>
                  <a:pt x="34" y="4"/>
                </a:lnTo>
                <a:lnTo>
                  <a:pt x="25" y="9"/>
                </a:lnTo>
                <a:lnTo>
                  <a:pt x="16" y="16"/>
                </a:lnTo>
                <a:lnTo>
                  <a:pt x="10" y="25"/>
                </a:lnTo>
                <a:lnTo>
                  <a:pt x="4" y="34"/>
                </a:lnTo>
                <a:lnTo>
                  <a:pt x="1" y="45"/>
                </a:lnTo>
                <a:lnTo>
                  <a:pt x="0" y="56"/>
                </a:lnTo>
                <a:lnTo>
                  <a:pt x="0" y="147"/>
                </a:lnTo>
                <a:lnTo>
                  <a:pt x="1" y="158"/>
                </a:lnTo>
                <a:lnTo>
                  <a:pt x="4" y="169"/>
                </a:lnTo>
                <a:lnTo>
                  <a:pt x="10" y="178"/>
                </a:lnTo>
                <a:lnTo>
                  <a:pt x="16" y="187"/>
                </a:lnTo>
                <a:lnTo>
                  <a:pt x="25" y="194"/>
                </a:lnTo>
                <a:lnTo>
                  <a:pt x="34" y="199"/>
                </a:lnTo>
                <a:lnTo>
                  <a:pt x="45" y="202"/>
                </a:lnTo>
                <a:lnTo>
                  <a:pt x="56" y="203"/>
                </a:lnTo>
                <a:lnTo>
                  <a:pt x="56" y="203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 dirty="0"/>
          </a:p>
        </p:txBody>
      </p:sp>
      <p:cxnSp>
        <p:nvCxnSpPr>
          <p:cNvPr id="371" name="Straight Arrow Connector 370"/>
          <p:cNvCxnSpPr/>
          <p:nvPr/>
        </p:nvCxnSpPr>
        <p:spPr>
          <a:xfrm rot="5400000" flipH="1" flipV="1">
            <a:off x="2777329" y="2278858"/>
            <a:ext cx="438154" cy="1666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/>
          <p:cNvCxnSpPr/>
          <p:nvPr/>
        </p:nvCxnSpPr>
        <p:spPr>
          <a:xfrm flipH="1">
            <a:off x="3248027" y="2133600"/>
            <a:ext cx="638173" cy="44608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Arrow Connector 372"/>
          <p:cNvCxnSpPr/>
          <p:nvPr/>
        </p:nvCxnSpPr>
        <p:spPr>
          <a:xfrm rot="16200000" flipV="1">
            <a:off x="4436269" y="2170907"/>
            <a:ext cx="425450" cy="39211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1" name="Group 380"/>
          <p:cNvGrpSpPr/>
          <p:nvPr/>
        </p:nvGrpSpPr>
        <p:grpSpPr>
          <a:xfrm>
            <a:off x="7696200" y="3429000"/>
            <a:ext cx="1006475" cy="587375"/>
            <a:chOff x="7391400" y="3586163"/>
            <a:chExt cx="1006475" cy="587375"/>
          </a:xfrm>
        </p:grpSpPr>
        <p:sp>
          <p:nvSpPr>
            <p:cNvPr id="382" name="Freeform 68"/>
            <p:cNvSpPr>
              <a:spLocks/>
            </p:cNvSpPr>
            <p:nvPr/>
          </p:nvSpPr>
          <p:spPr bwMode="auto">
            <a:xfrm>
              <a:off x="7391400" y="3586163"/>
              <a:ext cx="1006475" cy="587375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4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8" y="683"/>
                </a:cxn>
                <a:cxn ang="0">
                  <a:pos x="1268" y="683"/>
                </a:cxn>
                <a:cxn ang="0">
                  <a:pos x="1268" y="683"/>
                </a:cxn>
                <a:cxn ang="0">
                  <a:pos x="1268" y="57"/>
                </a:cxn>
                <a:cxn ang="0">
                  <a:pos x="1268" y="57"/>
                </a:cxn>
                <a:cxn ang="0">
                  <a:pos x="1267" y="45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4" y="10"/>
                </a:cxn>
                <a:cxn ang="0">
                  <a:pos x="1234" y="5"/>
                </a:cxn>
                <a:cxn ang="0">
                  <a:pos x="1223" y="1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1" y="45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683"/>
                </a:cxn>
                <a:cxn ang="0">
                  <a:pos x="0" y="683"/>
                </a:cxn>
                <a:cxn ang="0">
                  <a:pos x="1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5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8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4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8" y="683"/>
                  </a:lnTo>
                  <a:lnTo>
                    <a:pt x="1268" y="683"/>
                  </a:lnTo>
                  <a:lnTo>
                    <a:pt x="1268" y="683"/>
                  </a:lnTo>
                  <a:lnTo>
                    <a:pt x="1268" y="57"/>
                  </a:lnTo>
                  <a:lnTo>
                    <a:pt x="1268" y="57"/>
                  </a:lnTo>
                  <a:lnTo>
                    <a:pt x="1267" y="45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4" y="10"/>
                  </a:lnTo>
                  <a:lnTo>
                    <a:pt x="1234" y="5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1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5" y="738"/>
                  </a:lnTo>
                  <a:lnTo>
                    <a:pt x="57" y="739"/>
                  </a:lnTo>
                  <a:lnTo>
                    <a:pt x="57" y="739"/>
                  </a:lnTo>
                  <a:close/>
                </a:path>
              </a:pathLst>
            </a:custGeom>
            <a:solidFill>
              <a:srgbClr val="B5CB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400"/>
            </a:p>
          </p:txBody>
        </p:sp>
        <p:sp>
          <p:nvSpPr>
            <p:cNvPr id="383" name="Freeform 69"/>
            <p:cNvSpPr>
              <a:spLocks/>
            </p:cNvSpPr>
            <p:nvPr/>
          </p:nvSpPr>
          <p:spPr bwMode="auto">
            <a:xfrm>
              <a:off x="7391400" y="3586163"/>
              <a:ext cx="1006475" cy="587375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4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8" y="683"/>
                </a:cxn>
                <a:cxn ang="0">
                  <a:pos x="1268" y="683"/>
                </a:cxn>
                <a:cxn ang="0">
                  <a:pos x="1268" y="683"/>
                </a:cxn>
                <a:cxn ang="0">
                  <a:pos x="1268" y="57"/>
                </a:cxn>
                <a:cxn ang="0">
                  <a:pos x="1268" y="57"/>
                </a:cxn>
                <a:cxn ang="0">
                  <a:pos x="1267" y="45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4" y="10"/>
                </a:cxn>
                <a:cxn ang="0">
                  <a:pos x="1234" y="5"/>
                </a:cxn>
                <a:cxn ang="0">
                  <a:pos x="1223" y="1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1" y="45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683"/>
                </a:cxn>
                <a:cxn ang="0">
                  <a:pos x="0" y="683"/>
                </a:cxn>
                <a:cxn ang="0">
                  <a:pos x="1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5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8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4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8" y="683"/>
                  </a:lnTo>
                  <a:lnTo>
                    <a:pt x="1268" y="683"/>
                  </a:lnTo>
                  <a:lnTo>
                    <a:pt x="1268" y="683"/>
                  </a:lnTo>
                  <a:lnTo>
                    <a:pt x="1268" y="57"/>
                  </a:lnTo>
                  <a:lnTo>
                    <a:pt x="1268" y="57"/>
                  </a:lnTo>
                  <a:lnTo>
                    <a:pt x="1267" y="45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4" y="10"/>
                  </a:lnTo>
                  <a:lnTo>
                    <a:pt x="1234" y="5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1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5" y="738"/>
                  </a:lnTo>
                  <a:lnTo>
                    <a:pt x="57" y="739"/>
                  </a:lnTo>
                  <a:lnTo>
                    <a:pt x="57" y="73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400"/>
            </a:p>
          </p:txBody>
        </p:sp>
        <p:sp>
          <p:nvSpPr>
            <p:cNvPr id="384" name="Rectangle 70"/>
            <p:cNvSpPr>
              <a:spLocks noChangeArrowheads="1"/>
            </p:cNvSpPr>
            <p:nvPr/>
          </p:nvSpPr>
          <p:spPr bwMode="auto">
            <a:xfrm>
              <a:off x="7507805" y="3662363"/>
              <a:ext cx="7979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COLT</a:t>
              </a:r>
              <a:endParaRPr kumimoji="0" lang="el-G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94" name="Straight Arrow Connector 393"/>
          <p:cNvCxnSpPr/>
          <p:nvPr/>
        </p:nvCxnSpPr>
        <p:spPr>
          <a:xfrm>
            <a:off x="7235827" y="3399633"/>
            <a:ext cx="155575" cy="14366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/>
          <p:cNvCxnSpPr/>
          <p:nvPr/>
        </p:nvCxnSpPr>
        <p:spPr>
          <a:xfrm>
            <a:off x="7216776" y="3717925"/>
            <a:ext cx="174624" cy="793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/>
          <p:cNvCxnSpPr/>
          <p:nvPr/>
        </p:nvCxnSpPr>
        <p:spPr>
          <a:xfrm rot="5400000" flipH="1" flipV="1">
            <a:off x="7217171" y="3936605"/>
            <a:ext cx="177008" cy="1714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/>
          <p:cNvCxnSpPr/>
          <p:nvPr/>
        </p:nvCxnSpPr>
        <p:spPr>
          <a:xfrm rot="5400000">
            <a:off x="6335315" y="3454800"/>
            <a:ext cx="197648" cy="1587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Arrow Connector 397"/>
          <p:cNvCxnSpPr/>
          <p:nvPr/>
        </p:nvCxnSpPr>
        <p:spPr>
          <a:xfrm rot="10800000" flipV="1">
            <a:off x="6356352" y="3725862"/>
            <a:ext cx="179387" cy="1349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/>
          <p:cNvCxnSpPr/>
          <p:nvPr/>
        </p:nvCxnSpPr>
        <p:spPr>
          <a:xfrm rot="16200000" flipV="1">
            <a:off x="6355161" y="3935810"/>
            <a:ext cx="181769" cy="1730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/>
          <p:cNvCxnSpPr/>
          <p:nvPr/>
        </p:nvCxnSpPr>
        <p:spPr>
          <a:xfrm rot="16200000" flipV="1">
            <a:off x="4880768" y="2845594"/>
            <a:ext cx="1349375" cy="142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rot="5400000" flipH="1" flipV="1">
            <a:off x="5750718" y="2563021"/>
            <a:ext cx="1352553" cy="58261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/>
          <p:nvPr/>
        </p:nvCxnSpPr>
        <p:spPr>
          <a:xfrm rot="16200000" flipV="1">
            <a:off x="7276306" y="2799556"/>
            <a:ext cx="1257300" cy="142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/>
          <p:cNvCxnSpPr/>
          <p:nvPr/>
        </p:nvCxnSpPr>
        <p:spPr>
          <a:xfrm rot="5400000" flipH="1" flipV="1">
            <a:off x="1154907" y="2801938"/>
            <a:ext cx="1349375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Freeform 25"/>
          <p:cNvSpPr>
            <a:spLocks/>
          </p:cNvSpPr>
          <p:nvPr/>
        </p:nvSpPr>
        <p:spPr bwMode="auto">
          <a:xfrm>
            <a:off x="990600" y="4813928"/>
            <a:ext cx="7826747" cy="1506227"/>
          </a:xfrm>
          <a:custGeom>
            <a:avLst/>
            <a:gdLst/>
            <a:ahLst/>
            <a:cxnLst>
              <a:cxn ang="0">
                <a:pos x="57" y="1357"/>
              </a:cxn>
              <a:cxn ang="0">
                <a:pos x="8024" y="1357"/>
              </a:cxn>
              <a:cxn ang="0">
                <a:pos x="8036" y="1356"/>
              </a:cxn>
              <a:cxn ang="0">
                <a:pos x="8047" y="1352"/>
              </a:cxn>
              <a:cxn ang="0">
                <a:pos x="8057" y="1347"/>
              </a:cxn>
              <a:cxn ang="0">
                <a:pos x="8065" y="1340"/>
              </a:cxn>
              <a:cxn ang="0">
                <a:pos x="8072" y="1332"/>
              </a:cxn>
              <a:cxn ang="0">
                <a:pos x="8077" y="1322"/>
              </a:cxn>
              <a:cxn ang="0">
                <a:pos x="8080" y="1312"/>
              </a:cxn>
              <a:cxn ang="0">
                <a:pos x="8081" y="1300"/>
              </a:cxn>
              <a:cxn ang="0">
                <a:pos x="8081" y="1300"/>
              </a:cxn>
              <a:cxn ang="0">
                <a:pos x="8081" y="56"/>
              </a:cxn>
              <a:cxn ang="0">
                <a:pos x="8080" y="45"/>
              </a:cxn>
              <a:cxn ang="0">
                <a:pos x="8077" y="34"/>
              </a:cxn>
              <a:cxn ang="0">
                <a:pos x="8072" y="25"/>
              </a:cxn>
              <a:cxn ang="0">
                <a:pos x="8065" y="16"/>
              </a:cxn>
              <a:cxn ang="0">
                <a:pos x="8057" y="9"/>
              </a:cxn>
              <a:cxn ang="0">
                <a:pos x="8047" y="4"/>
              </a:cxn>
              <a:cxn ang="0">
                <a:pos x="8036" y="1"/>
              </a:cxn>
              <a:cxn ang="0">
                <a:pos x="8024" y="0"/>
              </a:cxn>
              <a:cxn ang="0">
                <a:pos x="57" y="0"/>
              </a:cxn>
              <a:cxn ang="0">
                <a:pos x="46" y="1"/>
              </a:cxn>
              <a:cxn ang="0">
                <a:pos x="35" y="4"/>
              </a:cxn>
              <a:cxn ang="0">
                <a:pos x="25" y="9"/>
              </a:cxn>
              <a:cxn ang="0">
                <a:pos x="17" y="16"/>
              </a:cxn>
              <a:cxn ang="0">
                <a:pos x="10" y="25"/>
              </a:cxn>
              <a:cxn ang="0">
                <a:pos x="5" y="34"/>
              </a:cxn>
              <a:cxn ang="0">
                <a:pos x="1" y="45"/>
              </a:cxn>
              <a:cxn ang="0">
                <a:pos x="0" y="56"/>
              </a:cxn>
              <a:cxn ang="0">
                <a:pos x="0" y="56"/>
              </a:cxn>
              <a:cxn ang="0">
                <a:pos x="0" y="1300"/>
              </a:cxn>
              <a:cxn ang="0">
                <a:pos x="1" y="1312"/>
              </a:cxn>
              <a:cxn ang="0">
                <a:pos x="5" y="1322"/>
              </a:cxn>
              <a:cxn ang="0">
                <a:pos x="10" y="1332"/>
              </a:cxn>
              <a:cxn ang="0">
                <a:pos x="17" y="1340"/>
              </a:cxn>
              <a:cxn ang="0">
                <a:pos x="25" y="1347"/>
              </a:cxn>
              <a:cxn ang="0">
                <a:pos x="35" y="1352"/>
              </a:cxn>
              <a:cxn ang="0">
                <a:pos x="46" y="1356"/>
              </a:cxn>
              <a:cxn ang="0">
                <a:pos x="57" y="1357"/>
              </a:cxn>
              <a:cxn ang="0">
                <a:pos x="57" y="1357"/>
              </a:cxn>
            </a:cxnLst>
            <a:rect l="0" t="0" r="r" b="b"/>
            <a:pathLst>
              <a:path w="8081" h="1357">
                <a:moveTo>
                  <a:pt x="57" y="1357"/>
                </a:moveTo>
                <a:lnTo>
                  <a:pt x="8024" y="1357"/>
                </a:lnTo>
                <a:lnTo>
                  <a:pt x="8036" y="1356"/>
                </a:lnTo>
                <a:lnTo>
                  <a:pt x="8047" y="1352"/>
                </a:lnTo>
                <a:lnTo>
                  <a:pt x="8057" y="1347"/>
                </a:lnTo>
                <a:lnTo>
                  <a:pt x="8065" y="1340"/>
                </a:lnTo>
                <a:lnTo>
                  <a:pt x="8072" y="1332"/>
                </a:lnTo>
                <a:lnTo>
                  <a:pt x="8077" y="1322"/>
                </a:lnTo>
                <a:lnTo>
                  <a:pt x="8080" y="1312"/>
                </a:lnTo>
                <a:lnTo>
                  <a:pt x="8081" y="1300"/>
                </a:lnTo>
                <a:lnTo>
                  <a:pt x="8081" y="1300"/>
                </a:lnTo>
                <a:lnTo>
                  <a:pt x="8081" y="56"/>
                </a:lnTo>
                <a:lnTo>
                  <a:pt x="8080" y="45"/>
                </a:lnTo>
                <a:lnTo>
                  <a:pt x="8077" y="34"/>
                </a:lnTo>
                <a:lnTo>
                  <a:pt x="8072" y="25"/>
                </a:lnTo>
                <a:lnTo>
                  <a:pt x="8065" y="16"/>
                </a:lnTo>
                <a:lnTo>
                  <a:pt x="8057" y="9"/>
                </a:lnTo>
                <a:lnTo>
                  <a:pt x="8047" y="4"/>
                </a:lnTo>
                <a:lnTo>
                  <a:pt x="8036" y="1"/>
                </a:lnTo>
                <a:lnTo>
                  <a:pt x="8024" y="0"/>
                </a:lnTo>
                <a:lnTo>
                  <a:pt x="57" y="0"/>
                </a:lnTo>
                <a:lnTo>
                  <a:pt x="46" y="1"/>
                </a:lnTo>
                <a:lnTo>
                  <a:pt x="35" y="4"/>
                </a:lnTo>
                <a:lnTo>
                  <a:pt x="25" y="9"/>
                </a:lnTo>
                <a:lnTo>
                  <a:pt x="17" y="16"/>
                </a:lnTo>
                <a:lnTo>
                  <a:pt x="10" y="25"/>
                </a:lnTo>
                <a:lnTo>
                  <a:pt x="5" y="34"/>
                </a:lnTo>
                <a:lnTo>
                  <a:pt x="1" y="45"/>
                </a:lnTo>
                <a:lnTo>
                  <a:pt x="0" y="56"/>
                </a:lnTo>
                <a:lnTo>
                  <a:pt x="0" y="56"/>
                </a:lnTo>
                <a:lnTo>
                  <a:pt x="0" y="1300"/>
                </a:lnTo>
                <a:lnTo>
                  <a:pt x="1" y="1312"/>
                </a:lnTo>
                <a:lnTo>
                  <a:pt x="5" y="1322"/>
                </a:lnTo>
                <a:lnTo>
                  <a:pt x="10" y="1332"/>
                </a:lnTo>
                <a:lnTo>
                  <a:pt x="17" y="1340"/>
                </a:lnTo>
                <a:lnTo>
                  <a:pt x="25" y="1347"/>
                </a:lnTo>
                <a:lnTo>
                  <a:pt x="35" y="1352"/>
                </a:lnTo>
                <a:lnTo>
                  <a:pt x="46" y="1356"/>
                </a:lnTo>
                <a:lnTo>
                  <a:pt x="57" y="1357"/>
                </a:lnTo>
                <a:lnTo>
                  <a:pt x="57" y="1357"/>
                </a:lnTo>
                <a:close/>
              </a:path>
            </a:pathLst>
          </a:custGeom>
          <a:solidFill>
            <a:srgbClr val="F1EEF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06" name="Freeform 26"/>
          <p:cNvSpPr>
            <a:spLocks/>
          </p:cNvSpPr>
          <p:nvPr/>
        </p:nvSpPr>
        <p:spPr bwMode="auto">
          <a:xfrm>
            <a:off x="990600" y="4800599"/>
            <a:ext cx="7826747" cy="1506227"/>
          </a:xfrm>
          <a:custGeom>
            <a:avLst/>
            <a:gdLst/>
            <a:ahLst/>
            <a:cxnLst>
              <a:cxn ang="0">
                <a:pos x="57" y="1357"/>
              </a:cxn>
              <a:cxn ang="0">
                <a:pos x="8024" y="1357"/>
              </a:cxn>
              <a:cxn ang="0">
                <a:pos x="8036" y="1356"/>
              </a:cxn>
              <a:cxn ang="0">
                <a:pos x="8047" y="1352"/>
              </a:cxn>
              <a:cxn ang="0">
                <a:pos x="8057" y="1347"/>
              </a:cxn>
              <a:cxn ang="0">
                <a:pos x="8065" y="1340"/>
              </a:cxn>
              <a:cxn ang="0">
                <a:pos x="8072" y="1332"/>
              </a:cxn>
              <a:cxn ang="0">
                <a:pos x="8077" y="1322"/>
              </a:cxn>
              <a:cxn ang="0">
                <a:pos x="8080" y="1312"/>
              </a:cxn>
              <a:cxn ang="0">
                <a:pos x="8081" y="1300"/>
              </a:cxn>
              <a:cxn ang="0">
                <a:pos x="8081" y="1300"/>
              </a:cxn>
              <a:cxn ang="0">
                <a:pos x="8081" y="56"/>
              </a:cxn>
              <a:cxn ang="0">
                <a:pos x="8080" y="45"/>
              </a:cxn>
              <a:cxn ang="0">
                <a:pos x="8077" y="34"/>
              </a:cxn>
              <a:cxn ang="0">
                <a:pos x="8072" y="25"/>
              </a:cxn>
              <a:cxn ang="0">
                <a:pos x="8065" y="16"/>
              </a:cxn>
              <a:cxn ang="0">
                <a:pos x="8057" y="9"/>
              </a:cxn>
              <a:cxn ang="0">
                <a:pos x="8047" y="4"/>
              </a:cxn>
              <a:cxn ang="0">
                <a:pos x="8036" y="1"/>
              </a:cxn>
              <a:cxn ang="0">
                <a:pos x="8024" y="0"/>
              </a:cxn>
              <a:cxn ang="0">
                <a:pos x="57" y="0"/>
              </a:cxn>
              <a:cxn ang="0">
                <a:pos x="46" y="1"/>
              </a:cxn>
              <a:cxn ang="0">
                <a:pos x="35" y="4"/>
              </a:cxn>
              <a:cxn ang="0">
                <a:pos x="25" y="9"/>
              </a:cxn>
              <a:cxn ang="0">
                <a:pos x="17" y="16"/>
              </a:cxn>
              <a:cxn ang="0">
                <a:pos x="10" y="25"/>
              </a:cxn>
              <a:cxn ang="0">
                <a:pos x="5" y="34"/>
              </a:cxn>
              <a:cxn ang="0">
                <a:pos x="1" y="45"/>
              </a:cxn>
              <a:cxn ang="0">
                <a:pos x="0" y="56"/>
              </a:cxn>
              <a:cxn ang="0">
                <a:pos x="0" y="56"/>
              </a:cxn>
              <a:cxn ang="0">
                <a:pos x="0" y="1300"/>
              </a:cxn>
              <a:cxn ang="0">
                <a:pos x="1" y="1312"/>
              </a:cxn>
              <a:cxn ang="0">
                <a:pos x="5" y="1322"/>
              </a:cxn>
              <a:cxn ang="0">
                <a:pos x="10" y="1332"/>
              </a:cxn>
              <a:cxn ang="0">
                <a:pos x="17" y="1340"/>
              </a:cxn>
              <a:cxn ang="0">
                <a:pos x="25" y="1347"/>
              </a:cxn>
              <a:cxn ang="0">
                <a:pos x="35" y="1352"/>
              </a:cxn>
              <a:cxn ang="0">
                <a:pos x="46" y="1356"/>
              </a:cxn>
              <a:cxn ang="0">
                <a:pos x="57" y="1357"/>
              </a:cxn>
              <a:cxn ang="0">
                <a:pos x="57" y="1357"/>
              </a:cxn>
            </a:cxnLst>
            <a:rect l="0" t="0" r="r" b="b"/>
            <a:pathLst>
              <a:path w="8081" h="1357">
                <a:moveTo>
                  <a:pt x="57" y="1357"/>
                </a:moveTo>
                <a:lnTo>
                  <a:pt x="8024" y="1357"/>
                </a:lnTo>
                <a:lnTo>
                  <a:pt x="8036" y="1356"/>
                </a:lnTo>
                <a:lnTo>
                  <a:pt x="8047" y="1352"/>
                </a:lnTo>
                <a:lnTo>
                  <a:pt x="8057" y="1347"/>
                </a:lnTo>
                <a:lnTo>
                  <a:pt x="8065" y="1340"/>
                </a:lnTo>
                <a:lnTo>
                  <a:pt x="8072" y="1332"/>
                </a:lnTo>
                <a:lnTo>
                  <a:pt x="8077" y="1322"/>
                </a:lnTo>
                <a:lnTo>
                  <a:pt x="8080" y="1312"/>
                </a:lnTo>
                <a:lnTo>
                  <a:pt x="8081" y="1300"/>
                </a:lnTo>
                <a:lnTo>
                  <a:pt x="8081" y="1300"/>
                </a:lnTo>
                <a:lnTo>
                  <a:pt x="8081" y="56"/>
                </a:lnTo>
                <a:lnTo>
                  <a:pt x="8080" y="45"/>
                </a:lnTo>
                <a:lnTo>
                  <a:pt x="8077" y="34"/>
                </a:lnTo>
                <a:lnTo>
                  <a:pt x="8072" y="25"/>
                </a:lnTo>
                <a:lnTo>
                  <a:pt x="8065" y="16"/>
                </a:lnTo>
                <a:lnTo>
                  <a:pt x="8057" y="9"/>
                </a:lnTo>
                <a:lnTo>
                  <a:pt x="8047" y="4"/>
                </a:lnTo>
                <a:lnTo>
                  <a:pt x="8036" y="1"/>
                </a:lnTo>
                <a:lnTo>
                  <a:pt x="8024" y="0"/>
                </a:lnTo>
                <a:lnTo>
                  <a:pt x="57" y="0"/>
                </a:lnTo>
                <a:lnTo>
                  <a:pt x="46" y="1"/>
                </a:lnTo>
                <a:lnTo>
                  <a:pt x="35" y="4"/>
                </a:lnTo>
                <a:lnTo>
                  <a:pt x="25" y="9"/>
                </a:lnTo>
                <a:lnTo>
                  <a:pt x="17" y="16"/>
                </a:lnTo>
                <a:lnTo>
                  <a:pt x="10" y="25"/>
                </a:lnTo>
                <a:lnTo>
                  <a:pt x="5" y="34"/>
                </a:lnTo>
                <a:lnTo>
                  <a:pt x="1" y="45"/>
                </a:lnTo>
                <a:lnTo>
                  <a:pt x="0" y="56"/>
                </a:lnTo>
                <a:lnTo>
                  <a:pt x="0" y="56"/>
                </a:lnTo>
                <a:lnTo>
                  <a:pt x="0" y="1300"/>
                </a:lnTo>
                <a:lnTo>
                  <a:pt x="1" y="1312"/>
                </a:lnTo>
                <a:lnTo>
                  <a:pt x="5" y="1322"/>
                </a:lnTo>
                <a:lnTo>
                  <a:pt x="10" y="1332"/>
                </a:lnTo>
                <a:lnTo>
                  <a:pt x="17" y="1340"/>
                </a:lnTo>
                <a:lnTo>
                  <a:pt x="25" y="1347"/>
                </a:lnTo>
                <a:lnTo>
                  <a:pt x="35" y="1352"/>
                </a:lnTo>
                <a:lnTo>
                  <a:pt x="46" y="1356"/>
                </a:lnTo>
                <a:lnTo>
                  <a:pt x="57" y="1357"/>
                </a:lnTo>
                <a:lnTo>
                  <a:pt x="57" y="13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grpSp>
        <p:nvGrpSpPr>
          <p:cNvPr id="407" name="Group 406"/>
          <p:cNvGrpSpPr/>
          <p:nvPr/>
        </p:nvGrpSpPr>
        <p:grpSpPr>
          <a:xfrm>
            <a:off x="2827173" y="5181600"/>
            <a:ext cx="1363869" cy="680165"/>
            <a:chOff x="3268663" y="5206207"/>
            <a:chExt cx="1117600" cy="486035"/>
          </a:xfrm>
        </p:grpSpPr>
        <p:sp>
          <p:nvSpPr>
            <p:cNvPr id="492" name="Freeform 27"/>
            <p:cNvSpPr>
              <a:spLocks/>
            </p:cNvSpPr>
            <p:nvPr/>
          </p:nvSpPr>
          <p:spPr bwMode="auto">
            <a:xfrm>
              <a:off x="3268663" y="5221288"/>
              <a:ext cx="1117600" cy="427038"/>
            </a:xfrm>
            <a:custGeom>
              <a:avLst/>
              <a:gdLst/>
              <a:ahLst/>
              <a:cxnLst>
                <a:cxn ang="0">
                  <a:pos x="57" y="540"/>
                </a:cxn>
                <a:cxn ang="0">
                  <a:pos x="1353" y="540"/>
                </a:cxn>
                <a:cxn ang="0">
                  <a:pos x="1364" y="539"/>
                </a:cxn>
                <a:cxn ang="0">
                  <a:pos x="1375" y="535"/>
                </a:cxn>
                <a:cxn ang="0">
                  <a:pos x="1384" y="530"/>
                </a:cxn>
                <a:cxn ang="0">
                  <a:pos x="1393" y="523"/>
                </a:cxn>
                <a:cxn ang="0">
                  <a:pos x="1400" y="515"/>
                </a:cxn>
                <a:cxn ang="0">
                  <a:pos x="1405" y="505"/>
                </a:cxn>
                <a:cxn ang="0">
                  <a:pos x="1408" y="495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57"/>
                </a:cxn>
                <a:cxn ang="0">
                  <a:pos x="1408" y="45"/>
                </a:cxn>
                <a:cxn ang="0">
                  <a:pos x="1405" y="35"/>
                </a:cxn>
                <a:cxn ang="0">
                  <a:pos x="1400" y="25"/>
                </a:cxn>
                <a:cxn ang="0">
                  <a:pos x="1393" y="17"/>
                </a:cxn>
                <a:cxn ang="0">
                  <a:pos x="1384" y="10"/>
                </a:cxn>
                <a:cxn ang="0">
                  <a:pos x="1375" y="4"/>
                </a:cxn>
                <a:cxn ang="0">
                  <a:pos x="1364" y="1"/>
                </a:cxn>
                <a:cxn ang="0">
                  <a:pos x="1353" y="0"/>
                </a:cxn>
                <a:cxn ang="0">
                  <a:pos x="1353" y="0"/>
                </a:cxn>
                <a:cxn ang="0">
                  <a:pos x="57" y="0"/>
                </a:cxn>
                <a:cxn ang="0">
                  <a:pos x="46" y="1"/>
                </a:cxn>
                <a:cxn ang="0">
                  <a:pos x="35" y="4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2" y="45"/>
                </a:cxn>
                <a:cxn ang="0">
                  <a:pos x="0" y="57"/>
                </a:cxn>
                <a:cxn ang="0">
                  <a:pos x="0" y="482"/>
                </a:cxn>
                <a:cxn ang="0">
                  <a:pos x="2" y="495"/>
                </a:cxn>
                <a:cxn ang="0">
                  <a:pos x="5" y="505"/>
                </a:cxn>
                <a:cxn ang="0">
                  <a:pos x="10" y="515"/>
                </a:cxn>
                <a:cxn ang="0">
                  <a:pos x="17" y="523"/>
                </a:cxn>
                <a:cxn ang="0">
                  <a:pos x="25" y="530"/>
                </a:cxn>
                <a:cxn ang="0">
                  <a:pos x="35" y="535"/>
                </a:cxn>
                <a:cxn ang="0">
                  <a:pos x="46" y="539"/>
                </a:cxn>
                <a:cxn ang="0">
                  <a:pos x="57" y="540"/>
                </a:cxn>
                <a:cxn ang="0">
                  <a:pos x="57" y="540"/>
                </a:cxn>
              </a:cxnLst>
              <a:rect l="0" t="0" r="r" b="b"/>
              <a:pathLst>
                <a:path w="1409" h="540">
                  <a:moveTo>
                    <a:pt x="57" y="540"/>
                  </a:moveTo>
                  <a:lnTo>
                    <a:pt x="1353" y="540"/>
                  </a:lnTo>
                  <a:lnTo>
                    <a:pt x="1364" y="539"/>
                  </a:lnTo>
                  <a:lnTo>
                    <a:pt x="1375" y="535"/>
                  </a:lnTo>
                  <a:lnTo>
                    <a:pt x="1384" y="530"/>
                  </a:lnTo>
                  <a:lnTo>
                    <a:pt x="1393" y="523"/>
                  </a:lnTo>
                  <a:lnTo>
                    <a:pt x="1400" y="515"/>
                  </a:lnTo>
                  <a:lnTo>
                    <a:pt x="1405" y="505"/>
                  </a:lnTo>
                  <a:lnTo>
                    <a:pt x="1408" y="495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57"/>
                  </a:lnTo>
                  <a:lnTo>
                    <a:pt x="1408" y="45"/>
                  </a:lnTo>
                  <a:lnTo>
                    <a:pt x="1405" y="35"/>
                  </a:lnTo>
                  <a:lnTo>
                    <a:pt x="1400" y="25"/>
                  </a:lnTo>
                  <a:lnTo>
                    <a:pt x="1393" y="17"/>
                  </a:lnTo>
                  <a:lnTo>
                    <a:pt x="1384" y="10"/>
                  </a:lnTo>
                  <a:lnTo>
                    <a:pt x="1375" y="4"/>
                  </a:lnTo>
                  <a:lnTo>
                    <a:pt x="1364" y="1"/>
                  </a:lnTo>
                  <a:lnTo>
                    <a:pt x="1353" y="0"/>
                  </a:lnTo>
                  <a:lnTo>
                    <a:pt x="1353" y="0"/>
                  </a:lnTo>
                  <a:lnTo>
                    <a:pt x="57" y="0"/>
                  </a:lnTo>
                  <a:lnTo>
                    <a:pt x="46" y="1"/>
                  </a:lnTo>
                  <a:lnTo>
                    <a:pt x="35" y="4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0" y="482"/>
                  </a:lnTo>
                  <a:lnTo>
                    <a:pt x="2" y="495"/>
                  </a:lnTo>
                  <a:lnTo>
                    <a:pt x="5" y="505"/>
                  </a:lnTo>
                  <a:lnTo>
                    <a:pt x="10" y="515"/>
                  </a:lnTo>
                  <a:lnTo>
                    <a:pt x="17" y="523"/>
                  </a:lnTo>
                  <a:lnTo>
                    <a:pt x="25" y="530"/>
                  </a:lnTo>
                  <a:lnTo>
                    <a:pt x="35" y="535"/>
                  </a:lnTo>
                  <a:lnTo>
                    <a:pt x="46" y="539"/>
                  </a:lnTo>
                  <a:lnTo>
                    <a:pt x="57" y="540"/>
                  </a:lnTo>
                  <a:lnTo>
                    <a:pt x="57" y="540"/>
                  </a:lnTo>
                  <a:close/>
                </a:path>
              </a:pathLst>
            </a:custGeom>
            <a:solidFill>
              <a:srgbClr val="D2C9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400"/>
            </a:p>
          </p:txBody>
        </p:sp>
        <p:sp>
          <p:nvSpPr>
            <p:cNvPr id="493" name="Freeform 28"/>
            <p:cNvSpPr>
              <a:spLocks/>
            </p:cNvSpPr>
            <p:nvPr/>
          </p:nvSpPr>
          <p:spPr bwMode="auto">
            <a:xfrm>
              <a:off x="3268663" y="5221288"/>
              <a:ext cx="1117600" cy="427038"/>
            </a:xfrm>
            <a:custGeom>
              <a:avLst/>
              <a:gdLst/>
              <a:ahLst/>
              <a:cxnLst>
                <a:cxn ang="0">
                  <a:pos x="57" y="540"/>
                </a:cxn>
                <a:cxn ang="0">
                  <a:pos x="1353" y="540"/>
                </a:cxn>
                <a:cxn ang="0">
                  <a:pos x="1364" y="539"/>
                </a:cxn>
                <a:cxn ang="0">
                  <a:pos x="1375" y="535"/>
                </a:cxn>
                <a:cxn ang="0">
                  <a:pos x="1384" y="530"/>
                </a:cxn>
                <a:cxn ang="0">
                  <a:pos x="1393" y="523"/>
                </a:cxn>
                <a:cxn ang="0">
                  <a:pos x="1400" y="515"/>
                </a:cxn>
                <a:cxn ang="0">
                  <a:pos x="1405" y="505"/>
                </a:cxn>
                <a:cxn ang="0">
                  <a:pos x="1408" y="495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57"/>
                </a:cxn>
                <a:cxn ang="0">
                  <a:pos x="1408" y="45"/>
                </a:cxn>
                <a:cxn ang="0">
                  <a:pos x="1405" y="35"/>
                </a:cxn>
                <a:cxn ang="0">
                  <a:pos x="1400" y="25"/>
                </a:cxn>
                <a:cxn ang="0">
                  <a:pos x="1393" y="17"/>
                </a:cxn>
                <a:cxn ang="0">
                  <a:pos x="1384" y="10"/>
                </a:cxn>
                <a:cxn ang="0">
                  <a:pos x="1375" y="4"/>
                </a:cxn>
                <a:cxn ang="0">
                  <a:pos x="1364" y="1"/>
                </a:cxn>
                <a:cxn ang="0">
                  <a:pos x="1353" y="0"/>
                </a:cxn>
                <a:cxn ang="0">
                  <a:pos x="1353" y="0"/>
                </a:cxn>
                <a:cxn ang="0">
                  <a:pos x="57" y="0"/>
                </a:cxn>
                <a:cxn ang="0">
                  <a:pos x="46" y="1"/>
                </a:cxn>
                <a:cxn ang="0">
                  <a:pos x="35" y="4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2" y="45"/>
                </a:cxn>
                <a:cxn ang="0">
                  <a:pos x="0" y="57"/>
                </a:cxn>
                <a:cxn ang="0">
                  <a:pos x="0" y="482"/>
                </a:cxn>
                <a:cxn ang="0">
                  <a:pos x="2" y="495"/>
                </a:cxn>
                <a:cxn ang="0">
                  <a:pos x="5" y="505"/>
                </a:cxn>
                <a:cxn ang="0">
                  <a:pos x="10" y="515"/>
                </a:cxn>
                <a:cxn ang="0">
                  <a:pos x="17" y="523"/>
                </a:cxn>
                <a:cxn ang="0">
                  <a:pos x="25" y="530"/>
                </a:cxn>
                <a:cxn ang="0">
                  <a:pos x="35" y="535"/>
                </a:cxn>
                <a:cxn ang="0">
                  <a:pos x="46" y="539"/>
                </a:cxn>
                <a:cxn ang="0">
                  <a:pos x="57" y="540"/>
                </a:cxn>
                <a:cxn ang="0">
                  <a:pos x="57" y="540"/>
                </a:cxn>
              </a:cxnLst>
              <a:rect l="0" t="0" r="r" b="b"/>
              <a:pathLst>
                <a:path w="1409" h="540">
                  <a:moveTo>
                    <a:pt x="57" y="540"/>
                  </a:moveTo>
                  <a:lnTo>
                    <a:pt x="1353" y="540"/>
                  </a:lnTo>
                  <a:lnTo>
                    <a:pt x="1364" y="539"/>
                  </a:lnTo>
                  <a:lnTo>
                    <a:pt x="1375" y="535"/>
                  </a:lnTo>
                  <a:lnTo>
                    <a:pt x="1384" y="530"/>
                  </a:lnTo>
                  <a:lnTo>
                    <a:pt x="1393" y="523"/>
                  </a:lnTo>
                  <a:lnTo>
                    <a:pt x="1400" y="515"/>
                  </a:lnTo>
                  <a:lnTo>
                    <a:pt x="1405" y="505"/>
                  </a:lnTo>
                  <a:lnTo>
                    <a:pt x="1408" y="495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57"/>
                  </a:lnTo>
                  <a:lnTo>
                    <a:pt x="1408" y="45"/>
                  </a:lnTo>
                  <a:lnTo>
                    <a:pt x="1405" y="35"/>
                  </a:lnTo>
                  <a:lnTo>
                    <a:pt x="1400" y="25"/>
                  </a:lnTo>
                  <a:lnTo>
                    <a:pt x="1393" y="17"/>
                  </a:lnTo>
                  <a:lnTo>
                    <a:pt x="1384" y="10"/>
                  </a:lnTo>
                  <a:lnTo>
                    <a:pt x="1375" y="4"/>
                  </a:lnTo>
                  <a:lnTo>
                    <a:pt x="1364" y="1"/>
                  </a:lnTo>
                  <a:lnTo>
                    <a:pt x="1353" y="0"/>
                  </a:lnTo>
                  <a:lnTo>
                    <a:pt x="1353" y="0"/>
                  </a:lnTo>
                  <a:lnTo>
                    <a:pt x="57" y="0"/>
                  </a:lnTo>
                  <a:lnTo>
                    <a:pt x="46" y="1"/>
                  </a:lnTo>
                  <a:lnTo>
                    <a:pt x="35" y="4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0" y="482"/>
                  </a:lnTo>
                  <a:lnTo>
                    <a:pt x="2" y="495"/>
                  </a:lnTo>
                  <a:lnTo>
                    <a:pt x="5" y="505"/>
                  </a:lnTo>
                  <a:lnTo>
                    <a:pt x="10" y="515"/>
                  </a:lnTo>
                  <a:lnTo>
                    <a:pt x="17" y="523"/>
                  </a:lnTo>
                  <a:lnTo>
                    <a:pt x="25" y="530"/>
                  </a:lnTo>
                  <a:lnTo>
                    <a:pt x="35" y="535"/>
                  </a:lnTo>
                  <a:lnTo>
                    <a:pt x="46" y="539"/>
                  </a:lnTo>
                  <a:lnTo>
                    <a:pt x="57" y="540"/>
                  </a:lnTo>
                  <a:lnTo>
                    <a:pt x="57" y="5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000"/>
            </a:p>
          </p:txBody>
        </p:sp>
        <p:sp>
          <p:nvSpPr>
            <p:cNvPr id="494" name="Rectangle 29"/>
            <p:cNvSpPr>
              <a:spLocks noChangeArrowheads="1"/>
            </p:cNvSpPr>
            <p:nvPr/>
          </p:nvSpPr>
          <p:spPr bwMode="auto">
            <a:xfrm>
              <a:off x="3486820" y="5206207"/>
              <a:ext cx="723280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What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-if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5" name="Rectangle 30"/>
            <p:cNvSpPr>
              <a:spLocks noChangeArrowheads="1"/>
            </p:cNvSpPr>
            <p:nvPr/>
          </p:nvSpPr>
          <p:spPr bwMode="auto">
            <a:xfrm>
              <a:off x="3740151" y="5340350"/>
              <a:ext cx="0" cy="3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6" name="Rectangle 31"/>
            <p:cNvSpPr>
              <a:spLocks noChangeArrowheads="1"/>
            </p:cNvSpPr>
            <p:nvPr/>
          </p:nvSpPr>
          <p:spPr bwMode="auto">
            <a:xfrm>
              <a:off x="3416677" y="5421886"/>
              <a:ext cx="690462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0000"/>
                  </a:solidFill>
                </a:rPr>
                <a:t>  </a:t>
              </a: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Table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8" name="Rectangle 98"/>
          <p:cNvSpPr>
            <a:spLocks noChangeArrowheads="1"/>
          </p:cNvSpPr>
          <p:nvPr/>
        </p:nvSpPr>
        <p:spPr bwMode="auto">
          <a:xfrm>
            <a:off x="4038600" y="5943600"/>
            <a:ext cx="174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0" i="1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pitchFamily="34" charset="0"/>
                <a:cs typeface="Arial" pitchFamily="34" charset="0"/>
              </a:rPr>
              <a:t>PostgreSQL </a:t>
            </a:r>
            <a:endParaRPr kumimoji="0" lang="el-GR" sz="32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2" name="Freeform 121"/>
          <p:cNvSpPr>
            <a:spLocks/>
          </p:cNvSpPr>
          <p:nvPr/>
        </p:nvSpPr>
        <p:spPr bwMode="auto">
          <a:xfrm>
            <a:off x="5715001" y="5002762"/>
            <a:ext cx="2914427" cy="1104123"/>
          </a:xfrm>
          <a:custGeom>
            <a:avLst/>
            <a:gdLst/>
            <a:ahLst/>
            <a:cxnLst>
              <a:cxn ang="0">
                <a:pos x="57" y="993"/>
              </a:cxn>
              <a:cxn ang="0">
                <a:pos x="2682" y="993"/>
              </a:cxn>
              <a:cxn ang="0">
                <a:pos x="2693" y="992"/>
              </a:cxn>
              <a:cxn ang="0">
                <a:pos x="2704" y="988"/>
              </a:cxn>
              <a:cxn ang="0">
                <a:pos x="2714" y="983"/>
              </a:cxn>
              <a:cxn ang="0">
                <a:pos x="2722" y="976"/>
              </a:cxn>
              <a:cxn ang="0">
                <a:pos x="2729" y="968"/>
              </a:cxn>
              <a:cxn ang="0">
                <a:pos x="2734" y="958"/>
              </a:cxn>
              <a:cxn ang="0">
                <a:pos x="2738" y="947"/>
              </a:cxn>
              <a:cxn ang="0">
                <a:pos x="2739" y="936"/>
              </a:cxn>
              <a:cxn ang="0">
                <a:pos x="2739" y="936"/>
              </a:cxn>
              <a:cxn ang="0">
                <a:pos x="2739" y="936"/>
              </a:cxn>
              <a:cxn ang="0">
                <a:pos x="2739" y="57"/>
              </a:cxn>
              <a:cxn ang="0">
                <a:pos x="2739" y="57"/>
              </a:cxn>
              <a:cxn ang="0">
                <a:pos x="2738" y="45"/>
              </a:cxn>
              <a:cxn ang="0">
                <a:pos x="2734" y="35"/>
              </a:cxn>
              <a:cxn ang="0">
                <a:pos x="2729" y="25"/>
              </a:cxn>
              <a:cxn ang="0">
                <a:pos x="2722" y="16"/>
              </a:cxn>
              <a:cxn ang="0">
                <a:pos x="2714" y="10"/>
              </a:cxn>
              <a:cxn ang="0">
                <a:pos x="2704" y="4"/>
              </a:cxn>
              <a:cxn ang="0">
                <a:pos x="2693" y="1"/>
              </a:cxn>
              <a:cxn ang="0">
                <a:pos x="2682" y="0"/>
              </a:cxn>
              <a:cxn ang="0">
                <a:pos x="57" y="0"/>
              </a:cxn>
              <a:cxn ang="0">
                <a:pos x="45" y="1"/>
              </a:cxn>
              <a:cxn ang="0">
                <a:pos x="35" y="4"/>
              </a:cxn>
              <a:cxn ang="0">
                <a:pos x="25" y="10"/>
              </a:cxn>
              <a:cxn ang="0">
                <a:pos x="17" y="16"/>
              </a:cxn>
              <a:cxn ang="0">
                <a:pos x="10" y="25"/>
              </a:cxn>
              <a:cxn ang="0">
                <a:pos x="5" y="35"/>
              </a:cxn>
              <a:cxn ang="0">
                <a:pos x="1" y="45"/>
              </a:cxn>
              <a:cxn ang="0">
                <a:pos x="0" y="57"/>
              </a:cxn>
              <a:cxn ang="0">
                <a:pos x="0" y="936"/>
              </a:cxn>
              <a:cxn ang="0">
                <a:pos x="1" y="947"/>
              </a:cxn>
              <a:cxn ang="0">
                <a:pos x="5" y="958"/>
              </a:cxn>
              <a:cxn ang="0">
                <a:pos x="10" y="968"/>
              </a:cxn>
              <a:cxn ang="0">
                <a:pos x="17" y="976"/>
              </a:cxn>
              <a:cxn ang="0">
                <a:pos x="25" y="983"/>
              </a:cxn>
              <a:cxn ang="0">
                <a:pos x="35" y="988"/>
              </a:cxn>
              <a:cxn ang="0">
                <a:pos x="45" y="992"/>
              </a:cxn>
              <a:cxn ang="0">
                <a:pos x="57" y="993"/>
              </a:cxn>
              <a:cxn ang="0">
                <a:pos x="57" y="993"/>
              </a:cxn>
            </a:cxnLst>
            <a:rect l="0" t="0" r="r" b="b"/>
            <a:pathLst>
              <a:path w="2739" h="993">
                <a:moveTo>
                  <a:pt x="57" y="993"/>
                </a:moveTo>
                <a:lnTo>
                  <a:pt x="2682" y="993"/>
                </a:lnTo>
                <a:lnTo>
                  <a:pt x="2693" y="992"/>
                </a:lnTo>
                <a:lnTo>
                  <a:pt x="2704" y="988"/>
                </a:lnTo>
                <a:lnTo>
                  <a:pt x="2714" y="983"/>
                </a:lnTo>
                <a:lnTo>
                  <a:pt x="2722" y="976"/>
                </a:lnTo>
                <a:lnTo>
                  <a:pt x="2729" y="968"/>
                </a:lnTo>
                <a:lnTo>
                  <a:pt x="2734" y="958"/>
                </a:lnTo>
                <a:lnTo>
                  <a:pt x="2738" y="947"/>
                </a:lnTo>
                <a:lnTo>
                  <a:pt x="2739" y="936"/>
                </a:lnTo>
                <a:lnTo>
                  <a:pt x="2739" y="936"/>
                </a:lnTo>
                <a:lnTo>
                  <a:pt x="2739" y="936"/>
                </a:lnTo>
                <a:lnTo>
                  <a:pt x="2739" y="57"/>
                </a:lnTo>
                <a:lnTo>
                  <a:pt x="2739" y="57"/>
                </a:lnTo>
                <a:lnTo>
                  <a:pt x="2738" y="45"/>
                </a:lnTo>
                <a:lnTo>
                  <a:pt x="2734" y="35"/>
                </a:lnTo>
                <a:lnTo>
                  <a:pt x="2729" y="25"/>
                </a:lnTo>
                <a:lnTo>
                  <a:pt x="2722" y="16"/>
                </a:lnTo>
                <a:lnTo>
                  <a:pt x="2714" y="10"/>
                </a:lnTo>
                <a:lnTo>
                  <a:pt x="2704" y="4"/>
                </a:lnTo>
                <a:lnTo>
                  <a:pt x="2693" y="1"/>
                </a:lnTo>
                <a:lnTo>
                  <a:pt x="2682" y="0"/>
                </a:lnTo>
                <a:lnTo>
                  <a:pt x="57" y="0"/>
                </a:lnTo>
                <a:lnTo>
                  <a:pt x="45" y="1"/>
                </a:lnTo>
                <a:lnTo>
                  <a:pt x="35" y="4"/>
                </a:lnTo>
                <a:lnTo>
                  <a:pt x="25" y="10"/>
                </a:lnTo>
                <a:lnTo>
                  <a:pt x="17" y="16"/>
                </a:lnTo>
                <a:lnTo>
                  <a:pt x="10" y="25"/>
                </a:lnTo>
                <a:lnTo>
                  <a:pt x="5" y="35"/>
                </a:lnTo>
                <a:lnTo>
                  <a:pt x="1" y="45"/>
                </a:lnTo>
                <a:lnTo>
                  <a:pt x="0" y="57"/>
                </a:lnTo>
                <a:lnTo>
                  <a:pt x="0" y="936"/>
                </a:lnTo>
                <a:lnTo>
                  <a:pt x="1" y="947"/>
                </a:lnTo>
                <a:lnTo>
                  <a:pt x="5" y="958"/>
                </a:lnTo>
                <a:lnTo>
                  <a:pt x="10" y="968"/>
                </a:lnTo>
                <a:lnTo>
                  <a:pt x="17" y="976"/>
                </a:lnTo>
                <a:lnTo>
                  <a:pt x="25" y="983"/>
                </a:lnTo>
                <a:lnTo>
                  <a:pt x="35" y="988"/>
                </a:lnTo>
                <a:lnTo>
                  <a:pt x="45" y="992"/>
                </a:lnTo>
                <a:lnTo>
                  <a:pt x="57" y="993"/>
                </a:lnTo>
                <a:lnTo>
                  <a:pt x="57" y="993"/>
                </a:lnTo>
                <a:close/>
              </a:path>
            </a:pathLst>
          </a:custGeom>
          <a:solidFill>
            <a:srgbClr val="D2C9D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24" name="Rectangle 123"/>
          <p:cNvSpPr>
            <a:spLocks noChangeArrowheads="1"/>
          </p:cNvSpPr>
          <p:nvPr/>
        </p:nvSpPr>
        <p:spPr bwMode="auto">
          <a:xfrm>
            <a:off x="5757688" y="5058302"/>
            <a:ext cx="395458" cy="16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COLT</a:t>
            </a:r>
            <a:endParaRPr kumimoji="0" lang="el-G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5" name="Line 124"/>
          <p:cNvSpPr>
            <a:spLocks noChangeShapeType="1"/>
          </p:cNvSpPr>
          <p:nvPr/>
        </p:nvSpPr>
        <p:spPr bwMode="auto">
          <a:xfrm flipV="1">
            <a:off x="6050797" y="5351550"/>
            <a:ext cx="1938" cy="4443"/>
          </a:xfrm>
          <a:prstGeom prst="line">
            <a:avLst/>
          </a:pr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26" name="Rectangle 125"/>
          <p:cNvSpPr>
            <a:spLocks noChangeArrowheads="1"/>
          </p:cNvSpPr>
          <p:nvPr/>
        </p:nvSpPr>
        <p:spPr bwMode="auto">
          <a:xfrm>
            <a:off x="6027549" y="5180488"/>
            <a:ext cx="1970248" cy="5642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27" name="Rectangle 127"/>
          <p:cNvSpPr>
            <a:spLocks noChangeArrowheads="1"/>
          </p:cNvSpPr>
          <p:nvPr/>
        </p:nvSpPr>
        <p:spPr bwMode="auto">
          <a:xfrm>
            <a:off x="6027549" y="5180488"/>
            <a:ext cx="1970248" cy="5642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28" name="Freeform 128"/>
          <p:cNvSpPr>
            <a:spLocks noEditPoints="1"/>
          </p:cNvSpPr>
          <p:nvPr/>
        </p:nvSpPr>
        <p:spPr bwMode="auto">
          <a:xfrm>
            <a:off x="6019800" y="5171602"/>
            <a:ext cx="1987683" cy="58205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0" y="0"/>
              </a:cxn>
              <a:cxn ang="0">
                <a:pos x="2050" y="526"/>
              </a:cxn>
              <a:cxn ang="0">
                <a:pos x="0" y="526"/>
              </a:cxn>
              <a:cxn ang="0">
                <a:pos x="0" y="0"/>
              </a:cxn>
              <a:cxn ang="0">
                <a:pos x="17" y="517"/>
              </a:cxn>
              <a:cxn ang="0">
                <a:pos x="9" y="508"/>
              </a:cxn>
              <a:cxn ang="0">
                <a:pos x="2042" y="508"/>
              </a:cxn>
              <a:cxn ang="0">
                <a:pos x="2033" y="517"/>
              </a:cxn>
              <a:cxn ang="0">
                <a:pos x="2033" y="9"/>
              </a:cxn>
              <a:cxn ang="0">
                <a:pos x="2042" y="17"/>
              </a:cxn>
              <a:cxn ang="0">
                <a:pos x="9" y="17"/>
              </a:cxn>
              <a:cxn ang="0">
                <a:pos x="17" y="9"/>
              </a:cxn>
              <a:cxn ang="0">
                <a:pos x="17" y="517"/>
              </a:cxn>
            </a:cxnLst>
            <a:rect l="0" t="0" r="r" b="b"/>
            <a:pathLst>
              <a:path w="2050" h="526">
                <a:moveTo>
                  <a:pt x="0" y="0"/>
                </a:moveTo>
                <a:lnTo>
                  <a:pt x="2050" y="0"/>
                </a:lnTo>
                <a:lnTo>
                  <a:pt x="2050" y="526"/>
                </a:lnTo>
                <a:lnTo>
                  <a:pt x="0" y="526"/>
                </a:lnTo>
                <a:lnTo>
                  <a:pt x="0" y="0"/>
                </a:lnTo>
                <a:close/>
                <a:moveTo>
                  <a:pt x="17" y="517"/>
                </a:moveTo>
                <a:lnTo>
                  <a:pt x="9" y="508"/>
                </a:lnTo>
                <a:lnTo>
                  <a:pt x="2042" y="508"/>
                </a:lnTo>
                <a:lnTo>
                  <a:pt x="2033" y="517"/>
                </a:lnTo>
                <a:lnTo>
                  <a:pt x="2033" y="9"/>
                </a:lnTo>
                <a:lnTo>
                  <a:pt x="2042" y="17"/>
                </a:lnTo>
                <a:lnTo>
                  <a:pt x="9" y="17"/>
                </a:lnTo>
                <a:lnTo>
                  <a:pt x="17" y="9"/>
                </a:lnTo>
                <a:lnTo>
                  <a:pt x="17" y="5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29" name="Rectangle 129"/>
          <p:cNvSpPr>
            <a:spLocks noChangeArrowheads="1"/>
          </p:cNvSpPr>
          <p:nvPr/>
        </p:nvSpPr>
        <p:spPr bwMode="auto">
          <a:xfrm>
            <a:off x="6019800" y="5171602"/>
            <a:ext cx="1987683" cy="582052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0" name="Freeform 130"/>
          <p:cNvSpPr>
            <a:spLocks/>
          </p:cNvSpPr>
          <p:nvPr/>
        </p:nvSpPr>
        <p:spPr bwMode="auto">
          <a:xfrm>
            <a:off x="6029486" y="5180488"/>
            <a:ext cx="1970248" cy="564280"/>
          </a:xfrm>
          <a:custGeom>
            <a:avLst/>
            <a:gdLst/>
            <a:ahLst/>
            <a:cxnLst>
              <a:cxn ang="0">
                <a:pos x="8" y="508"/>
              </a:cxn>
              <a:cxn ang="0">
                <a:pos x="0" y="499"/>
              </a:cxn>
              <a:cxn ang="0">
                <a:pos x="2033" y="499"/>
              </a:cxn>
              <a:cxn ang="0">
                <a:pos x="2024" y="508"/>
              </a:cxn>
              <a:cxn ang="0">
                <a:pos x="2024" y="0"/>
              </a:cxn>
              <a:cxn ang="0">
                <a:pos x="2033" y="8"/>
              </a:cxn>
              <a:cxn ang="0">
                <a:pos x="0" y="8"/>
              </a:cxn>
              <a:cxn ang="0">
                <a:pos x="8" y="0"/>
              </a:cxn>
              <a:cxn ang="0">
                <a:pos x="8" y="508"/>
              </a:cxn>
            </a:cxnLst>
            <a:rect l="0" t="0" r="r" b="b"/>
            <a:pathLst>
              <a:path w="2033" h="508">
                <a:moveTo>
                  <a:pt x="8" y="508"/>
                </a:moveTo>
                <a:lnTo>
                  <a:pt x="0" y="499"/>
                </a:lnTo>
                <a:lnTo>
                  <a:pt x="2033" y="499"/>
                </a:lnTo>
                <a:lnTo>
                  <a:pt x="2024" y="508"/>
                </a:lnTo>
                <a:lnTo>
                  <a:pt x="2024" y="0"/>
                </a:lnTo>
                <a:lnTo>
                  <a:pt x="2033" y="8"/>
                </a:lnTo>
                <a:lnTo>
                  <a:pt x="0" y="8"/>
                </a:lnTo>
                <a:lnTo>
                  <a:pt x="8" y="0"/>
                </a:lnTo>
                <a:lnTo>
                  <a:pt x="8" y="50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1" name="Rectangle 131"/>
          <p:cNvSpPr>
            <a:spLocks noChangeArrowheads="1"/>
          </p:cNvSpPr>
          <p:nvPr/>
        </p:nvSpPr>
        <p:spPr bwMode="auto">
          <a:xfrm>
            <a:off x="7329424" y="5178267"/>
            <a:ext cx="666436" cy="56428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2" name="Rectangle 132"/>
          <p:cNvSpPr>
            <a:spLocks noChangeArrowheads="1"/>
          </p:cNvSpPr>
          <p:nvPr/>
        </p:nvSpPr>
        <p:spPr bwMode="auto">
          <a:xfrm>
            <a:off x="6630053" y="5178267"/>
            <a:ext cx="722618" cy="56428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3" name="Rectangle 133"/>
          <p:cNvSpPr>
            <a:spLocks noChangeArrowheads="1"/>
          </p:cNvSpPr>
          <p:nvPr/>
        </p:nvSpPr>
        <p:spPr bwMode="auto">
          <a:xfrm>
            <a:off x="6025611" y="5178267"/>
            <a:ext cx="643188" cy="564280"/>
          </a:xfrm>
          <a:prstGeom prst="rect">
            <a:avLst/>
          </a:prstGeom>
          <a:solidFill>
            <a:srgbClr val="5494E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4" name="Rectangle 134"/>
          <p:cNvSpPr>
            <a:spLocks noChangeArrowheads="1"/>
          </p:cNvSpPr>
          <p:nvPr/>
        </p:nvSpPr>
        <p:spPr bwMode="auto">
          <a:xfrm>
            <a:off x="6664925" y="5187153"/>
            <a:ext cx="15499" cy="56428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5" name="Rectangle 135"/>
          <p:cNvSpPr>
            <a:spLocks noChangeArrowheads="1"/>
          </p:cNvSpPr>
          <p:nvPr/>
        </p:nvSpPr>
        <p:spPr bwMode="auto">
          <a:xfrm>
            <a:off x="6664925" y="5187153"/>
            <a:ext cx="15499" cy="56428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6" name="Rectangle 136"/>
          <p:cNvSpPr>
            <a:spLocks noChangeArrowheads="1"/>
          </p:cNvSpPr>
          <p:nvPr/>
        </p:nvSpPr>
        <p:spPr bwMode="auto">
          <a:xfrm>
            <a:off x="7346859" y="5187153"/>
            <a:ext cx="17436" cy="56428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7" name="Rectangle 137"/>
          <p:cNvSpPr>
            <a:spLocks noChangeArrowheads="1"/>
          </p:cNvSpPr>
          <p:nvPr/>
        </p:nvSpPr>
        <p:spPr bwMode="auto">
          <a:xfrm>
            <a:off x="7346859" y="5187153"/>
            <a:ext cx="17436" cy="564280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8" name="Freeform 138"/>
          <p:cNvSpPr>
            <a:spLocks/>
          </p:cNvSpPr>
          <p:nvPr/>
        </p:nvSpPr>
        <p:spPr bwMode="auto">
          <a:xfrm>
            <a:off x="6118602" y="5262687"/>
            <a:ext cx="184045" cy="173283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95" y="0"/>
              </a:cxn>
              <a:cxn ang="0">
                <a:pos x="190" y="157"/>
              </a:cxn>
              <a:cxn ang="0">
                <a:pos x="0" y="157"/>
              </a:cxn>
            </a:cxnLst>
            <a:rect l="0" t="0" r="r" b="b"/>
            <a:pathLst>
              <a:path w="190" h="157">
                <a:moveTo>
                  <a:pt x="0" y="157"/>
                </a:moveTo>
                <a:lnTo>
                  <a:pt x="95" y="0"/>
                </a:lnTo>
                <a:lnTo>
                  <a:pt x="190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39" name="Freeform 139"/>
          <p:cNvSpPr>
            <a:spLocks noEditPoints="1"/>
          </p:cNvSpPr>
          <p:nvPr/>
        </p:nvSpPr>
        <p:spPr bwMode="auto">
          <a:xfrm>
            <a:off x="6114728" y="5258244"/>
            <a:ext cx="193731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100" y="0"/>
              </a:cxn>
              <a:cxn ang="0">
                <a:pos x="201" y="165"/>
              </a:cxn>
              <a:cxn ang="0">
                <a:pos x="0" y="165"/>
              </a:cxn>
              <a:cxn ang="0">
                <a:pos x="195" y="159"/>
              </a:cxn>
              <a:cxn ang="0">
                <a:pos x="193" y="164"/>
              </a:cxn>
              <a:cxn ang="0">
                <a:pos x="97" y="7"/>
              </a:cxn>
              <a:cxn ang="0">
                <a:pos x="102" y="7"/>
              </a:cxn>
              <a:cxn ang="0">
                <a:pos x="7" y="164"/>
              </a:cxn>
              <a:cxn ang="0">
                <a:pos x="5" y="159"/>
              </a:cxn>
              <a:cxn ang="0">
                <a:pos x="195" y="159"/>
              </a:cxn>
            </a:cxnLst>
            <a:rect l="0" t="0" r="r" b="b"/>
            <a:pathLst>
              <a:path w="201" h="165">
                <a:moveTo>
                  <a:pt x="0" y="165"/>
                </a:moveTo>
                <a:lnTo>
                  <a:pt x="100" y="0"/>
                </a:lnTo>
                <a:lnTo>
                  <a:pt x="201" y="165"/>
                </a:lnTo>
                <a:lnTo>
                  <a:pt x="0" y="165"/>
                </a:lnTo>
                <a:close/>
                <a:moveTo>
                  <a:pt x="195" y="159"/>
                </a:moveTo>
                <a:lnTo>
                  <a:pt x="193" y="164"/>
                </a:lnTo>
                <a:lnTo>
                  <a:pt x="97" y="7"/>
                </a:lnTo>
                <a:lnTo>
                  <a:pt x="102" y="7"/>
                </a:lnTo>
                <a:lnTo>
                  <a:pt x="7" y="164"/>
                </a:lnTo>
                <a:lnTo>
                  <a:pt x="5" y="159"/>
                </a:lnTo>
                <a:lnTo>
                  <a:pt x="195" y="1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0" name="Freeform 140"/>
          <p:cNvSpPr>
            <a:spLocks/>
          </p:cNvSpPr>
          <p:nvPr/>
        </p:nvSpPr>
        <p:spPr bwMode="auto">
          <a:xfrm>
            <a:off x="6114728" y="5258244"/>
            <a:ext cx="193731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100" y="0"/>
              </a:cxn>
              <a:cxn ang="0">
                <a:pos x="201" y="165"/>
              </a:cxn>
              <a:cxn ang="0">
                <a:pos x="0" y="165"/>
              </a:cxn>
            </a:cxnLst>
            <a:rect l="0" t="0" r="r" b="b"/>
            <a:pathLst>
              <a:path w="201" h="165">
                <a:moveTo>
                  <a:pt x="0" y="165"/>
                </a:moveTo>
                <a:lnTo>
                  <a:pt x="100" y="0"/>
                </a:lnTo>
                <a:lnTo>
                  <a:pt x="201" y="165"/>
                </a:lnTo>
                <a:lnTo>
                  <a:pt x="0" y="165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1" name="Freeform 141"/>
          <p:cNvSpPr>
            <a:spLocks/>
          </p:cNvSpPr>
          <p:nvPr/>
        </p:nvSpPr>
        <p:spPr bwMode="auto">
          <a:xfrm>
            <a:off x="6118602" y="5264908"/>
            <a:ext cx="184045" cy="173283"/>
          </a:xfrm>
          <a:custGeom>
            <a:avLst/>
            <a:gdLst/>
            <a:ahLst/>
            <a:cxnLst>
              <a:cxn ang="0">
                <a:pos x="190" y="152"/>
              </a:cxn>
              <a:cxn ang="0">
                <a:pos x="188" y="157"/>
              </a:cxn>
              <a:cxn ang="0">
                <a:pos x="92" y="0"/>
              </a:cxn>
              <a:cxn ang="0">
                <a:pos x="97" y="0"/>
              </a:cxn>
              <a:cxn ang="0">
                <a:pos x="2" y="157"/>
              </a:cxn>
              <a:cxn ang="0">
                <a:pos x="0" y="152"/>
              </a:cxn>
              <a:cxn ang="0">
                <a:pos x="190" y="152"/>
              </a:cxn>
            </a:cxnLst>
            <a:rect l="0" t="0" r="r" b="b"/>
            <a:pathLst>
              <a:path w="190" h="157">
                <a:moveTo>
                  <a:pt x="190" y="152"/>
                </a:moveTo>
                <a:lnTo>
                  <a:pt x="188" y="157"/>
                </a:lnTo>
                <a:lnTo>
                  <a:pt x="92" y="0"/>
                </a:lnTo>
                <a:lnTo>
                  <a:pt x="97" y="0"/>
                </a:lnTo>
                <a:lnTo>
                  <a:pt x="2" y="157"/>
                </a:lnTo>
                <a:lnTo>
                  <a:pt x="0" y="152"/>
                </a:lnTo>
                <a:lnTo>
                  <a:pt x="190" y="15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2" name="Freeform 142"/>
          <p:cNvSpPr>
            <a:spLocks/>
          </p:cNvSpPr>
          <p:nvPr/>
        </p:nvSpPr>
        <p:spPr bwMode="auto">
          <a:xfrm>
            <a:off x="6157349" y="5391538"/>
            <a:ext cx="178233" cy="173283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93" y="0"/>
              </a:cxn>
              <a:cxn ang="0">
                <a:pos x="185" y="155"/>
              </a:cxn>
              <a:cxn ang="0">
                <a:pos x="0" y="155"/>
              </a:cxn>
            </a:cxnLst>
            <a:rect l="0" t="0" r="r" b="b"/>
            <a:pathLst>
              <a:path w="185" h="155">
                <a:moveTo>
                  <a:pt x="0" y="155"/>
                </a:moveTo>
                <a:lnTo>
                  <a:pt x="93" y="0"/>
                </a:lnTo>
                <a:lnTo>
                  <a:pt x="185" y="155"/>
                </a:lnTo>
                <a:lnTo>
                  <a:pt x="0" y="155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3" name="Freeform 143"/>
          <p:cNvSpPr>
            <a:spLocks noEditPoints="1"/>
          </p:cNvSpPr>
          <p:nvPr/>
        </p:nvSpPr>
        <p:spPr bwMode="auto">
          <a:xfrm>
            <a:off x="6153474" y="5384873"/>
            <a:ext cx="187920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8" y="0"/>
              </a:cxn>
              <a:cxn ang="0">
                <a:pos x="195" y="164"/>
              </a:cxn>
              <a:cxn ang="0">
                <a:pos x="0" y="164"/>
              </a:cxn>
              <a:cxn ang="0">
                <a:pos x="190" y="158"/>
              </a:cxn>
              <a:cxn ang="0">
                <a:pos x="188" y="163"/>
              </a:cxn>
              <a:cxn ang="0">
                <a:pos x="96" y="7"/>
              </a:cxn>
              <a:cxn ang="0">
                <a:pos x="100" y="7"/>
              </a:cxn>
              <a:cxn ang="0">
                <a:pos x="7" y="163"/>
              </a:cxn>
              <a:cxn ang="0">
                <a:pos x="5" y="158"/>
              </a:cxn>
              <a:cxn ang="0">
                <a:pos x="190" y="158"/>
              </a:cxn>
            </a:cxnLst>
            <a:rect l="0" t="0" r="r" b="b"/>
            <a:pathLst>
              <a:path w="195" h="164">
                <a:moveTo>
                  <a:pt x="0" y="164"/>
                </a:moveTo>
                <a:lnTo>
                  <a:pt x="98" y="0"/>
                </a:lnTo>
                <a:lnTo>
                  <a:pt x="195" y="164"/>
                </a:lnTo>
                <a:lnTo>
                  <a:pt x="0" y="164"/>
                </a:lnTo>
                <a:close/>
                <a:moveTo>
                  <a:pt x="190" y="158"/>
                </a:moveTo>
                <a:lnTo>
                  <a:pt x="188" y="163"/>
                </a:lnTo>
                <a:lnTo>
                  <a:pt x="96" y="7"/>
                </a:lnTo>
                <a:lnTo>
                  <a:pt x="100" y="7"/>
                </a:lnTo>
                <a:lnTo>
                  <a:pt x="7" y="163"/>
                </a:lnTo>
                <a:lnTo>
                  <a:pt x="5" y="158"/>
                </a:lnTo>
                <a:lnTo>
                  <a:pt x="190" y="1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4" name="Freeform 144"/>
          <p:cNvSpPr>
            <a:spLocks/>
          </p:cNvSpPr>
          <p:nvPr/>
        </p:nvSpPr>
        <p:spPr bwMode="auto">
          <a:xfrm>
            <a:off x="6153474" y="5384873"/>
            <a:ext cx="187920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8" y="0"/>
              </a:cxn>
              <a:cxn ang="0">
                <a:pos x="195" y="164"/>
              </a:cxn>
              <a:cxn ang="0">
                <a:pos x="0" y="164"/>
              </a:cxn>
            </a:cxnLst>
            <a:rect l="0" t="0" r="r" b="b"/>
            <a:pathLst>
              <a:path w="195" h="164">
                <a:moveTo>
                  <a:pt x="0" y="164"/>
                </a:moveTo>
                <a:lnTo>
                  <a:pt x="98" y="0"/>
                </a:lnTo>
                <a:lnTo>
                  <a:pt x="195" y="164"/>
                </a:lnTo>
                <a:lnTo>
                  <a:pt x="0" y="164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5" name="Freeform 145"/>
          <p:cNvSpPr>
            <a:spLocks/>
          </p:cNvSpPr>
          <p:nvPr/>
        </p:nvSpPr>
        <p:spPr bwMode="auto">
          <a:xfrm>
            <a:off x="6157349" y="5393759"/>
            <a:ext cx="178233" cy="173283"/>
          </a:xfrm>
          <a:custGeom>
            <a:avLst/>
            <a:gdLst/>
            <a:ahLst/>
            <a:cxnLst>
              <a:cxn ang="0">
                <a:pos x="185" y="151"/>
              </a:cxn>
              <a:cxn ang="0">
                <a:pos x="183" y="156"/>
              </a:cxn>
              <a:cxn ang="0">
                <a:pos x="91" y="0"/>
              </a:cxn>
              <a:cxn ang="0">
                <a:pos x="95" y="0"/>
              </a:cxn>
              <a:cxn ang="0">
                <a:pos x="2" y="156"/>
              </a:cxn>
              <a:cxn ang="0">
                <a:pos x="0" y="151"/>
              </a:cxn>
              <a:cxn ang="0">
                <a:pos x="185" y="151"/>
              </a:cxn>
            </a:cxnLst>
            <a:rect l="0" t="0" r="r" b="b"/>
            <a:pathLst>
              <a:path w="185" h="156">
                <a:moveTo>
                  <a:pt x="185" y="151"/>
                </a:moveTo>
                <a:lnTo>
                  <a:pt x="183" y="156"/>
                </a:lnTo>
                <a:lnTo>
                  <a:pt x="91" y="0"/>
                </a:lnTo>
                <a:lnTo>
                  <a:pt x="95" y="0"/>
                </a:lnTo>
                <a:lnTo>
                  <a:pt x="2" y="156"/>
                </a:lnTo>
                <a:lnTo>
                  <a:pt x="0" y="151"/>
                </a:lnTo>
                <a:lnTo>
                  <a:pt x="185" y="15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6" name="Freeform 146"/>
          <p:cNvSpPr>
            <a:spLocks/>
          </p:cNvSpPr>
          <p:nvPr/>
        </p:nvSpPr>
        <p:spPr bwMode="auto">
          <a:xfrm>
            <a:off x="6335582" y="5262687"/>
            <a:ext cx="185982" cy="173283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95" y="0"/>
              </a:cxn>
              <a:cxn ang="0">
                <a:pos x="191" y="157"/>
              </a:cxn>
              <a:cxn ang="0">
                <a:pos x="0" y="157"/>
              </a:cxn>
            </a:cxnLst>
            <a:rect l="0" t="0" r="r" b="b"/>
            <a:pathLst>
              <a:path w="191" h="157">
                <a:moveTo>
                  <a:pt x="0" y="157"/>
                </a:moveTo>
                <a:lnTo>
                  <a:pt x="95" y="0"/>
                </a:lnTo>
                <a:lnTo>
                  <a:pt x="191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7" name="Freeform 147"/>
          <p:cNvSpPr>
            <a:spLocks noEditPoints="1"/>
          </p:cNvSpPr>
          <p:nvPr/>
        </p:nvSpPr>
        <p:spPr bwMode="auto">
          <a:xfrm>
            <a:off x="6331707" y="5258244"/>
            <a:ext cx="193731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100" y="0"/>
              </a:cxn>
              <a:cxn ang="0">
                <a:pos x="201" y="165"/>
              </a:cxn>
              <a:cxn ang="0">
                <a:pos x="0" y="165"/>
              </a:cxn>
              <a:cxn ang="0">
                <a:pos x="196" y="159"/>
              </a:cxn>
              <a:cxn ang="0">
                <a:pos x="194" y="164"/>
              </a:cxn>
              <a:cxn ang="0">
                <a:pos x="98" y="7"/>
              </a:cxn>
              <a:cxn ang="0">
                <a:pos x="102" y="7"/>
              </a:cxn>
              <a:cxn ang="0">
                <a:pos x="8" y="164"/>
              </a:cxn>
              <a:cxn ang="0">
                <a:pos x="5" y="159"/>
              </a:cxn>
              <a:cxn ang="0">
                <a:pos x="196" y="159"/>
              </a:cxn>
            </a:cxnLst>
            <a:rect l="0" t="0" r="r" b="b"/>
            <a:pathLst>
              <a:path w="201" h="165">
                <a:moveTo>
                  <a:pt x="0" y="165"/>
                </a:moveTo>
                <a:lnTo>
                  <a:pt x="100" y="0"/>
                </a:lnTo>
                <a:lnTo>
                  <a:pt x="201" y="165"/>
                </a:lnTo>
                <a:lnTo>
                  <a:pt x="0" y="165"/>
                </a:lnTo>
                <a:close/>
                <a:moveTo>
                  <a:pt x="196" y="159"/>
                </a:moveTo>
                <a:lnTo>
                  <a:pt x="194" y="164"/>
                </a:lnTo>
                <a:lnTo>
                  <a:pt x="98" y="7"/>
                </a:lnTo>
                <a:lnTo>
                  <a:pt x="102" y="7"/>
                </a:lnTo>
                <a:lnTo>
                  <a:pt x="8" y="164"/>
                </a:lnTo>
                <a:lnTo>
                  <a:pt x="5" y="159"/>
                </a:lnTo>
                <a:lnTo>
                  <a:pt x="196" y="1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8" name="Freeform 148"/>
          <p:cNvSpPr>
            <a:spLocks/>
          </p:cNvSpPr>
          <p:nvPr/>
        </p:nvSpPr>
        <p:spPr bwMode="auto">
          <a:xfrm>
            <a:off x="6331707" y="5258244"/>
            <a:ext cx="193731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100" y="0"/>
              </a:cxn>
              <a:cxn ang="0">
                <a:pos x="201" y="165"/>
              </a:cxn>
              <a:cxn ang="0">
                <a:pos x="0" y="165"/>
              </a:cxn>
            </a:cxnLst>
            <a:rect l="0" t="0" r="r" b="b"/>
            <a:pathLst>
              <a:path w="201" h="165">
                <a:moveTo>
                  <a:pt x="0" y="165"/>
                </a:moveTo>
                <a:lnTo>
                  <a:pt x="100" y="0"/>
                </a:lnTo>
                <a:lnTo>
                  <a:pt x="201" y="165"/>
                </a:lnTo>
                <a:lnTo>
                  <a:pt x="0" y="165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49" name="Freeform 149"/>
          <p:cNvSpPr>
            <a:spLocks/>
          </p:cNvSpPr>
          <p:nvPr/>
        </p:nvSpPr>
        <p:spPr bwMode="auto">
          <a:xfrm>
            <a:off x="6335582" y="5264908"/>
            <a:ext cx="185982" cy="173283"/>
          </a:xfrm>
          <a:custGeom>
            <a:avLst/>
            <a:gdLst/>
            <a:ahLst/>
            <a:cxnLst>
              <a:cxn ang="0">
                <a:pos x="191" y="152"/>
              </a:cxn>
              <a:cxn ang="0">
                <a:pos x="189" y="157"/>
              </a:cxn>
              <a:cxn ang="0">
                <a:pos x="93" y="0"/>
              </a:cxn>
              <a:cxn ang="0">
                <a:pos x="97" y="0"/>
              </a:cxn>
              <a:cxn ang="0">
                <a:pos x="3" y="157"/>
              </a:cxn>
              <a:cxn ang="0">
                <a:pos x="0" y="152"/>
              </a:cxn>
              <a:cxn ang="0">
                <a:pos x="191" y="152"/>
              </a:cxn>
            </a:cxnLst>
            <a:rect l="0" t="0" r="r" b="b"/>
            <a:pathLst>
              <a:path w="191" h="157">
                <a:moveTo>
                  <a:pt x="191" y="152"/>
                </a:moveTo>
                <a:lnTo>
                  <a:pt x="189" y="157"/>
                </a:lnTo>
                <a:lnTo>
                  <a:pt x="93" y="0"/>
                </a:lnTo>
                <a:lnTo>
                  <a:pt x="97" y="0"/>
                </a:lnTo>
                <a:lnTo>
                  <a:pt x="3" y="157"/>
                </a:lnTo>
                <a:lnTo>
                  <a:pt x="0" y="152"/>
                </a:lnTo>
                <a:lnTo>
                  <a:pt x="191" y="15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0" name="Freeform 150"/>
          <p:cNvSpPr>
            <a:spLocks/>
          </p:cNvSpPr>
          <p:nvPr/>
        </p:nvSpPr>
        <p:spPr bwMode="auto">
          <a:xfrm>
            <a:off x="6230967" y="5480401"/>
            <a:ext cx="178233" cy="16884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92" y="0"/>
              </a:cxn>
              <a:cxn ang="0">
                <a:pos x="184" y="150"/>
              </a:cxn>
              <a:cxn ang="0">
                <a:pos x="0" y="150"/>
              </a:cxn>
            </a:cxnLst>
            <a:rect l="0" t="0" r="r" b="b"/>
            <a:pathLst>
              <a:path w="184" h="150">
                <a:moveTo>
                  <a:pt x="0" y="150"/>
                </a:moveTo>
                <a:lnTo>
                  <a:pt x="92" y="0"/>
                </a:lnTo>
                <a:lnTo>
                  <a:pt x="184" y="150"/>
                </a:lnTo>
                <a:lnTo>
                  <a:pt x="0" y="150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1" name="Freeform 151"/>
          <p:cNvSpPr>
            <a:spLocks noEditPoints="1"/>
          </p:cNvSpPr>
          <p:nvPr/>
        </p:nvSpPr>
        <p:spPr bwMode="auto">
          <a:xfrm>
            <a:off x="6225155" y="5475958"/>
            <a:ext cx="189857" cy="175505"/>
          </a:xfrm>
          <a:custGeom>
            <a:avLst/>
            <a:gdLst/>
            <a:ahLst/>
            <a:cxnLst>
              <a:cxn ang="0">
                <a:pos x="0" y="158"/>
              </a:cxn>
              <a:cxn ang="0">
                <a:pos x="97" y="0"/>
              </a:cxn>
              <a:cxn ang="0">
                <a:pos x="194" y="158"/>
              </a:cxn>
              <a:cxn ang="0">
                <a:pos x="0" y="158"/>
              </a:cxn>
              <a:cxn ang="0">
                <a:pos x="189" y="152"/>
              </a:cxn>
              <a:cxn ang="0">
                <a:pos x="187" y="157"/>
              </a:cxn>
              <a:cxn ang="0">
                <a:pos x="95" y="7"/>
              </a:cxn>
              <a:cxn ang="0">
                <a:pos x="99" y="7"/>
              </a:cxn>
              <a:cxn ang="0">
                <a:pos x="7" y="157"/>
              </a:cxn>
              <a:cxn ang="0">
                <a:pos x="5" y="152"/>
              </a:cxn>
              <a:cxn ang="0">
                <a:pos x="189" y="152"/>
              </a:cxn>
            </a:cxnLst>
            <a:rect l="0" t="0" r="r" b="b"/>
            <a:pathLst>
              <a:path w="194" h="158">
                <a:moveTo>
                  <a:pt x="0" y="158"/>
                </a:moveTo>
                <a:lnTo>
                  <a:pt x="97" y="0"/>
                </a:lnTo>
                <a:lnTo>
                  <a:pt x="194" y="158"/>
                </a:lnTo>
                <a:lnTo>
                  <a:pt x="0" y="158"/>
                </a:lnTo>
                <a:close/>
                <a:moveTo>
                  <a:pt x="189" y="152"/>
                </a:moveTo>
                <a:lnTo>
                  <a:pt x="187" y="157"/>
                </a:lnTo>
                <a:lnTo>
                  <a:pt x="95" y="7"/>
                </a:lnTo>
                <a:lnTo>
                  <a:pt x="99" y="7"/>
                </a:lnTo>
                <a:lnTo>
                  <a:pt x="7" y="157"/>
                </a:lnTo>
                <a:lnTo>
                  <a:pt x="5" y="152"/>
                </a:lnTo>
                <a:lnTo>
                  <a:pt x="189" y="1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2" name="Freeform 152"/>
          <p:cNvSpPr>
            <a:spLocks/>
          </p:cNvSpPr>
          <p:nvPr/>
        </p:nvSpPr>
        <p:spPr bwMode="auto">
          <a:xfrm>
            <a:off x="6225155" y="5475958"/>
            <a:ext cx="189857" cy="175505"/>
          </a:xfrm>
          <a:custGeom>
            <a:avLst/>
            <a:gdLst/>
            <a:ahLst/>
            <a:cxnLst>
              <a:cxn ang="0">
                <a:pos x="0" y="158"/>
              </a:cxn>
              <a:cxn ang="0">
                <a:pos x="97" y="0"/>
              </a:cxn>
              <a:cxn ang="0">
                <a:pos x="194" y="158"/>
              </a:cxn>
              <a:cxn ang="0">
                <a:pos x="0" y="158"/>
              </a:cxn>
            </a:cxnLst>
            <a:rect l="0" t="0" r="r" b="b"/>
            <a:pathLst>
              <a:path w="194" h="158">
                <a:moveTo>
                  <a:pt x="0" y="158"/>
                </a:moveTo>
                <a:lnTo>
                  <a:pt x="97" y="0"/>
                </a:lnTo>
                <a:lnTo>
                  <a:pt x="194" y="158"/>
                </a:lnTo>
                <a:lnTo>
                  <a:pt x="0" y="158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3" name="Freeform 153"/>
          <p:cNvSpPr>
            <a:spLocks/>
          </p:cNvSpPr>
          <p:nvPr/>
        </p:nvSpPr>
        <p:spPr bwMode="auto">
          <a:xfrm>
            <a:off x="6230967" y="5482622"/>
            <a:ext cx="178233" cy="168840"/>
          </a:xfrm>
          <a:custGeom>
            <a:avLst/>
            <a:gdLst/>
            <a:ahLst/>
            <a:cxnLst>
              <a:cxn ang="0">
                <a:pos x="184" y="145"/>
              </a:cxn>
              <a:cxn ang="0">
                <a:pos x="182" y="150"/>
              </a:cxn>
              <a:cxn ang="0">
                <a:pos x="90" y="0"/>
              </a:cxn>
              <a:cxn ang="0">
                <a:pos x="94" y="0"/>
              </a:cxn>
              <a:cxn ang="0">
                <a:pos x="2" y="150"/>
              </a:cxn>
              <a:cxn ang="0">
                <a:pos x="0" y="145"/>
              </a:cxn>
              <a:cxn ang="0">
                <a:pos x="184" y="145"/>
              </a:cxn>
            </a:cxnLst>
            <a:rect l="0" t="0" r="r" b="b"/>
            <a:pathLst>
              <a:path w="184" h="150">
                <a:moveTo>
                  <a:pt x="184" y="145"/>
                </a:moveTo>
                <a:lnTo>
                  <a:pt x="182" y="150"/>
                </a:lnTo>
                <a:lnTo>
                  <a:pt x="90" y="0"/>
                </a:lnTo>
                <a:lnTo>
                  <a:pt x="94" y="0"/>
                </a:lnTo>
                <a:lnTo>
                  <a:pt x="2" y="150"/>
                </a:lnTo>
                <a:lnTo>
                  <a:pt x="0" y="145"/>
                </a:lnTo>
                <a:lnTo>
                  <a:pt x="184" y="14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4" name="Freeform 154"/>
          <p:cNvSpPr>
            <a:spLocks/>
          </p:cNvSpPr>
          <p:nvPr/>
        </p:nvSpPr>
        <p:spPr bwMode="auto">
          <a:xfrm>
            <a:off x="6376266" y="5391538"/>
            <a:ext cx="178233" cy="173283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93" y="0"/>
              </a:cxn>
              <a:cxn ang="0">
                <a:pos x="185" y="155"/>
              </a:cxn>
              <a:cxn ang="0">
                <a:pos x="0" y="155"/>
              </a:cxn>
            </a:cxnLst>
            <a:rect l="0" t="0" r="r" b="b"/>
            <a:pathLst>
              <a:path w="185" h="155">
                <a:moveTo>
                  <a:pt x="0" y="155"/>
                </a:moveTo>
                <a:lnTo>
                  <a:pt x="93" y="0"/>
                </a:lnTo>
                <a:lnTo>
                  <a:pt x="185" y="155"/>
                </a:lnTo>
                <a:lnTo>
                  <a:pt x="0" y="155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5" name="Freeform 155"/>
          <p:cNvSpPr>
            <a:spLocks noEditPoints="1"/>
          </p:cNvSpPr>
          <p:nvPr/>
        </p:nvSpPr>
        <p:spPr bwMode="auto">
          <a:xfrm>
            <a:off x="6370453" y="5384873"/>
            <a:ext cx="189857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8" y="0"/>
              </a:cxn>
              <a:cxn ang="0">
                <a:pos x="196" y="164"/>
              </a:cxn>
              <a:cxn ang="0">
                <a:pos x="0" y="164"/>
              </a:cxn>
              <a:cxn ang="0">
                <a:pos x="190" y="158"/>
              </a:cxn>
              <a:cxn ang="0">
                <a:pos x="188" y="163"/>
              </a:cxn>
              <a:cxn ang="0">
                <a:pos x="96" y="7"/>
              </a:cxn>
              <a:cxn ang="0">
                <a:pos x="101" y="7"/>
              </a:cxn>
              <a:cxn ang="0">
                <a:pos x="8" y="163"/>
              </a:cxn>
              <a:cxn ang="0">
                <a:pos x="5" y="158"/>
              </a:cxn>
              <a:cxn ang="0">
                <a:pos x="190" y="158"/>
              </a:cxn>
            </a:cxnLst>
            <a:rect l="0" t="0" r="r" b="b"/>
            <a:pathLst>
              <a:path w="196" h="164">
                <a:moveTo>
                  <a:pt x="0" y="164"/>
                </a:moveTo>
                <a:lnTo>
                  <a:pt x="98" y="0"/>
                </a:lnTo>
                <a:lnTo>
                  <a:pt x="196" y="164"/>
                </a:lnTo>
                <a:lnTo>
                  <a:pt x="0" y="164"/>
                </a:lnTo>
                <a:close/>
                <a:moveTo>
                  <a:pt x="190" y="158"/>
                </a:moveTo>
                <a:lnTo>
                  <a:pt x="188" y="163"/>
                </a:lnTo>
                <a:lnTo>
                  <a:pt x="96" y="7"/>
                </a:lnTo>
                <a:lnTo>
                  <a:pt x="101" y="7"/>
                </a:lnTo>
                <a:lnTo>
                  <a:pt x="8" y="163"/>
                </a:lnTo>
                <a:lnTo>
                  <a:pt x="5" y="158"/>
                </a:lnTo>
                <a:lnTo>
                  <a:pt x="190" y="1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6" name="Freeform 156"/>
          <p:cNvSpPr>
            <a:spLocks/>
          </p:cNvSpPr>
          <p:nvPr/>
        </p:nvSpPr>
        <p:spPr bwMode="auto">
          <a:xfrm>
            <a:off x="6370453" y="5384873"/>
            <a:ext cx="189857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8" y="0"/>
              </a:cxn>
              <a:cxn ang="0">
                <a:pos x="196" y="164"/>
              </a:cxn>
              <a:cxn ang="0">
                <a:pos x="0" y="164"/>
              </a:cxn>
            </a:cxnLst>
            <a:rect l="0" t="0" r="r" b="b"/>
            <a:pathLst>
              <a:path w="196" h="164">
                <a:moveTo>
                  <a:pt x="0" y="164"/>
                </a:moveTo>
                <a:lnTo>
                  <a:pt x="98" y="0"/>
                </a:lnTo>
                <a:lnTo>
                  <a:pt x="196" y="164"/>
                </a:lnTo>
                <a:lnTo>
                  <a:pt x="0" y="164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7" name="Freeform 157"/>
          <p:cNvSpPr>
            <a:spLocks/>
          </p:cNvSpPr>
          <p:nvPr/>
        </p:nvSpPr>
        <p:spPr bwMode="auto">
          <a:xfrm>
            <a:off x="6376266" y="5393759"/>
            <a:ext cx="178233" cy="173283"/>
          </a:xfrm>
          <a:custGeom>
            <a:avLst/>
            <a:gdLst/>
            <a:ahLst/>
            <a:cxnLst>
              <a:cxn ang="0">
                <a:pos x="185" y="151"/>
              </a:cxn>
              <a:cxn ang="0">
                <a:pos x="183" y="156"/>
              </a:cxn>
              <a:cxn ang="0">
                <a:pos x="91" y="0"/>
              </a:cxn>
              <a:cxn ang="0">
                <a:pos x="96" y="0"/>
              </a:cxn>
              <a:cxn ang="0">
                <a:pos x="3" y="156"/>
              </a:cxn>
              <a:cxn ang="0">
                <a:pos x="0" y="151"/>
              </a:cxn>
              <a:cxn ang="0">
                <a:pos x="185" y="151"/>
              </a:cxn>
            </a:cxnLst>
            <a:rect l="0" t="0" r="r" b="b"/>
            <a:pathLst>
              <a:path w="185" h="156">
                <a:moveTo>
                  <a:pt x="185" y="151"/>
                </a:moveTo>
                <a:lnTo>
                  <a:pt x="183" y="156"/>
                </a:lnTo>
                <a:lnTo>
                  <a:pt x="91" y="0"/>
                </a:lnTo>
                <a:lnTo>
                  <a:pt x="96" y="0"/>
                </a:lnTo>
                <a:lnTo>
                  <a:pt x="3" y="156"/>
                </a:lnTo>
                <a:lnTo>
                  <a:pt x="0" y="151"/>
                </a:lnTo>
                <a:lnTo>
                  <a:pt x="185" y="15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8" name="Freeform 158"/>
          <p:cNvSpPr>
            <a:spLocks/>
          </p:cNvSpPr>
          <p:nvPr/>
        </p:nvSpPr>
        <p:spPr bwMode="auto">
          <a:xfrm>
            <a:off x="6773414" y="5327112"/>
            <a:ext cx="178233" cy="173283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92" y="0"/>
              </a:cxn>
              <a:cxn ang="0">
                <a:pos x="185" y="157"/>
              </a:cxn>
              <a:cxn ang="0">
                <a:pos x="0" y="157"/>
              </a:cxn>
            </a:cxnLst>
            <a:rect l="0" t="0" r="r" b="b"/>
            <a:pathLst>
              <a:path w="185" h="157">
                <a:moveTo>
                  <a:pt x="0" y="157"/>
                </a:moveTo>
                <a:lnTo>
                  <a:pt x="92" y="0"/>
                </a:lnTo>
                <a:lnTo>
                  <a:pt x="185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59" name="Freeform 159"/>
          <p:cNvSpPr>
            <a:spLocks noEditPoints="1"/>
          </p:cNvSpPr>
          <p:nvPr/>
        </p:nvSpPr>
        <p:spPr bwMode="auto">
          <a:xfrm>
            <a:off x="6767603" y="5322669"/>
            <a:ext cx="189857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97" y="0"/>
              </a:cxn>
              <a:cxn ang="0">
                <a:pos x="195" y="165"/>
              </a:cxn>
              <a:cxn ang="0">
                <a:pos x="0" y="165"/>
              </a:cxn>
              <a:cxn ang="0">
                <a:pos x="190" y="159"/>
              </a:cxn>
              <a:cxn ang="0">
                <a:pos x="188" y="164"/>
              </a:cxn>
              <a:cxn ang="0">
                <a:pos x="95" y="7"/>
              </a:cxn>
              <a:cxn ang="0">
                <a:pos x="99" y="7"/>
              </a:cxn>
              <a:cxn ang="0">
                <a:pos x="7" y="164"/>
              </a:cxn>
              <a:cxn ang="0">
                <a:pos x="5" y="159"/>
              </a:cxn>
              <a:cxn ang="0">
                <a:pos x="190" y="159"/>
              </a:cxn>
            </a:cxnLst>
            <a:rect l="0" t="0" r="r" b="b"/>
            <a:pathLst>
              <a:path w="195" h="165">
                <a:moveTo>
                  <a:pt x="0" y="165"/>
                </a:moveTo>
                <a:lnTo>
                  <a:pt x="97" y="0"/>
                </a:lnTo>
                <a:lnTo>
                  <a:pt x="195" y="165"/>
                </a:lnTo>
                <a:lnTo>
                  <a:pt x="0" y="165"/>
                </a:lnTo>
                <a:close/>
                <a:moveTo>
                  <a:pt x="190" y="159"/>
                </a:moveTo>
                <a:lnTo>
                  <a:pt x="188" y="164"/>
                </a:lnTo>
                <a:lnTo>
                  <a:pt x="95" y="7"/>
                </a:lnTo>
                <a:lnTo>
                  <a:pt x="99" y="7"/>
                </a:lnTo>
                <a:lnTo>
                  <a:pt x="7" y="164"/>
                </a:lnTo>
                <a:lnTo>
                  <a:pt x="5" y="159"/>
                </a:lnTo>
                <a:lnTo>
                  <a:pt x="190" y="1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0" name="Freeform 160"/>
          <p:cNvSpPr>
            <a:spLocks/>
          </p:cNvSpPr>
          <p:nvPr/>
        </p:nvSpPr>
        <p:spPr bwMode="auto">
          <a:xfrm>
            <a:off x="6767603" y="5322669"/>
            <a:ext cx="189857" cy="182169"/>
          </a:xfrm>
          <a:custGeom>
            <a:avLst/>
            <a:gdLst/>
            <a:ahLst/>
            <a:cxnLst>
              <a:cxn ang="0">
                <a:pos x="0" y="165"/>
              </a:cxn>
              <a:cxn ang="0">
                <a:pos x="97" y="0"/>
              </a:cxn>
              <a:cxn ang="0">
                <a:pos x="195" y="165"/>
              </a:cxn>
              <a:cxn ang="0">
                <a:pos x="0" y="165"/>
              </a:cxn>
            </a:cxnLst>
            <a:rect l="0" t="0" r="r" b="b"/>
            <a:pathLst>
              <a:path w="195" h="165">
                <a:moveTo>
                  <a:pt x="0" y="165"/>
                </a:moveTo>
                <a:lnTo>
                  <a:pt x="97" y="0"/>
                </a:lnTo>
                <a:lnTo>
                  <a:pt x="195" y="165"/>
                </a:lnTo>
                <a:lnTo>
                  <a:pt x="0" y="16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1" name="Freeform 161"/>
          <p:cNvSpPr>
            <a:spLocks/>
          </p:cNvSpPr>
          <p:nvPr/>
        </p:nvSpPr>
        <p:spPr bwMode="auto">
          <a:xfrm>
            <a:off x="6773414" y="5329334"/>
            <a:ext cx="178233" cy="173283"/>
          </a:xfrm>
          <a:custGeom>
            <a:avLst/>
            <a:gdLst/>
            <a:ahLst/>
            <a:cxnLst>
              <a:cxn ang="0">
                <a:pos x="185" y="152"/>
              </a:cxn>
              <a:cxn ang="0">
                <a:pos x="183" y="157"/>
              </a:cxn>
              <a:cxn ang="0">
                <a:pos x="90" y="0"/>
              </a:cxn>
              <a:cxn ang="0">
                <a:pos x="94" y="0"/>
              </a:cxn>
              <a:cxn ang="0">
                <a:pos x="2" y="157"/>
              </a:cxn>
              <a:cxn ang="0">
                <a:pos x="0" y="152"/>
              </a:cxn>
              <a:cxn ang="0">
                <a:pos x="185" y="152"/>
              </a:cxn>
            </a:cxnLst>
            <a:rect l="0" t="0" r="r" b="b"/>
            <a:pathLst>
              <a:path w="185" h="157">
                <a:moveTo>
                  <a:pt x="185" y="152"/>
                </a:moveTo>
                <a:lnTo>
                  <a:pt x="183" y="157"/>
                </a:lnTo>
                <a:lnTo>
                  <a:pt x="90" y="0"/>
                </a:lnTo>
                <a:lnTo>
                  <a:pt x="94" y="0"/>
                </a:lnTo>
                <a:lnTo>
                  <a:pt x="2" y="157"/>
                </a:lnTo>
                <a:lnTo>
                  <a:pt x="0" y="152"/>
                </a:lnTo>
                <a:lnTo>
                  <a:pt x="185" y="152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2" name="Freeform 162"/>
          <p:cNvSpPr>
            <a:spLocks/>
          </p:cNvSpPr>
          <p:nvPr/>
        </p:nvSpPr>
        <p:spPr bwMode="auto">
          <a:xfrm>
            <a:off x="6951647" y="5500395"/>
            <a:ext cx="185982" cy="173283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95" y="0"/>
              </a:cxn>
              <a:cxn ang="0">
                <a:pos x="190" y="155"/>
              </a:cxn>
              <a:cxn ang="0">
                <a:pos x="0" y="155"/>
              </a:cxn>
            </a:cxnLst>
            <a:rect l="0" t="0" r="r" b="b"/>
            <a:pathLst>
              <a:path w="190" h="155">
                <a:moveTo>
                  <a:pt x="0" y="155"/>
                </a:moveTo>
                <a:lnTo>
                  <a:pt x="95" y="0"/>
                </a:lnTo>
                <a:lnTo>
                  <a:pt x="190" y="155"/>
                </a:lnTo>
                <a:lnTo>
                  <a:pt x="0" y="155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3" name="Freeform 163"/>
          <p:cNvSpPr>
            <a:spLocks noEditPoints="1"/>
          </p:cNvSpPr>
          <p:nvPr/>
        </p:nvSpPr>
        <p:spPr bwMode="auto">
          <a:xfrm>
            <a:off x="6947773" y="5493731"/>
            <a:ext cx="193731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100" y="0"/>
              </a:cxn>
              <a:cxn ang="0">
                <a:pos x="200" y="164"/>
              </a:cxn>
              <a:cxn ang="0">
                <a:pos x="0" y="164"/>
              </a:cxn>
              <a:cxn ang="0">
                <a:pos x="195" y="158"/>
              </a:cxn>
              <a:cxn ang="0">
                <a:pos x="193" y="163"/>
              </a:cxn>
              <a:cxn ang="0">
                <a:pos x="98" y="8"/>
              </a:cxn>
              <a:cxn ang="0">
                <a:pos x="102" y="8"/>
              </a:cxn>
              <a:cxn ang="0">
                <a:pos x="8" y="163"/>
              </a:cxn>
              <a:cxn ang="0">
                <a:pos x="5" y="158"/>
              </a:cxn>
              <a:cxn ang="0">
                <a:pos x="195" y="158"/>
              </a:cxn>
            </a:cxnLst>
            <a:rect l="0" t="0" r="r" b="b"/>
            <a:pathLst>
              <a:path w="200" h="164">
                <a:moveTo>
                  <a:pt x="0" y="164"/>
                </a:moveTo>
                <a:lnTo>
                  <a:pt x="100" y="0"/>
                </a:lnTo>
                <a:lnTo>
                  <a:pt x="200" y="164"/>
                </a:lnTo>
                <a:lnTo>
                  <a:pt x="0" y="164"/>
                </a:lnTo>
                <a:close/>
                <a:moveTo>
                  <a:pt x="195" y="158"/>
                </a:moveTo>
                <a:lnTo>
                  <a:pt x="193" y="163"/>
                </a:lnTo>
                <a:lnTo>
                  <a:pt x="98" y="8"/>
                </a:lnTo>
                <a:lnTo>
                  <a:pt x="102" y="8"/>
                </a:lnTo>
                <a:lnTo>
                  <a:pt x="8" y="163"/>
                </a:lnTo>
                <a:lnTo>
                  <a:pt x="5" y="158"/>
                </a:lnTo>
                <a:lnTo>
                  <a:pt x="195" y="1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4" name="Freeform 164"/>
          <p:cNvSpPr>
            <a:spLocks/>
          </p:cNvSpPr>
          <p:nvPr/>
        </p:nvSpPr>
        <p:spPr bwMode="auto">
          <a:xfrm>
            <a:off x="6947773" y="5493731"/>
            <a:ext cx="193731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100" y="0"/>
              </a:cxn>
              <a:cxn ang="0">
                <a:pos x="200" y="164"/>
              </a:cxn>
              <a:cxn ang="0">
                <a:pos x="0" y="164"/>
              </a:cxn>
            </a:cxnLst>
            <a:rect l="0" t="0" r="r" b="b"/>
            <a:pathLst>
              <a:path w="200" h="164">
                <a:moveTo>
                  <a:pt x="0" y="164"/>
                </a:moveTo>
                <a:lnTo>
                  <a:pt x="100" y="0"/>
                </a:lnTo>
                <a:lnTo>
                  <a:pt x="200" y="164"/>
                </a:lnTo>
                <a:lnTo>
                  <a:pt x="0" y="16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5" name="Freeform 165"/>
          <p:cNvSpPr>
            <a:spLocks/>
          </p:cNvSpPr>
          <p:nvPr/>
        </p:nvSpPr>
        <p:spPr bwMode="auto">
          <a:xfrm>
            <a:off x="6951647" y="5502617"/>
            <a:ext cx="185982" cy="173283"/>
          </a:xfrm>
          <a:custGeom>
            <a:avLst/>
            <a:gdLst/>
            <a:ahLst/>
            <a:cxnLst>
              <a:cxn ang="0">
                <a:pos x="190" y="150"/>
              </a:cxn>
              <a:cxn ang="0">
                <a:pos x="188" y="155"/>
              </a:cxn>
              <a:cxn ang="0">
                <a:pos x="93" y="0"/>
              </a:cxn>
              <a:cxn ang="0">
                <a:pos x="97" y="0"/>
              </a:cxn>
              <a:cxn ang="0">
                <a:pos x="3" y="155"/>
              </a:cxn>
              <a:cxn ang="0">
                <a:pos x="0" y="150"/>
              </a:cxn>
              <a:cxn ang="0">
                <a:pos x="190" y="150"/>
              </a:cxn>
            </a:cxnLst>
            <a:rect l="0" t="0" r="r" b="b"/>
            <a:pathLst>
              <a:path w="190" h="155">
                <a:moveTo>
                  <a:pt x="190" y="150"/>
                </a:moveTo>
                <a:lnTo>
                  <a:pt x="188" y="155"/>
                </a:lnTo>
                <a:lnTo>
                  <a:pt x="93" y="0"/>
                </a:lnTo>
                <a:lnTo>
                  <a:pt x="97" y="0"/>
                </a:lnTo>
                <a:lnTo>
                  <a:pt x="3" y="155"/>
                </a:lnTo>
                <a:lnTo>
                  <a:pt x="0" y="150"/>
                </a:lnTo>
                <a:lnTo>
                  <a:pt x="190" y="15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6" name="Freeform 166"/>
          <p:cNvSpPr>
            <a:spLocks/>
          </p:cNvSpPr>
          <p:nvPr/>
        </p:nvSpPr>
        <p:spPr bwMode="auto">
          <a:xfrm>
            <a:off x="7098883" y="5289346"/>
            <a:ext cx="184045" cy="166619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95" y="0"/>
              </a:cxn>
              <a:cxn ang="0">
                <a:pos x="190" y="151"/>
              </a:cxn>
              <a:cxn ang="0">
                <a:pos x="0" y="151"/>
              </a:cxn>
            </a:cxnLst>
            <a:rect l="0" t="0" r="r" b="b"/>
            <a:pathLst>
              <a:path w="190" h="151">
                <a:moveTo>
                  <a:pt x="0" y="151"/>
                </a:moveTo>
                <a:lnTo>
                  <a:pt x="95" y="0"/>
                </a:lnTo>
                <a:lnTo>
                  <a:pt x="190" y="151"/>
                </a:lnTo>
                <a:lnTo>
                  <a:pt x="0" y="151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7" name="Freeform 167"/>
          <p:cNvSpPr>
            <a:spLocks noEditPoints="1"/>
          </p:cNvSpPr>
          <p:nvPr/>
        </p:nvSpPr>
        <p:spPr bwMode="auto">
          <a:xfrm>
            <a:off x="7093072" y="5284903"/>
            <a:ext cx="195669" cy="173283"/>
          </a:xfrm>
          <a:custGeom>
            <a:avLst/>
            <a:gdLst/>
            <a:ahLst/>
            <a:cxnLst>
              <a:cxn ang="0">
                <a:pos x="0" y="158"/>
              </a:cxn>
              <a:cxn ang="0">
                <a:pos x="100" y="0"/>
              </a:cxn>
              <a:cxn ang="0">
                <a:pos x="201" y="158"/>
              </a:cxn>
              <a:cxn ang="0">
                <a:pos x="0" y="158"/>
              </a:cxn>
              <a:cxn ang="0">
                <a:pos x="195" y="153"/>
              </a:cxn>
              <a:cxn ang="0">
                <a:pos x="193" y="157"/>
              </a:cxn>
              <a:cxn ang="0">
                <a:pos x="98" y="7"/>
              </a:cxn>
              <a:cxn ang="0">
                <a:pos x="103" y="7"/>
              </a:cxn>
              <a:cxn ang="0">
                <a:pos x="7" y="157"/>
              </a:cxn>
              <a:cxn ang="0">
                <a:pos x="5" y="153"/>
              </a:cxn>
              <a:cxn ang="0">
                <a:pos x="195" y="153"/>
              </a:cxn>
            </a:cxnLst>
            <a:rect l="0" t="0" r="r" b="b"/>
            <a:pathLst>
              <a:path w="201" h="158">
                <a:moveTo>
                  <a:pt x="0" y="158"/>
                </a:moveTo>
                <a:lnTo>
                  <a:pt x="100" y="0"/>
                </a:lnTo>
                <a:lnTo>
                  <a:pt x="201" y="158"/>
                </a:lnTo>
                <a:lnTo>
                  <a:pt x="0" y="158"/>
                </a:lnTo>
                <a:close/>
                <a:moveTo>
                  <a:pt x="195" y="153"/>
                </a:moveTo>
                <a:lnTo>
                  <a:pt x="193" y="157"/>
                </a:lnTo>
                <a:lnTo>
                  <a:pt x="98" y="7"/>
                </a:lnTo>
                <a:lnTo>
                  <a:pt x="103" y="7"/>
                </a:lnTo>
                <a:lnTo>
                  <a:pt x="7" y="157"/>
                </a:lnTo>
                <a:lnTo>
                  <a:pt x="5" y="153"/>
                </a:lnTo>
                <a:lnTo>
                  <a:pt x="195" y="1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8" name="Freeform 168"/>
          <p:cNvSpPr>
            <a:spLocks/>
          </p:cNvSpPr>
          <p:nvPr/>
        </p:nvSpPr>
        <p:spPr bwMode="auto">
          <a:xfrm>
            <a:off x="7093072" y="5284903"/>
            <a:ext cx="195669" cy="173283"/>
          </a:xfrm>
          <a:custGeom>
            <a:avLst/>
            <a:gdLst/>
            <a:ahLst/>
            <a:cxnLst>
              <a:cxn ang="0">
                <a:pos x="0" y="158"/>
              </a:cxn>
              <a:cxn ang="0">
                <a:pos x="100" y="0"/>
              </a:cxn>
              <a:cxn ang="0">
                <a:pos x="201" y="158"/>
              </a:cxn>
              <a:cxn ang="0">
                <a:pos x="0" y="158"/>
              </a:cxn>
            </a:cxnLst>
            <a:rect l="0" t="0" r="r" b="b"/>
            <a:pathLst>
              <a:path w="201" h="158">
                <a:moveTo>
                  <a:pt x="0" y="158"/>
                </a:moveTo>
                <a:lnTo>
                  <a:pt x="100" y="0"/>
                </a:lnTo>
                <a:lnTo>
                  <a:pt x="201" y="158"/>
                </a:lnTo>
                <a:lnTo>
                  <a:pt x="0" y="15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69" name="Freeform 169"/>
          <p:cNvSpPr>
            <a:spLocks/>
          </p:cNvSpPr>
          <p:nvPr/>
        </p:nvSpPr>
        <p:spPr bwMode="auto">
          <a:xfrm>
            <a:off x="7098883" y="5291567"/>
            <a:ext cx="184045" cy="166619"/>
          </a:xfrm>
          <a:custGeom>
            <a:avLst/>
            <a:gdLst/>
            <a:ahLst/>
            <a:cxnLst>
              <a:cxn ang="0">
                <a:pos x="190" y="146"/>
              </a:cxn>
              <a:cxn ang="0">
                <a:pos x="188" y="150"/>
              </a:cxn>
              <a:cxn ang="0">
                <a:pos x="93" y="0"/>
              </a:cxn>
              <a:cxn ang="0">
                <a:pos x="98" y="0"/>
              </a:cxn>
              <a:cxn ang="0">
                <a:pos x="2" y="150"/>
              </a:cxn>
              <a:cxn ang="0">
                <a:pos x="0" y="146"/>
              </a:cxn>
              <a:cxn ang="0">
                <a:pos x="190" y="146"/>
              </a:cxn>
            </a:cxnLst>
            <a:rect l="0" t="0" r="r" b="b"/>
            <a:pathLst>
              <a:path w="190" h="150">
                <a:moveTo>
                  <a:pt x="190" y="146"/>
                </a:moveTo>
                <a:lnTo>
                  <a:pt x="188" y="150"/>
                </a:lnTo>
                <a:lnTo>
                  <a:pt x="93" y="0"/>
                </a:lnTo>
                <a:lnTo>
                  <a:pt x="98" y="0"/>
                </a:lnTo>
                <a:lnTo>
                  <a:pt x="2" y="150"/>
                </a:lnTo>
                <a:lnTo>
                  <a:pt x="0" y="146"/>
                </a:lnTo>
                <a:lnTo>
                  <a:pt x="190" y="146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0" name="Freeform 170"/>
          <p:cNvSpPr>
            <a:spLocks/>
          </p:cNvSpPr>
          <p:nvPr/>
        </p:nvSpPr>
        <p:spPr bwMode="auto">
          <a:xfrm>
            <a:off x="7763382" y="5462629"/>
            <a:ext cx="184045" cy="173283"/>
          </a:xfrm>
          <a:custGeom>
            <a:avLst/>
            <a:gdLst/>
            <a:ahLst/>
            <a:cxnLst>
              <a:cxn ang="0">
                <a:pos x="0" y="156"/>
              </a:cxn>
              <a:cxn ang="0">
                <a:pos x="95" y="0"/>
              </a:cxn>
              <a:cxn ang="0">
                <a:pos x="191" y="156"/>
              </a:cxn>
              <a:cxn ang="0">
                <a:pos x="0" y="156"/>
              </a:cxn>
            </a:cxnLst>
            <a:rect l="0" t="0" r="r" b="b"/>
            <a:pathLst>
              <a:path w="191" h="156">
                <a:moveTo>
                  <a:pt x="0" y="156"/>
                </a:moveTo>
                <a:lnTo>
                  <a:pt x="95" y="0"/>
                </a:lnTo>
                <a:lnTo>
                  <a:pt x="191" y="156"/>
                </a:lnTo>
                <a:lnTo>
                  <a:pt x="0" y="156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1" name="Freeform 171"/>
          <p:cNvSpPr>
            <a:spLocks noEditPoints="1"/>
          </p:cNvSpPr>
          <p:nvPr/>
        </p:nvSpPr>
        <p:spPr bwMode="auto">
          <a:xfrm>
            <a:off x="7759507" y="5455963"/>
            <a:ext cx="193731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100" y="0"/>
              </a:cxn>
              <a:cxn ang="0">
                <a:pos x="201" y="164"/>
              </a:cxn>
              <a:cxn ang="0">
                <a:pos x="0" y="164"/>
              </a:cxn>
              <a:cxn ang="0">
                <a:pos x="196" y="158"/>
              </a:cxn>
              <a:cxn ang="0">
                <a:pos x="194" y="163"/>
              </a:cxn>
              <a:cxn ang="0">
                <a:pos x="98" y="7"/>
              </a:cxn>
              <a:cxn ang="0">
                <a:pos x="103" y="7"/>
              </a:cxn>
              <a:cxn ang="0">
                <a:pos x="8" y="163"/>
              </a:cxn>
              <a:cxn ang="0">
                <a:pos x="5" y="158"/>
              </a:cxn>
              <a:cxn ang="0">
                <a:pos x="196" y="158"/>
              </a:cxn>
            </a:cxnLst>
            <a:rect l="0" t="0" r="r" b="b"/>
            <a:pathLst>
              <a:path w="201" h="164">
                <a:moveTo>
                  <a:pt x="0" y="164"/>
                </a:moveTo>
                <a:lnTo>
                  <a:pt x="100" y="0"/>
                </a:lnTo>
                <a:lnTo>
                  <a:pt x="201" y="164"/>
                </a:lnTo>
                <a:lnTo>
                  <a:pt x="0" y="164"/>
                </a:lnTo>
                <a:close/>
                <a:moveTo>
                  <a:pt x="196" y="158"/>
                </a:moveTo>
                <a:lnTo>
                  <a:pt x="194" y="163"/>
                </a:lnTo>
                <a:lnTo>
                  <a:pt x="98" y="7"/>
                </a:lnTo>
                <a:lnTo>
                  <a:pt x="103" y="7"/>
                </a:lnTo>
                <a:lnTo>
                  <a:pt x="8" y="163"/>
                </a:lnTo>
                <a:lnTo>
                  <a:pt x="5" y="158"/>
                </a:lnTo>
                <a:lnTo>
                  <a:pt x="196" y="1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2" name="Freeform 172"/>
          <p:cNvSpPr>
            <a:spLocks/>
          </p:cNvSpPr>
          <p:nvPr/>
        </p:nvSpPr>
        <p:spPr bwMode="auto">
          <a:xfrm>
            <a:off x="7759507" y="5455963"/>
            <a:ext cx="193731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100" y="0"/>
              </a:cxn>
              <a:cxn ang="0">
                <a:pos x="201" y="164"/>
              </a:cxn>
              <a:cxn ang="0">
                <a:pos x="0" y="164"/>
              </a:cxn>
            </a:cxnLst>
            <a:rect l="0" t="0" r="r" b="b"/>
            <a:pathLst>
              <a:path w="201" h="164">
                <a:moveTo>
                  <a:pt x="0" y="164"/>
                </a:moveTo>
                <a:lnTo>
                  <a:pt x="100" y="0"/>
                </a:lnTo>
                <a:lnTo>
                  <a:pt x="201" y="164"/>
                </a:lnTo>
                <a:lnTo>
                  <a:pt x="0" y="16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3" name="Freeform 173"/>
          <p:cNvSpPr>
            <a:spLocks/>
          </p:cNvSpPr>
          <p:nvPr/>
        </p:nvSpPr>
        <p:spPr bwMode="auto">
          <a:xfrm>
            <a:off x="7763382" y="5464849"/>
            <a:ext cx="184045" cy="173283"/>
          </a:xfrm>
          <a:custGeom>
            <a:avLst/>
            <a:gdLst/>
            <a:ahLst/>
            <a:cxnLst>
              <a:cxn ang="0">
                <a:pos x="191" y="151"/>
              </a:cxn>
              <a:cxn ang="0">
                <a:pos x="189" y="156"/>
              </a:cxn>
              <a:cxn ang="0">
                <a:pos x="93" y="0"/>
              </a:cxn>
              <a:cxn ang="0">
                <a:pos x="98" y="0"/>
              </a:cxn>
              <a:cxn ang="0">
                <a:pos x="3" y="156"/>
              </a:cxn>
              <a:cxn ang="0">
                <a:pos x="0" y="151"/>
              </a:cxn>
              <a:cxn ang="0">
                <a:pos x="191" y="151"/>
              </a:cxn>
            </a:cxnLst>
            <a:rect l="0" t="0" r="r" b="b"/>
            <a:pathLst>
              <a:path w="191" h="156">
                <a:moveTo>
                  <a:pt x="191" y="151"/>
                </a:moveTo>
                <a:lnTo>
                  <a:pt x="189" y="156"/>
                </a:lnTo>
                <a:lnTo>
                  <a:pt x="93" y="0"/>
                </a:lnTo>
                <a:lnTo>
                  <a:pt x="98" y="0"/>
                </a:lnTo>
                <a:lnTo>
                  <a:pt x="3" y="156"/>
                </a:lnTo>
                <a:lnTo>
                  <a:pt x="0" y="151"/>
                </a:lnTo>
                <a:lnTo>
                  <a:pt x="191" y="151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4" name="Freeform 174"/>
          <p:cNvSpPr>
            <a:spLocks/>
          </p:cNvSpPr>
          <p:nvPr/>
        </p:nvSpPr>
        <p:spPr bwMode="auto">
          <a:xfrm>
            <a:off x="7651018" y="5251578"/>
            <a:ext cx="185982" cy="166619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95" y="0"/>
              </a:cxn>
              <a:cxn ang="0">
                <a:pos x="190" y="151"/>
              </a:cxn>
              <a:cxn ang="0">
                <a:pos x="0" y="151"/>
              </a:cxn>
            </a:cxnLst>
            <a:rect l="0" t="0" r="r" b="b"/>
            <a:pathLst>
              <a:path w="190" h="151">
                <a:moveTo>
                  <a:pt x="0" y="151"/>
                </a:moveTo>
                <a:lnTo>
                  <a:pt x="95" y="0"/>
                </a:lnTo>
                <a:lnTo>
                  <a:pt x="190" y="151"/>
                </a:lnTo>
                <a:lnTo>
                  <a:pt x="0" y="151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5" name="Freeform 175"/>
          <p:cNvSpPr>
            <a:spLocks noEditPoints="1"/>
          </p:cNvSpPr>
          <p:nvPr/>
        </p:nvSpPr>
        <p:spPr bwMode="auto">
          <a:xfrm>
            <a:off x="7647143" y="5244914"/>
            <a:ext cx="193731" cy="175505"/>
          </a:xfrm>
          <a:custGeom>
            <a:avLst/>
            <a:gdLst/>
            <a:ahLst/>
            <a:cxnLst>
              <a:cxn ang="0">
                <a:pos x="0" y="159"/>
              </a:cxn>
              <a:cxn ang="0">
                <a:pos x="100" y="0"/>
              </a:cxn>
              <a:cxn ang="0">
                <a:pos x="200" y="159"/>
              </a:cxn>
              <a:cxn ang="0">
                <a:pos x="0" y="159"/>
              </a:cxn>
              <a:cxn ang="0">
                <a:pos x="195" y="153"/>
              </a:cxn>
              <a:cxn ang="0">
                <a:pos x="193" y="158"/>
              </a:cxn>
              <a:cxn ang="0">
                <a:pos x="98" y="7"/>
              </a:cxn>
              <a:cxn ang="0">
                <a:pos x="102" y="7"/>
              </a:cxn>
              <a:cxn ang="0">
                <a:pos x="8" y="158"/>
              </a:cxn>
              <a:cxn ang="0">
                <a:pos x="5" y="153"/>
              </a:cxn>
              <a:cxn ang="0">
                <a:pos x="195" y="153"/>
              </a:cxn>
            </a:cxnLst>
            <a:rect l="0" t="0" r="r" b="b"/>
            <a:pathLst>
              <a:path w="200" h="159">
                <a:moveTo>
                  <a:pt x="0" y="159"/>
                </a:moveTo>
                <a:lnTo>
                  <a:pt x="100" y="0"/>
                </a:lnTo>
                <a:lnTo>
                  <a:pt x="200" y="159"/>
                </a:lnTo>
                <a:lnTo>
                  <a:pt x="0" y="159"/>
                </a:lnTo>
                <a:close/>
                <a:moveTo>
                  <a:pt x="195" y="153"/>
                </a:moveTo>
                <a:lnTo>
                  <a:pt x="193" y="158"/>
                </a:lnTo>
                <a:lnTo>
                  <a:pt x="98" y="7"/>
                </a:lnTo>
                <a:lnTo>
                  <a:pt x="102" y="7"/>
                </a:lnTo>
                <a:lnTo>
                  <a:pt x="8" y="158"/>
                </a:lnTo>
                <a:lnTo>
                  <a:pt x="5" y="153"/>
                </a:lnTo>
                <a:lnTo>
                  <a:pt x="195" y="1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6" name="Freeform 176"/>
          <p:cNvSpPr>
            <a:spLocks/>
          </p:cNvSpPr>
          <p:nvPr/>
        </p:nvSpPr>
        <p:spPr bwMode="auto">
          <a:xfrm>
            <a:off x="7647143" y="5244914"/>
            <a:ext cx="193731" cy="175505"/>
          </a:xfrm>
          <a:custGeom>
            <a:avLst/>
            <a:gdLst/>
            <a:ahLst/>
            <a:cxnLst>
              <a:cxn ang="0">
                <a:pos x="0" y="159"/>
              </a:cxn>
              <a:cxn ang="0">
                <a:pos x="100" y="0"/>
              </a:cxn>
              <a:cxn ang="0">
                <a:pos x="200" y="159"/>
              </a:cxn>
              <a:cxn ang="0">
                <a:pos x="0" y="159"/>
              </a:cxn>
            </a:cxnLst>
            <a:rect l="0" t="0" r="r" b="b"/>
            <a:pathLst>
              <a:path w="200" h="159">
                <a:moveTo>
                  <a:pt x="0" y="159"/>
                </a:moveTo>
                <a:lnTo>
                  <a:pt x="100" y="0"/>
                </a:lnTo>
                <a:lnTo>
                  <a:pt x="200" y="159"/>
                </a:lnTo>
                <a:lnTo>
                  <a:pt x="0" y="15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7" name="Freeform 177"/>
          <p:cNvSpPr>
            <a:spLocks/>
          </p:cNvSpPr>
          <p:nvPr/>
        </p:nvSpPr>
        <p:spPr bwMode="auto">
          <a:xfrm>
            <a:off x="7651018" y="5253801"/>
            <a:ext cx="185982" cy="166619"/>
          </a:xfrm>
          <a:custGeom>
            <a:avLst/>
            <a:gdLst/>
            <a:ahLst/>
            <a:cxnLst>
              <a:cxn ang="0">
                <a:pos x="190" y="146"/>
              </a:cxn>
              <a:cxn ang="0">
                <a:pos x="188" y="151"/>
              </a:cxn>
              <a:cxn ang="0">
                <a:pos x="93" y="0"/>
              </a:cxn>
              <a:cxn ang="0">
                <a:pos x="97" y="0"/>
              </a:cxn>
              <a:cxn ang="0">
                <a:pos x="3" y="151"/>
              </a:cxn>
              <a:cxn ang="0">
                <a:pos x="0" y="146"/>
              </a:cxn>
              <a:cxn ang="0">
                <a:pos x="190" y="146"/>
              </a:cxn>
            </a:cxnLst>
            <a:rect l="0" t="0" r="r" b="b"/>
            <a:pathLst>
              <a:path w="190" h="151">
                <a:moveTo>
                  <a:pt x="190" y="146"/>
                </a:moveTo>
                <a:lnTo>
                  <a:pt x="188" y="151"/>
                </a:lnTo>
                <a:lnTo>
                  <a:pt x="93" y="0"/>
                </a:lnTo>
                <a:lnTo>
                  <a:pt x="97" y="0"/>
                </a:lnTo>
                <a:lnTo>
                  <a:pt x="3" y="151"/>
                </a:lnTo>
                <a:lnTo>
                  <a:pt x="0" y="146"/>
                </a:lnTo>
                <a:lnTo>
                  <a:pt x="190" y="146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8" name="Freeform 178"/>
          <p:cNvSpPr>
            <a:spLocks/>
          </p:cNvSpPr>
          <p:nvPr/>
        </p:nvSpPr>
        <p:spPr bwMode="auto">
          <a:xfrm>
            <a:off x="7472785" y="5507060"/>
            <a:ext cx="178233" cy="173283"/>
          </a:xfrm>
          <a:custGeom>
            <a:avLst/>
            <a:gdLst/>
            <a:ahLst/>
            <a:cxnLst>
              <a:cxn ang="0">
                <a:pos x="0" y="155"/>
              </a:cxn>
              <a:cxn ang="0">
                <a:pos x="92" y="0"/>
              </a:cxn>
              <a:cxn ang="0">
                <a:pos x="185" y="155"/>
              </a:cxn>
              <a:cxn ang="0">
                <a:pos x="0" y="155"/>
              </a:cxn>
            </a:cxnLst>
            <a:rect l="0" t="0" r="r" b="b"/>
            <a:pathLst>
              <a:path w="185" h="155">
                <a:moveTo>
                  <a:pt x="0" y="155"/>
                </a:moveTo>
                <a:lnTo>
                  <a:pt x="92" y="0"/>
                </a:lnTo>
                <a:lnTo>
                  <a:pt x="185" y="155"/>
                </a:lnTo>
                <a:lnTo>
                  <a:pt x="0" y="155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79" name="Freeform 179"/>
          <p:cNvSpPr>
            <a:spLocks noEditPoints="1"/>
          </p:cNvSpPr>
          <p:nvPr/>
        </p:nvSpPr>
        <p:spPr bwMode="auto">
          <a:xfrm>
            <a:off x="7466973" y="5500395"/>
            <a:ext cx="189857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7" y="0"/>
              </a:cxn>
              <a:cxn ang="0">
                <a:pos x="195" y="164"/>
              </a:cxn>
              <a:cxn ang="0">
                <a:pos x="0" y="164"/>
              </a:cxn>
              <a:cxn ang="0">
                <a:pos x="190" y="158"/>
              </a:cxn>
              <a:cxn ang="0">
                <a:pos x="188" y="163"/>
              </a:cxn>
              <a:cxn ang="0">
                <a:pos x="95" y="7"/>
              </a:cxn>
              <a:cxn ang="0">
                <a:pos x="100" y="7"/>
              </a:cxn>
              <a:cxn ang="0">
                <a:pos x="7" y="163"/>
              </a:cxn>
              <a:cxn ang="0">
                <a:pos x="5" y="158"/>
              </a:cxn>
              <a:cxn ang="0">
                <a:pos x="190" y="158"/>
              </a:cxn>
            </a:cxnLst>
            <a:rect l="0" t="0" r="r" b="b"/>
            <a:pathLst>
              <a:path w="195" h="164">
                <a:moveTo>
                  <a:pt x="0" y="164"/>
                </a:moveTo>
                <a:lnTo>
                  <a:pt x="97" y="0"/>
                </a:lnTo>
                <a:lnTo>
                  <a:pt x="195" y="164"/>
                </a:lnTo>
                <a:lnTo>
                  <a:pt x="0" y="164"/>
                </a:lnTo>
                <a:close/>
                <a:moveTo>
                  <a:pt x="190" y="158"/>
                </a:moveTo>
                <a:lnTo>
                  <a:pt x="188" y="163"/>
                </a:lnTo>
                <a:lnTo>
                  <a:pt x="95" y="7"/>
                </a:lnTo>
                <a:lnTo>
                  <a:pt x="100" y="7"/>
                </a:lnTo>
                <a:lnTo>
                  <a:pt x="7" y="163"/>
                </a:lnTo>
                <a:lnTo>
                  <a:pt x="5" y="158"/>
                </a:lnTo>
                <a:lnTo>
                  <a:pt x="190" y="1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0" name="Freeform 180"/>
          <p:cNvSpPr>
            <a:spLocks/>
          </p:cNvSpPr>
          <p:nvPr/>
        </p:nvSpPr>
        <p:spPr bwMode="auto">
          <a:xfrm>
            <a:off x="7466973" y="5500395"/>
            <a:ext cx="189857" cy="184391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97" y="0"/>
              </a:cxn>
              <a:cxn ang="0">
                <a:pos x="195" y="164"/>
              </a:cxn>
              <a:cxn ang="0">
                <a:pos x="0" y="164"/>
              </a:cxn>
            </a:cxnLst>
            <a:rect l="0" t="0" r="r" b="b"/>
            <a:pathLst>
              <a:path w="195" h="164">
                <a:moveTo>
                  <a:pt x="0" y="164"/>
                </a:moveTo>
                <a:lnTo>
                  <a:pt x="97" y="0"/>
                </a:lnTo>
                <a:lnTo>
                  <a:pt x="195" y="164"/>
                </a:lnTo>
                <a:lnTo>
                  <a:pt x="0" y="16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1" name="Freeform 181"/>
          <p:cNvSpPr>
            <a:spLocks/>
          </p:cNvSpPr>
          <p:nvPr/>
        </p:nvSpPr>
        <p:spPr bwMode="auto">
          <a:xfrm>
            <a:off x="7472785" y="5509281"/>
            <a:ext cx="178233" cy="173283"/>
          </a:xfrm>
          <a:custGeom>
            <a:avLst/>
            <a:gdLst/>
            <a:ahLst/>
            <a:cxnLst>
              <a:cxn ang="0">
                <a:pos x="185" y="151"/>
              </a:cxn>
              <a:cxn ang="0">
                <a:pos x="183" y="156"/>
              </a:cxn>
              <a:cxn ang="0">
                <a:pos x="90" y="0"/>
              </a:cxn>
              <a:cxn ang="0">
                <a:pos x="95" y="0"/>
              </a:cxn>
              <a:cxn ang="0">
                <a:pos x="2" y="156"/>
              </a:cxn>
              <a:cxn ang="0">
                <a:pos x="0" y="151"/>
              </a:cxn>
              <a:cxn ang="0">
                <a:pos x="185" y="151"/>
              </a:cxn>
            </a:cxnLst>
            <a:rect l="0" t="0" r="r" b="b"/>
            <a:pathLst>
              <a:path w="185" h="156">
                <a:moveTo>
                  <a:pt x="185" y="151"/>
                </a:moveTo>
                <a:lnTo>
                  <a:pt x="183" y="156"/>
                </a:lnTo>
                <a:lnTo>
                  <a:pt x="90" y="0"/>
                </a:lnTo>
                <a:lnTo>
                  <a:pt x="95" y="0"/>
                </a:lnTo>
                <a:lnTo>
                  <a:pt x="2" y="156"/>
                </a:lnTo>
                <a:lnTo>
                  <a:pt x="0" y="151"/>
                </a:lnTo>
                <a:lnTo>
                  <a:pt x="185" y="151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2" name="Freeform 182"/>
          <p:cNvSpPr>
            <a:spLocks/>
          </p:cNvSpPr>
          <p:nvPr/>
        </p:nvSpPr>
        <p:spPr bwMode="auto">
          <a:xfrm>
            <a:off x="7399167" y="5251578"/>
            <a:ext cx="180171" cy="166619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92" y="0"/>
              </a:cxn>
              <a:cxn ang="0">
                <a:pos x="184" y="151"/>
              </a:cxn>
              <a:cxn ang="0">
                <a:pos x="0" y="151"/>
              </a:cxn>
            </a:cxnLst>
            <a:rect l="0" t="0" r="r" b="b"/>
            <a:pathLst>
              <a:path w="184" h="151">
                <a:moveTo>
                  <a:pt x="0" y="151"/>
                </a:moveTo>
                <a:lnTo>
                  <a:pt x="92" y="0"/>
                </a:lnTo>
                <a:lnTo>
                  <a:pt x="184" y="151"/>
                </a:lnTo>
                <a:lnTo>
                  <a:pt x="0" y="151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3" name="Freeform 183"/>
          <p:cNvSpPr>
            <a:spLocks noEditPoints="1"/>
          </p:cNvSpPr>
          <p:nvPr/>
        </p:nvSpPr>
        <p:spPr bwMode="auto">
          <a:xfrm>
            <a:off x="7395293" y="5244914"/>
            <a:ext cx="189857" cy="175505"/>
          </a:xfrm>
          <a:custGeom>
            <a:avLst/>
            <a:gdLst/>
            <a:ahLst/>
            <a:cxnLst>
              <a:cxn ang="0">
                <a:pos x="0" y="159"/>
              </a:cxn>
              <a:cxn ang="0">
                <a:pos x="97" y="0"/>
              </a:cxn>
              <a:cxn ang="0">
                <a:pos x="195" y="159"/>
              </a:cxn>
              <a:cxn ang="0">
                <a:pos x="0" y="159"/>
              </a:cxn>
              <a:cxn ang="0">
                <a:pos x="189" y="153"/>
              </a:cxn>
              <a:cxn ang="0">
                <a:pos x="187" y="158"/>
              </a:cxn>
              <a:cxn ang="0">
                <a:pos x="95" y="7"/>
              </a:cxn>
              <a:cxn ang="0">
                <a:pos x="100" y="7"/>
              </a:cxn>
              <a:cxn ang="0">
                <a:pos x="8" y="158"/>
              </a:cxn>
              <a:cxn ang="0">
                <a:pos x="5" y="153"/>
              </a:cxn>
              <a:cxn ang="0">
                <a:pos x="189" y="153"/>
              </a:cxn>
            </a:cxnLst>
            <a:rect l="0" t="0" r="r" b="b"/>
            <a:pathLst>
              <a:path w="195" h="159">
                <a:moveTo>
                  <a:pt x="0" y="159"/>
                </a:moveTo>
                <a:lnTo>
                  <a:pt x="97" y="0"/>
                </a:lnTo>
                <a:lnTo>
                  <a:pt x="195" y="159"/>
                </a:lnTo>
                <a:lnTo>
                  <a:pt x="0" y="159"/>
                </a:lnTo>
                <a:close/>
                <a:moveTo>
                  <a:pt x="189" y="153"/>
                </a:moveTo>
                <a:lnTo>
                  <a:pt x="187" y="158"/>
                </a:lnTo>
                <a:lnTo>
                  <a:pt x="95" y="7"/>
                </a:lnTo>
                <a:lnTo>
                  <a:pt x="100" y="7"/>
                </a:lnTo>
                <a:lnTo>
                  <a:pt x="8" y="158"/>
                </a:lnTo>
                <a:lnTo>
                  <a:pt x="5" y="153"/>
                </a:lnTo>
                <a:lnTo>
                  <a:pt x="189" y="1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4" name="Freeform 184"/>
          <p:cNvSpPr>
            <a:spLocks/>
          </p:cNvSpPr>
          <p:nvPr/>
        </p:nvSpPr>
        <p:spPr bwMode="auto">
          <a:xfrm>
            <a:off x="7395293" y="5244914"/>
            <a:ext cx="189857" cy="175505"/>
          </a:xfrm>
          <a:custGeom>
            <a:avLst/>
            <a:gdLst/>
            <a:ahLst/>
            <a:cxnLst>
              <a:cxn ang="0">
                <a:pos x="0" y="159"/>
              </a:cxn>
              <a:cxn ang="0">
                <a:pos x="97" y="0"/>
              </a:cxn>
              <a:cxn ang="0">
                <a:pos x="195" y="159"/>
              </a:cxn>
              <a:cxn ang="0">
                <a:pos x="0" y="159"/>
              </a:cxn>
            </a:cxnLst>
            <a:rect l="0" t="0" r="r" b="b"/>
            <a:pathLst>
              <a:path w="195" h="159">
                <a:moveTo>
                  <a:pt x="0" y="159"/>
                </a:moveTo>
                <a:lnTo>
                  <a:pt x="97" y="0"/>
                </a:lnTo>
                <a:lnTo>
                  <a:pt x="195" y="159"/>
                </a:lnTo>
                <a:lnTo>
                  <a:pt x="0" y="15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5" name="Freeform 185"/>
          <p:cNvSpPr>
            <a:spLocks/>
          </p:cNvSpPr>
          <p:nvPr/>
        </p:nvSpPr>
        <p:spPr bwMode="auto">
          <a:xfrm>
            <a:off x="7399167" y="5253801"/>
            <a:ext cx="180171" cy="166619"/>
          </a:xfrm>
          <a:custGeom>
            <a:avLst/>
            <a:gdLst/>
            <a:ahLst/>
            <a:cxnLst>
              <a:cxn ang="0">
                <a:pos x="184" y="146"/>
              </a:cxn>
              <a:cxn ang="0">
                <a:pos x="182" y="151"/>
              </a:cxn>
              <a:cxn ang="0">
                <a:pos x="90" y="0"/>
              </a:cxn>
              <a:cxn ang="0">
                <a:pos x="95" y="0"/>
              </a:cxn>
              <a:cxn ang="0">
                <a:pos x="3" y="151"/>
              </a:cxn>
              <a:cxn ang="0">
                <a:pos x="0" y="146"/>
              </a:cxn>
              <a:cxn ang="0">
                <a:pos x="184" y="146"/>
              </a:cxn>
            </a:cxnLst>
            <a:rect l="0" t="0" r="r" b="b"/>
            <a:pathLst>
              <a:path w="184" h="151">
                <a:moveTo>
                  <a:pt x="184" y="146"/>
                </a:moveTo>
                <a:lnTo>
                  <a:pt x="182" y="151"/>
                </a:lnTo>
                <a:lnTo>
                  <a:pt x="90" y="0"/>
                </a:lnTo>
                <a:lnTo>
                  <a:pt x="95" y="0"/>
                </a:lnTo>
                <a:lnTo>
                  <a:pt x="3" y="151"/>
                </a:lnTo>
                <a:lnTo>
                  <a:pt x="0" y="146"/>
                </a:lnTo>
                <a:lnTo>
                  <a:pt x="184" y="146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6" name="Freeform 186"/>
          <p:cNvSpPr>
            <a:spLocks noEditPoints="1"/>
          </p:cNvSpPr>
          <p:nvPr/>
        </p:nvSpPr>
        <p:spPr bwMode="auto">
          <a:xfrm>
            <a:off x="6019800" y="5171602"/>
            <a:ext cx="1987683" cy="58205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0" y="0"/>
              </a:cxn>
              <a:cxn ang="0">
                <a:pos x="2050" y="526"/>
              </a:cxn>
              <a:cxn ang="0">
                <a:pos x="0" y="526"/>
              </a:cxn>
              <a:cxn ang="0">
                <a:pos x="0" y="0"/>
              </a:cxn>
              <a:cxn ang="0">
                <a:pos x="17" y="517"/>
              </a:cxn>
              <a:cxn ang="0">
                <a:pos x="9" y="508"/>
              </a:cxn>
              <a:cxn ang="0">
                <a:pos x="2042" y="508"/>
              </a:cxn>
              <a:cxn ang="0">
                <a:pos x="2033" y="517"/>
              </a:cxn>
              <a:cxn ang="0">
                <a:pos x="2033" y="9"/>
              </a:cxn>
              <a:cxn ang="0">
                <a:pos x="2042" y="17"/>
              </a:cxn>
              <a:cxn ang="0">
                <a:pos x="9" y="17"/>
              </a:cxn>
              <a:cxn ang="0">
                <a:pos x="17" y="9"/>
              </a:cxn>
              <a:cxn ang="0">
                <a:pos x="17" y="517"/>
              </a:cxn>
            </a:cxnLst>
            <a:rect l="0" t="0" r="r" b="b"/>
            <a:pathLst>
              <a:path w="2050" h="526">
                <a:moveTo>
                  <a:pt x="0" y="0"/>
                </a:moveTo>
                <a:lnTo>
                  <a:pt x="2050" y="0"/>
                </a:lnTo>
                <a:lnTo>
                  <a:pt x="2050" y="526"/>
                </a:lnTo>
                <a:lnTo>
                  <a:pt x="0" y="526"/>
                </a:lnTo>
                <a:lnTo>
                  <a:pt x="0" y="0"/>
                </a:lnTo>
                <a:close/>
                <a:moveTo>
                  <a:pt x="17" y="517"/>
                </a:moveTo>
                <a:lnTo>
                  <a:pt x="9" y="508"/>
                </a:lnTo>
                <a:lnTo>
                  <a:pt x="2042" y="508"/>
                </a:lnTo>
                <a:lnTo>
                  <a:pt x="2033" y="517"/>
                </a:lnTo>
                <a:lnTo>
                  <a:pt x="2033" y="9"/>
                </a:lnTo>
                <a:lnTo>
                  <a:pt x="2042" y="17"/>
                </a:lnTo>
                <a:lnTo>
                  <a:pt x="9" y="17"/>
                </a:lnTo>
                <a:lnTo>
                  <a:pt x="17" y="9"/>
                </a:lnTo>
                <a:lnTo>
                  <a:pt x="17" y="5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7" name="Rectangle 187"/>
          <p:cNvSpPr>
            <a:spLocks noChangeArrowheads="1"/>
          </p:cNvSpPr>
          <p:nvPr/>
        </p:nvSpPr>
        <p:spPr bwMode="auto">
          <a:xfrm>
            <a:off x="6019800" y="5171602"/>
            <a:ext cx="1987683" cy="582052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8" name="Freeform 188"/>
          <p:cNvSpPr>
            <a:spLocks/>
          </p:cNvSpPr>
          <p:nvPr/>
        </p:nvSpPr>
        <p:spPr bwMode="auto">
          <a:xfrm>
            <a:off x="6029486" y="5180488"/>
            <a:ext cx="1970248" cy="564280"/>
          </a:xfrm>
          <a:custGeom>
            <a:avLst/>
            <a:gdLst/>
            <a:ahLst/>
            <a:cxnLst>
              <a:cxn ang="0">
                <a:pos x="8" y="508"/>
              </a:cxn>
              <a:cxn ang="0">
                <a:pos x="0" y="499"/>
              </a:cxn>
              <a:cxn ang="0">
                <a:pos x="2033" y="499"/>
              </a:cxn>
              <a:cxn ang="0">
                <a:pos x="2024" y="508"/>
              </a:cxn>
              <a:cxn ang="0">
                <a:pos x="2024" y="0"/>
              </a:cxn>
              <a:cxn ang="0">
                <a:pos x="2033" y="8"/>
              </a:cxn>
              <a:cxn ang="0">
                <a:pos x="0" y="8"/>
              </a:cxn>
              <a:cxn ang="0">
                <a:pos x="8" y="0"/>
              </a:cxn>
              <a:cxn ang="0">
                <a:pos x="8" y="508"/>
              </a:cxn>
            </a:cxnLst>
            <a:rect l="0" t="0" r="r" b="b"/>
            <a:pathLst>
              <a:path w="2033" h="508">
                <a:moveTo>
                  <a:pt x="8" y="508"/>
                </a:moveTo>
                <a:lnTo>
                  <a:pt x="0" y="499"/>
                </a:lnTo>
                <a:lnTo>
                  <a:pt x="2033" y="499"/>
                </a:lnTo>
                <a:lnTo>
                  <a:pt x="2024" y="508"/>
                </a:lnTo>
                <a:lnTo>
                  <a:pt x="2024" y="0"/>
                </a:lnTo>
                <a:lnTo>
                  <a:pt x="2033" y="8"/>
                </a:lnTo>
                <a:lnTo>
                  <a:pt x="0" y="8"/>
                </a:lnTo>
                <a:lnTo>
                  <a:pt x="8" y="0"/>
                </a:lnTo>
                <a:lnTo>
                  <a:pt x="8" y="50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489" name="Rectangle 189"/>
          <p:cNvSpPr>
            <a:spLocks noChangeArrowheads="1"/>
          </p:cNvSpPr>
          <p:nvPr/>
        </p:nvSpPr>
        <p:spPr bwMode="auto">
          <a:xfrm>
            <a:off x="6705600" y="5742801"/>
            <a:ext cx="3803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Hot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0" name="Rectangle 190"/>
          <p:cNvSpPr>
            <a:spLocks noChangeArrowheads="1"/>
          </p:cNvSpPr>
          <p:nvPr/>
        </p:nvSpPr>
        <p:spPr bwMode="auto">
          <a:xfrm>
            <a:off x="5994644" y="5788222"/>
            <a:ext cx="4747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Cold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" name="Rectangle 191"/>
          <p:cNvSpPr>
            <a:spLocks noChangeArrowheads="1"/>
          </p:cNvSpPr>
          <p:nvPr/>
        </p:nvSpPr>
        <p:spPr bwMode="auto">
          <a:xfrm>
            <a:off x="7238368" y="5742801"/>
            <a:ext cx="12444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Materialized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" name="Group 409"/>
          <p:cNvGrpSpPr/>
          <p:nvPr/>
        </p:nvGrpSpPr>
        <p:grpSpPr>
          <a:xfrm>
            <a:off x="1194017" y="5178267"/>
            <a:ext cx="1363869" cy="612932"/>
            <a:chOff x="1979613" y="5203825"/>
            <a:chExt cx="1117600" cy="437991"/>
          </a:xfrm>
        </p:grpSpPr>
        <p:sp>
          <p:nvSpPr>
            <p:cNvPr id="418" name="Freeform 99"/>
            <p:cNvSpPr>
              <a:spLocks/>
            </p:cNvSpPr>
            <p:nvPr/>
          </p:nvSpPr>
          <p:spPr bwMode="auto">
            <a:xfrm>
              <a:off x="1979613" y="5203825"/>
              <a:ext cx="1117600" cy="428625"/>
            </a:xfrm>
            <a:custGeom>
              <a:avLst/>
              <a:gdLst/>
              <a:ahLst/>
              <a:cxnLst>
                <a:cxn ang="0">
                  <a:pos x="57" y="540"/>
                </a:cxn>
                <a:cxn ang="0">
                  <a:pos x="1352" y="540"/>
                </a:cxn>
                <a:cxn ang="0">
                  <a:pos x="1364" y="539"/>
                </a:cxn>
                <a:cxn ang="0">
                  <a:pos x="1374" y="535"/>
                </a:cxn>
                <a:cxn ang="0">
                  <a:pos x="1384" y="530"/>
                </a:cxn>
                <a:cxn ang="0">
                  <a:pos x="1392" y="523"/>
                </a:cxn>
                <a:cxn ang="0">
                  <a:pos x="1399" y="515"/>
                </a:cxn>
                <a:cxn ang="0">
                  <a:pos x="1404" y="504"/>
                </a:cxn>
                <a:cxn ang="0">
                  <a:pos x="1408" y="493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56"/>
                </a:cxn>
                <a:cxn ang="0">
                  <a:pos x="1408" y="45"/>
                </a:cxn>
                <a:cxn ang="0">
                  <a:pos x="1404" y="34"/>
                </a:cxn>
                <a:cxn ang="0">
                  <a:pos x="1399" y="25"/>
                </a:cxn>
                <a:cxn ang="0">
                  <a:pos x="1392" y="16"/>
                </a:cxn>
                <a:cxn ang="0">
                  <a:pos x="1384" y="9"/>
                </a:cxn>
                <a:cxn ang="0">
                  <a:pos x="1374" y="4"/>
                </a:cxn>
                <a:cxn ang="0">
                  <a:pos x="1364" y="1"/>
                </a:cxn>
                <a:cxn ang="0">
                  <a:pos x="1352" y="0"/>
                </a:cxn>
                <a:cxn ang="0">
                  <a:pos x="1352" y="0"/>
                </a:cxn>
                <a:cxn ang="0">
                  <a:pos x="57" y="0"/>
                </a:cxn>
                <a:cxn ang="0">
                  <a:pos x="46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10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482"/>
                </a:cxn>
                <a:cxn ang="0">
                  <a:pos x="1" y="493"/>
                </a:cxn>
                <a:cxn ang="0">
                  <a:pos x="4" y="504"/>
                </a:cxn>
                <a:cxn ang="0">
                  <a:pos x="10" y="515"/>
                </a:cxn>
                <a:cxn ang="0">
                  <a:pos x="16" y="523"/>
                </a:cxn>
                <a:cxn ang="0">
                  <a:pos x="25" y="530"/>
                </a:cxn>
                <a:cxn ang="0">
                  <a:pos x="34" y="535"/>
                </a:cxn>
                <a:cxn ang="0">
                  <a:pos x="46" y="539"/>
                </a:cxn>
                <a:cxn ang="0">
                  <a:pos x="57" y="540"/>
                </a:cxn>
                <a:cxn ang="0">
                  <a:pos x="57" y="540"/>
                </a:cxn>
              </a:cxnLst>
              <a:rect l="0" t="0" r="r" b="b"/>
              <a:pathLst>
                <a:path w="1409" h="540">
                  <a:moveTo>
                    <a:pt x="57" y="540"/>
                  </a:moveTo>
                  <a:lnTo>
                    <a:pt x="1352" y="540"/>
                  </a:lnTo>
                  <a:lnTo>
                    <a:pt x="1364" y="539"/>
                  </a:lnTo>
                  <a:lnTo>
                    <a:pt x="1374" y="535"/>
                  </a:lnTo>
                  <a:lnTo>
                    <a:pt x="1384" y="530"/>
                  </a:lnTo>
                  <a:lnTo>
                    <a:pt x="1392" y="523"/>
                  </a:lnTo>
                  <a:lnTo>
                    <a:pt x="1399" y="515"/>
                  </a:lnTo>
                  <a:lnTo>
                    <a:pt x="1404" y="504"/>
                  </a:lnTo>
                  <a:lnTo>
                    <a:pt x="1408" y="493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56"/>
                  </a:lnTo>
                  <a:lnTo>
                    <a:pt x="1408" y="45"/>
                  </a:lnTo>
                  <a:lnTo>
                    <a:pt x="1404" y="34"/>
                  </a:lnTo>
                  <a:lnTo>
                    <a:pt x="1399" y="25"/>
                  </a:lnTo>
                  <a:lnTo>
                    <a:pt x="1392" y="16"/>
                  </a:lnTo>
                  <a:lnTo>
                    <a:pt x="1384" y="9"/>
                  </a:lnTo>
                  <a:lnTo>
                    <a:pt x="1374" y="4"/>
                  </a:lnTo>
                  <a:lnTo>
                    <a:pt x="1364" y="1"/>
                  </a:lnTo>
                  <a:lnTo>
                    <a:pt x="1352" y="0"/>
                  </a:lnTo>
                  <a:lnTo>
                    <a:pt x="1352" y="0"/>
                  </a:lnTo>
                  <a:lnTo>
                    <a:pt x="57" y="0"/>
                  </a:lnTo>
                  <a:lnTo>
                    <a:pt x="46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10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482"/>
                  </a:lnTo>
                  <a:lnTo>
                    <a:pt x="1" y="493"/>
                  </a:lnTo>
                  <a:lnTo>
                    <a:pt x="4" y="504"/>
                  </a:lnTo>
                  <a:lnTo>
                    <a:pt x="10" y="515"/>
                  </a:lnTo>
                  <a:lnTo>
                    <a:pt x="16" y="523"/>
                  </a:lnTo>
                  <a:lnTo>
                    <a:pt x="25" y="530"/>
                  </a:lnTo>
                  <a:lnTo>
                    <a:pt x="34" y="535"/>
                  </a:lnTo>
                  <a:lnTo>
                    <a:pt x="46" y="539"/>
                  </a:lnTo>
                  <a:lnTo>
                    <a:pt x="57" y="540"/>
                  </a:lnTo>
                  <a:lnTo>
                    <a:pt x="57" y="540"/>
                  </a:lnTo>
                  <a:close/>
                </a:path>
              </a:pathLst>
            </a:custGeom>
            <a:solidFill>
              <a:srgbClr val="D2C9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6600"/>
            </a:p>
          </p:txBody>
        </p:sp>
        <p:sp>
          <p:nvSpPr>
            <p:cNvPr id="419" name="Freeform 100"/>
            <p:cNvSpPr>
              <a:spLocks/>
            </p:cNvSpPr>
            <p:nvPr/>
          </p:nvSpPr>
          <p:spPr bwMode="auto">
            <a:xfrm>
              <a:off x="1979613" y="5203825"/>
              <a:ext cx="1117600" cy="428625"/>
            </a:xfrm>
            <a:custGeom>
              <a:avLst/>
              <a:gdLst/>
              <a:ahLst/>
              <a:cxnLst>
                <a:cxn ang="0">
                  <a:pos x="57" y="540"/>
                </a:cxn>
                <a:cxn ang="0">
                  <a:pos x="1352" y="540"/>
                </a:cxn>
                <a:cxn ang="0">
                  <a:pos x="1364" y="539"/>
                </a:cxn>
                <a:cxn ang="0">
                  <a:pos x="1374" y="535"/>
                </a:cxn>
                <a:cxn ang="0">
                  <a:pos x="1384" y="530"/>
                </a:cxn>
                <a:cxn ang="0">
                  <a:pos x="1392" y="523"/>
                </a:cxn>
                <a:cxn ang="0">
                  <a:pos x="1399" y="515"/>
                </a:cxn>
                <a:cxn ang="0">
                  <a:pos x="1404" y="504"/>
                </a:cxn>
                <a:cxn ang="0">
                  <a:pos x="1408" y="493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482"/>
                </a:cxn>
                <a:cxn ang="0">
                  <a:pos x="1409" y="56"/>
                </a:cxn>
                <a:cxn ang="0">
                  <a:pos x="1408" y="45"/>
                </a:cxn>
                <a:cxn ang="0">
                  <a:pos x="1404" y="34"/>
                </a:cxn>
                <a:cxn ang="0">
                  <a:pos x="1399" y="25"/>
                </a:cxn>
                <a:cxn ang="0">
                  <a:pos x="1392" y="16"/>
                </a:cxn>
                <a:cxn ang="0">
                  <a:pos x="1384" y="9"/>
                </a:cxn>
                <a:cxn ang="0">
                  <a:pos x="1374" y="4"/>
                </a:cxn>
                <a:cxn ang="0">
                  <a:pos x="1364" y="1"/>
                </a:cxn>
                <a:cxn ang="0">
                  <a:pos x="1352" y="0"/>
                </a:cxn>
                <a:cxn ang="0">
                  <a:pos x="1352" y="0"/>
                </a:cxn>
                <a:cxn ang="0">
                  <a:pos x="57" y="0"/>
                </a:cxn>
                <a:cxn ang="0">
                  <a:pos x="46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10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482"/>
                </a:cxn>
                <a:cxn ang="0">
                  <a:pos x="1" y="493"/>
                </a:cxn>
                <a:cxn ang="0">
                  <a:pos x="4" y="504"/>
                </a:cxn>
                <a:cxn ang="0">
                  <a:pos x="10" y="515"/>
                </a:cxn>
                <a:cxn ang="0">
                  <a:pos x="16" y="523"/>
                </a:cxn>
                <a:cxn ang="0">
                  <a:pos x="25" y="530"/>
                </a:cxn>
                <a:cxn ang="0">
                  <a:pos x="34" y="535"/>
                </a:cxn>
                <a:cxn ang="0">
                  <a:pos x="46" y="539"/>
                </a:cxn>
                <a:cxn ang="0">
                  <a:pos x="57" y="540"/>
                </a:cxn>
                <a:cxn ang="0">
                  <a:pos x="57" y="540"/>
                </a:cxn>
              </a:cxnLst>
              <a:rect l="0" t="0" r="r" b="b"/>
              <a:pathLst>
                <a:path w="1409" h="540">
                  <a:moveTo>
                    <a:pt x="57" y="540"/>
                  </a:moveTo>
                  <a:lnTo>
                    <a:pt x="1352" y="540"/>
                  </a:lnTo>
                  <a:lnTo>
                    <a:pt x="1364" y="539"/>
                  </a:lnTo>
                  <a:lnTo>
                    <a:pt x="1374" y="535"/>
                  </a:lnTo>
                  <a:lnTo>
                    <a:pt x="1384" y="530"/>
                  </a:lnTo>
                  <a:lnTo>
                    <a:pt x="1392" y="523"/>
                  </a:lnTo>
                  <a:lnTo>
                    <a:pt x="1399" y="515"/>
                  </a:lnTo>
                  <a:lnTo>
                    <a:pt x="1404" y="504"/>
                  </a:lnTo>
                  <a:lnTo>
                    <a:pt x="1408" y="493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482"/>
                  </a:lnTo>
                  <a:lnTo>
                    <a:pt x="1409" y="56"/>
                  </a:lnTo>
                  <a:lnTo>
                    <a:pt x="1408" y="45"/>
                  </a:lnTo>
                  <a:lnTo>
                    <a:pt x="1404" y="34"/>
                  </a:lnTo>
                  <a:lnTo>
                    <a:pt x="1399" y="25"/>
                  </a:lnTo>
                  <a:lnTo>
                    <a:pt x="1392" y="16"/>
                  </a:lnTo>
                  <a:lnTo>
                    <a:pt x="1384" y="9"/>
                  </a:lnTo>
                  <a:lnTo>
                    <a:pt x="1374" y="4"/>
                  </a:lnTo>
                  <a:lnTo>
                    <a:pt x="1364" y="1"/>
                  </a:lnTo>
                  <a:lnTo>
                    <a:pt x="1352" y="0"/>
                  </a:lnTo>
                  <a:lnTo>
                    <a:pt x="1352" y="0"/>
                  </a:lnTo>
                  <a:lnTo>
                    <a:pt x="57" y="0"/>
                  </a:lnTo>
                  <a:lnTo>
                    <a:pt x="46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10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482"/>
                  </a:lnTo>
                  <a:lnTo>
                    <a:pt x="1" y="493"/>
                  </a:lnTo>
                  <a:lnTo>
                    <a:pt x="4" y="504"/>
                  </a:lnTo>
                  <a:lnTo>
                    <a:pt x="10" y="515"/>
                  </a:lnTo>
                  <a:lnTo>
                    <a:pt x="16" y="523"/>
                  </a:lnTo>
                  <a:lnTo>
                    <a:pt x="25" y="530"/>
                  </a:lnTo>
                  <a:lnTo>
                    <a:pt x="34" y="535"/>
                  </a:lnTo>
                  <a:lnTo>
                    <a:pt x="46" y="539"/>
                  </a:lnTo>
                  <a:lnTo>
                    <a:pt x="57" y="540"/>
                  </a:lnTo>
                  <a:lnTo>
                    <a:pt x="57" y="5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000"/>
            </a:p>
          </p:txBody>
        </p:sp>
        <p:sp>
          <p:nvSpPr>
            <p:cNvPr id="420" name="Rectangle 301"/>
            <p:cNvSpPr>
              <a:spLocks noChangeArrowheads="1"/>
            </p:cNvSpPr>
            <p:nvPr/>
          </p:nvSpPr>
          <p:spPr bwMode="auto">
            <a:xfrm>
              <a:off x="2188606" y="5204080"/>
              <a:ext cx="723280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What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-if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1" name="Rectangle 303"/>
            <p:cNvSpPr>
              <a:spLocks noChangeArrowheads="1"/>
            </p:cNvSpPr>
            <p:nvPr/>
          </p:nvSpPr>
          <p:spPr bwMode="auto">
            <a:xfrm>
              <a:off x="2143519" y="5421884"/>
              <a:ext cx="570713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0000"/>
                  </a:solidFill>
                </a:rPr>
                <a:t>  </a:t>
              </a: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Join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1" name="Group 410"/>
          <p:cNvGrpSpPr/>
          <p:nvPr/>
        </p:nvGrpSpPr>
        <p:grpSpPr>
          <a:xfrm>
            <a:off x="4402210" y="5181600"/>
            <a:ext cx="1084190" cy="609600"/>
            <a:chOff x="4559301" y="5212558"/>
            <a:chExt cx="888422" cy="435610"/>
          </a:xfrm>
        </p:grpSpPr>
        <p:sp>
          <p:nvSpPr>
            <p:cNvPr id="414" name="Freeform 101"/>
            <p:cNvSpPr>
              <a:spLocks/>
            </p:cNvSpPr>
            <p:nvPr/>
          </p:nvSpPr>
          <p:spPr bwMode="auto">
            <a:xfrm>
              <a:off x="4559301" y="5224463"/>
              <a:ext cx="888422" cy="420688"/>
            </a:xfrm>
            <a:custGeom>
              <a:avLst/>
              <a:gdLst/>
              <a:ahLst/>
              <a:cxnLst>
                <a:cxn ang="0">
                  <a:pos x="56" y="532"/>
                </a:cxn>
                <a:cxn ang="0">
                  <a:pos x="1374" y="532"/>
                </a:cxn>
                <a:cxn ang="0">
                  <a:pos x="1386" y="531"/>
                </a:cxn>
                <a:cxn ang="0">
                  <a:pos x="1396" y="527"/>
                </a:cxn>
                <a:cxn ang="0">
                  <a:pos x="1406" y="522"/>
                </a:cxn>
                <a:cxn ang="0">
                  <a:pos x="1415" y="515"/>
                </a:cxn>
                <a:cxn ang="0">
                  <a:pos x="1421" y="507"/>
                </a:cxn>
                <a:cxn ang="0">
                  <a:pos x="1427" y="497"/>
                </a:cxn>
                <a:cxn ang="0">
                  <a:pos x="1430" y="486"/>
                </a:cxn>
                <a:cxn ang="0">
                  <a:pos x="1431" y="474"/>
                </a:cxn>
                <a:cxn ang="0">
                  <a:pos x="1431" y="474"/>
                </a:cxn>
                <a:cxn ang="0">
                  <a:pos x="1431" y="57"/>
                </a:cxn>
                <a:cxn ang="0">
                  <a:pos x="1430" y="46"/>
                </a:cxn>
                <a:cxn ang="0">
                  <a:pos x="1427" y="35"/>
                </a:cxn>
                <a:cxn ang="0">
                  <a:pos x="1421" y="25"/>
                </a:cxn>
                <a:cxn ang="0">
                  <a:pos x="1415" y="17"/>
                </a:cxn>
                <a:cxn ang="0">
                  <a:pos x="1406" y="10"/>
                </a:cxn>
                <a:cxn ang="0">
                  <a:pos x="1396" y="5"/>
                </a:cxn>
                <a:cxn ang="0">
                  <a:pos x="1386" y="2"/>
                </a:cxn>
                <a:cxn ang="0">
                  <a:pos x="1374" y="0"/>
                </a:cxn>
                <a:cxn ang="0">
                  <a:pos x="56" y="0"/>
                </a:cxn>
                <a:cxn ang="0">
                  <a:pos x="45" y="2"/>
                </a:cxn>
                <a:cxn ang="0">
                  <a:pos x="34" y="5"/>
                </a:cxn>
                <a:cxn ang="0">
                  <a:pos x="25" y="10"/>
                </a:cxn>
                <a:cxn ang="0">
                  <a:pos x="16" y="17"/>
                </a:cxn>
                <a:cxn ang="0">
                  <a:pos x="9" y="25"/>
                </a:cxn>
                <a:cxn ang="0">
                  <a:pos x="4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474"/>
                </a:cxn>
                <a:cxn ang="0">
                  <a:pos x="1" y="486"/>
                </a:cxn>
                <a:cxn ang="0">
                  <a:pos x="4" y="497"/>
                </a:cxn>
                <a:cxn ang="0">
                  <a:pos x="9" y="507"/>
                </a:cxn>
                <a:cxn ang="0">
                  <a:pos x="16" y="515"/>
                </a:cxn>
                <a:cxn ang="0">
                  <a:pos x="25" y="522"/>
                </a:cxn>
                <a:cxn ang="0">
                  <a:pos x="34" y="527"/>
                </a:cxn>
                <a:cxn ang="0">
                  <a:pos x="45" y="531"/>
                </a:cxn>
                <a:cxn ang="0">
                  <a:pos x="56" y="532"/>
                </a:cxn>
                <a:cxn ang="0">
                  <a:pos x="56" y="532"/>
                </a:cxn>
              </a:cxnLst>
              <a:rect l="0" t="0" r="r" b="b"/>
              <a:pathLst>
                <a:path w="1431" h="532">
                  <a:moveTo>
                    <a:pt x="56" y="532"/>
                  </a:moveTo>
                  <a:lnTo>
                    <a:pt x="1374" y="532"/>
                  </a:lnTo>
                  <a:lnTo>
                    <a:pt x="1386" y="531"/>
                  </a:lnTo>
                  <a:lnTo>
                    <a:pt x="1396" y="527"/>
                  </a:lnTo>
                  <a:lnTo>
                    <a:pt x="1406" y="522"/>
                  </a:lnTo>
                  <a:lnTo>
                    <a:pt x="1415" y="515"/>
                  </a:lnTo>
                  <a:lnTo>
                    <a:pt x="1421" y="507"/>
                  </a:lnTo>
                  <a:lnTo>
                    <a:pt x="1427" y="497"/>
                  </a:lnTo>
                  <a:lnTo>
                    <a:pt x="1430" y="486"/>
                  </a:lnTo>
                  <a:lnTo>
                    <a:pt x="1431" y="474"/>
                  </a:lnTo>
                  <a:lnTo>
                    <a:pt x="1431" y="474"/>
                  </a:lnTo>
                  <a:lnTo>
                    <a:pt x="1431" y="57"/>
                  </a:lnTo>
                  <a:lnTo>
                    <a:pt x="1430" y="46"/>
                  </a:lnTo>
                  <a:lnTo>
                    <a:pt x="1427" y="35"/>
                  </a:lnTo>
                  <a:lnTo>
                    <a:pt x="1421" y="25"/>
                  </a:lnTo>
                  <a:lnTo>
                    <a:pt x="1415" y="17"/>
                  </a:lnTo>
                  <a:lnTo>
                    <a:pt x="1406" y="10"/>
                  </a:lnTo>
                  <a:lnTo>
                    <a:pt x="1396" y="5"/>
                  </a:lnTo>
                  <a:lnTo>
                    <a:pt x="1386" y="2"/>
                  </a:lnTo>
                  <a:lnTo>
                    <a:pt x="1374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5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474"/>
                  </a:lnTo>
                  <a:lnTo>
                    <a:pt x="1" y="486"/>
                  </a:lnTo>
                  <a:lnTo>
                    <a:pt x="4" y="497"/>
                  </a:lnTo>
                  <a:lnTo>
                    <a:pt x="9" y="507"/>
                  </a:lnTo>
                  <a:lnTo>
                    <a:pt x="16" y="515"/>
                  </a:lnTo>
                  <a:lnTo>
                    <a:pt x="25" y="522"/>
                  </a:lnTo>
                  <a:lnTo>
                    <a:pt x="34" y="527"/>
                  </a:lnTo>
                  <a:lnTo>
                    <a:pt x="45" y="531"/>
                  </a:lnTo>
                  <a:lnTo>
                    <a:pt x="56" y="532"/>
                  </a:lnTo>
                  <a:lnTo>
                    <a:pt x="56" y="532"/>
                  </a:lnTo>
                  <a:close/>
                </a:path>
              </a:pathLst>
            </a:custGeom>
            <a:solidFill>
              <a:srgbClr val="D2C9D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400"/>
            </a:p>
          </p:txBody>
        </p:sp>
        <p:sp>
          <p:nvSpPr>
            <p:cNvPr id="416" name="Rectangle 304"/>
            <p:cNvSpPr>
              <a:spLocks noChangeArrowheads="1"/>
            </p:cNvSpPr>
            <p:nvPr/>
          </p:nvSpPr>
          <p:spPr bwMode="auto">
            <a:xfrm>
              <a:off x="4706135" y="5212558"/>
              <a:ext cx="723280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What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-if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7" name="Rectangle 306"/>
            <p:cNvSpPr>
              <a:spLocks noChangeArrowheads="1"/>
            </p:cNvSpPr>
            <p:nvPr/>
          </p:nvSpPr>
          <p:spPr bwMode="auto">
            <a:xfrm>
              <a:off x="4635992" y="5428236"/>
              <a:ext cx="712152" cy="219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0000"/>
                  </a:solidFill>
                </a:rPr>
                <a:t>  </a:t>
              </a:r>
              <a:r>
                <a:rPr kumimoji="0" lang="el-G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Index</a:t>
              </a:r>
              <a:endPara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97" name="Straight Arrow Connector 496"/>
          <p:cNvCxnSpPr/>
          <p:nvPr/>
        </p:nvCxnSpPr>
        <p:spPr>
          <a:xfrm flipV="1">
            <a:off x="7010400" y="4021141"/>
            <a:ext cx="887413" cy="93185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/>
          <p:cNvCxnSpPr/>
          <p:nvPr/>
        </p:nvCxnSpPr>
        <p:spPr>
          <a:xfrm flipV="1">
            <a:off x="3810000" y="4132264"/>
            <a:ext cx="2038351" cy="104933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Arrow Connector 498"/>
          <p:cNvCxnSpPr/>
          <p:nvPr/>
        </p:nvCxnSpPr>
        <p:spPr>
          <a:xfrm flipH="1" flipV="1">
            <a:off x="3998915" y="4510088"/>
            <a:ext cx="1182685" cy="67151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Arrow Connector 499"/>
          <p:cNvCxnSpPr/>
          <p:nvPr/>
        </p:nvCxnSpPr>
        <p:spPr>
          <a:xfrm flipV="1">
            <a:off x="1752600" y="4510088"/>
            <a:ext cx="2246313" cy="67151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/>
          <p:cNvCxnSpPr/>
          <p:nvPr/>
        </p:nvCxnSpPr>
        <p:spPr>
          <a:xfrm flipH="1" flipV="1">
            <a:off x="1828801" y="4070353"/>
            <a:ext cx="1600199" cy="111124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2" name="Group 501"/>
          <p:cNvGrpSpPr/>
          <p:nvPr/>
        </p:nvGrpSpPr>
        <p:grpSpPr>
          <a:xfrm>
            <a:off x="1331912" y="3482974"/>
            <a:ext cx="1237417" cy="860425"/>
            <a:chOff x="1331913" y="3635375"/>
            <a:chExt cx="1006475" cy="585788"/>
          </a:xfrm>
        </p:grpSpPr>
        <p:sp>
          <p:nvSpPr>
            <p:cNvPr id="503" name="Freeform 12"/>
            <p:cNvSpPr>
              <a:spLocks/>
            </p:cNvSpPr>
            <p:nvPr/>
          </p:nvSpPr>
          <p:spPr bwMode="auto">
            <a:xfrm>
              <a:off x="1331913" y="3635375"/>
              <a:ext cx="1006475" cy="585788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3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8" y="682"/>
                </a:cxn>
                <a:cxn ang="0">
                  <a:pos x="1268" y="682"/>
                </a:cxn>
                <a:cxn ang="0">
                  <a:pos x="1268" y="57"/>
                </a:cxn>
                <a:cxn ang="0">
                  <a:pos x="1267" y="45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3" y="10"/>
                </a:cxn>
                <a:cxn ang="0">
                  <a:pos x="1234" y="5"/>
                </a:cxn>
                <a:cxn ang="0">
                  <a:pos x="1223" y="1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1" y="45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682"/>
                </a:cxn>
                <a:cxn ang="0">
                  <a:pos x="1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5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8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3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8" y="682"/>
                  </a:lnTo>
                  <a:lnTo>
                    <a:pt x="1268" y="682"/>
                  </a:lnTo>
                  <a:lnTo>
                    <a:pt x="1268" y="57"/>
                  </a:lnTo>
                  <a:lnTo>
                    <a:pt x="1267" y="45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3" y="10"/>
                  </a:lnTo>
                  <a:lnTo>
                    <a:pt x="1234" y="5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82"/>
                  </a:lnTo>
                  <a:lnTo>
                    <a:pt x="1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5" y="738"/>
                  </a:lnTo>
                  <a:lnTo>
                    <a:pt x="57" y="739"/>
                  </a:lnTo>
                  <a:lnTo>
                    <a:pt x="57" y="739"/>
                  </a:lnTo>
                  <a:close/>
                </a:path>
              </a:pathLst>
            </a:custGeom>
            <a:solidFill>
              <a:srgbClr val="B5CB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3600"/>
            </a:p>
          </p:txBody>
        </p:sp>
        <p:sp>
          <p:nvSpPr>
            <p:cNvPr id="504" name="Freeform 13"/>
            <p:cNvSpPr>
              <a:spLocks/>
            </p:cNvSpPr>
            <p:nvPr/>
          </p:nvSpPr>
          <p:spPr bwMode="auto">
            <a:xfrm>
              <a:off x="1331913" y="3635375"/>
              <a:ext cx="1006475" cy="585788"/>
            </a:xfrm>
            <a:custGeom>
              <a:avLst/>
              <a:gdLst/>
              <a:ahLst/>
              <a:cxnLst>
                <a:cxn ang="0">
                  <a:pos x="57" y="739"/>
                </a:cxn>
                <a:cxn ang="0">
                  <a:pos x="1212" y="739"/>
                </a:cxn>
                <a:cxn ang="0">
                  <a:pos x="1223" y="738"/>
                </a:cxn>
                <a:cxn ang="0">
                  <a:pos x="1234" y="735"/>
                </a:cxn>
                <a:cxn ang="0">
                  <a:pos x="1243" y="730"/>
                </a:cxn>
                <a:cxn ang="0">
                  <a:pos x="1252" y="723"/>
                </a:cxn>
                <a:cxn ang="0">
                  <a:pos x="1259" y="714"/>
                </a:cxn>
                <a:cxn ang="0">
                  <a:pos x="1264" y="705"/>
                </a:cxn>
                <a:cxn ang="0">
                  <a:pos x="1267" y="694"/>
                </a:cxn>
                <a:cxn ang="0">
                  <a:pos x="1268" y="682"/>
                </a:cxn>
                <a:cxn ang="0">
                  <a:pos x="1268" y="682"/>
                </a:cxn>
                <a:cxn ang="0">
                  <a:pos x="1268" y="57"/>
                </a:cxn>
                <a:cxn ang="0">
                  <a:pos x="1267" y="45"/>
                </a:cxn>
                <a:cxn ang="0">
                  <a:pos x="1264" y="35"/>
                </a:cxn>
                <a:cxn ang="0">
                  <a:pos x="1259" y="25"/>
                </a:cxn>
                <a:cxn ang="0">
                  <a:pos x="1252" y="17"/>
                </a:cxn>
                <a:cxn ang="0">
                  <a:pos x="1243" y="10"/>
                </a:cxn>
                <a:cxn ang="0">
                  <a:pos x="1234" y="5"/>
                </a:cxn>
                <a:cxn ang="0">
                  <a:pos x="1223" y="1"/>
                </a:cxn>
                <a:cxn ang="0">
                  <a:pos x="1212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5"/>
                </a:cxn>
                <a:cxn ang="0">
                  <a:pos x="5" y="35"/>
                </a:cxn>
                <a:cxn ang="0">
                  <a:pos x="1" y="45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682"/>
                </a:cxn>
                <a:cxn ang="0">
                  <a:pos x="1" y="694"/>
                </a:cxn>
                <a:cxn ang="0">
                  <a:pos x="5" y="705"/>
                </a:cxn>
                <a:cxn ang="0">
                  <a:pos x="10" y="714"/>
                </a:cxn>
                <a:cxn ang="0">
                  <a:pos x="17" y="723"/>
                </a:cxn>
                <a:cxn ang="0">
                  <a:pos x="25" y="730"/>
                </a:cxn>
                <a:cxn ang="0">
                  <a:pos x="35" y="735"/>
                </a:cxn>
                <a:cxn ang="0">
                  <a:pos x="45" y="738"/>
                </a:cxn>
                <a:cxn ang="0">
                  <a:pos x="57" y="739"/>
                </a:cxn>
                <a:cxn ang="0">
                  <a:pos x="57" y="739"/>
                </a:cxn>
              </a:cxnLst>
              <a:rect l="0" t="0" r="r" b="b"/>
              <a:pathLst>
                <a:path w="1268" h="739">
                  <a:moveTo>
                    <a:pt x="57" y="739"/>
                  </a:moveTo>
                  <a:lnTo>
                    <a:pt x="1212" y="739"/>
                  </a:lnTo>
                  <a:lnTo>
                    <a:pt x="1223" y="738"/>
                  </a:lnTo>
                  <a:lnTo>
                    <a:pt x="1234" y="735"/>
                  </a:lnTo>
                  <a:lnTo>
                    <a:pt x="1243" y="730"/>
                  </a:lnTo>
                  <a:lnTo>
                    <a:pt x="1252" y="723"/>
                  </a:lnTo>
                  <a:lnTo>
                    <a:pt x="1259" y="714"/>
                  </a:lnTo>
                  <a:lnTo>
                    <a:pt x="1264" y="705"/>
                  </a:lnTo>
                  <a:lnTo>
                    <a:pt x="1267" y="694"/>
                  </a:lnTo>
                  <a:lnTo>
                    <a:pt x="1268" y="682"/>
                  </a:lnTo>
                  <a:lnTo>
                    <a:pt x="1268" y="682"/>
                  </a:lnTo>
                  <a:lnTo>
                    <a:pt x="1268" y="57"/>
                  </a:lnTo>
                  <a:lnTo>
                    <a:pt x="1267" y="45"/>
                  </a:lnTo>
                  <a:lnTo>
                    <a:pt x="1264" y="35"/>
                  </a:lnTo>
                  <a:lnTo>
                    <a:pt x="1259" y="25"/>
                  </a:lnTo>
                  <a:lnTo>
                    <a:pt x="1252" y="17"/>
                  </a:lnTo>
                  <a:lnTo>
                    <a:pt x="1243" y="10"/>
                  </a:lnTo>
                  <a:lnTo>
                    <a:pt x="1234" y="5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82"/>
                  </a:lnTo>
                  <a:lnTo>
                    <a:pt x="1" y="694"/>
                  </a:lnTo>
                  <a:lnTo>
                    <a:pt x="5" y="705"/>
                  </a:lnTo>
                  <a:lnTo>
                    <a:pt x="10" y="714"/>
                  </a:lnTo>
                  <a:lnTo>
                    <a:pt x="17" y="723"/>
                  </a:lnTo>
                  <a:lnTo>
                    <a:pt x="25" y="730"/>
                  </a:lnTo>
                  <a:lnTo>
                    <a:pt x="35" y="735"/>
                  </a:lnTo>
                  <a:lnTo>
                    <a:pt x="45" y="738"/>
                  </a:lnTo>
                  <a:lnTo>
                    <a:pt x="57" y="739"/>
                  </a:lnTo>
                  <a:lnTo>
                    <a:pt x="57" y="73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3600"/>
            </a:p>
          </p:txBody>
        </p:sp>
        <p:sp>
          <p:nvSpPr>
            <p:cNvPr id="505" name="Rectangle 14"/>
            <p:cNvSpPr>
              <a:spLocks noChangeArrowheads="1"/>
            </p:cNvSpPr>
            <p:nvPr/>
          </p:nvSpPr>
          <p:spPr bwMode="auto">
            <a:xfrm>
              <a:off x="1416581" y="3641725"/>
              <a:ext cx="866151" cy="18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Interactive 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6" name="Rectangle 15"/>
            <p:cNvSpPr>
              <a:spLocks noChangeArrowheads="1"/>
            </p:cNvSpPr>
            <p:nvPr/>
          </p:nvSpPr>
          <p:spPr bwMode="auto">
            <a:xfrm>
              <a:off x="1364194" y="3832225"/>
              <a:ext cx="939308" cy="18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Partitioning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7" name="Rectangle 17"/>
            <p:cNvSpPr>
              <a:spLocks noChangeArrowheads="1"/>
            </p:cNvSpPr>
            <p:nvPr/>
          </p:nvSpPr>
          <p:spPr bwMode="auto">
            <a:xfrm>
              <a:off x="1396821" y="3973512"/>
              <a:ext cx="835073" cy="18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&amp;</a:t>
              </a: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Indexing</a:t>
              </a:r>
              <a:endPara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25" name="Straight Arrow Connector 524"/>
          <p:cNvCxnSpPr/>
          <p:nvPr/>
        </p:nvCxnSpPr>
        <p:spPr>
          <a:xfrm flipV="1">
            <a:off x="1066800" y="3970340"/>
            <a:ext cx="265113" cy="4492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Arrow Connector 525"/>
          <p:cNvCxnSpPr>
            <a:stCxn id="516" idx="3"/>
          </p:cNvCxnSpPr>
          <p:nvPr/>
        </p:nvCxnSpPr>
        <p:spPr>
          <a:xfrm flipV="1">
            <a:off x="1046981" y="3848100"/>
            <a:ext cx="284932" cy="360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/>
          <p:cNvCxnSpPr/>
          <p:nvPr/>
        </p:nvCxnSpPr>
        <p:spPr>
          <a:xfrm>
            <a:off x="1069980" y="3565525"/>
            <a:ext cx="261933" cy="16033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Arrow Connector 527"/>
          <p:cNvCxnSpPr>
            <a:stCxn id="524" idx="3"/>
          </p:cNvCxnSpPr>
          <p:nvPr/>
        </p:nvCxnSpPr>
        <p:spPr>
          <a:xfrm>
            <a:off x="1038416" y="3089702"/>
            <a:ext cx="293496" cy="4901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1" name="Freeform 11"/>
          <p:cNvSpPr>
            <a:spLocks/>
          </p:cNvSpPr>
          <p:nvPr/>
        </p:nvSpPr>
        <p:spPr bwMode="auto">
          <a:xfrm>
            <a:off x="2635250" y="3505200"/>
            <a:ext cx="2622550" cy="1004888"/>
          </a:xfrm>
          <a:custGeom>
            <a:avLst/>
            <a:gdLst/>
            <a:ahLst/>
            <a:cxnLst>
              <a:cxn ang="0">
                <a:pos x="57" y="1265"/>
              </a:cxn>
              <a:cxn ang="0">
                <a:pos x="3247" y="1265"/>
              </a:cxn>
              <a:cxn ang="0">
                <a:pos x="3259" y="1264"/>
              </a:cxn>
              <a:cxn ang="0">
                <a:pos x="3269" y="1260"/>
              </a:cxn>
              <a:cxn ang="0">
                <a:pos x="3279" y="1255"/>
              </a:cxn>
              <a:cxn ang="0">
                <a:pos x="3287" y="1248"/>
              </a:cxn>
              <a:cxn ang="0">
                <a:pos x="3294" y="1240"/>
              </a:cxn>
              <a:cxn ang="0">
                <a:pos x="3299" y="1230"/>
              </a:cxn>
              <a:cxn ang="0">
                <a:pos x="3303" y="1219"/>
              </a:cxn>
              <a:cxn ang="0">
                <a:pos x="3304" y="1208"/>
              </a:cxn>
              <a:cxn ang="0">
                <a:pos x="3304" y="1208"/>
              </a:cxn>
              <a:cxn ang="0">
                <a:pos x="3304" y="57"/>
              </a:cxn>
              <a:cxn ang="0">
                <a:pos x="3303" y="45"/>
              </a:cxn>
              <a:cxn ang="0">
                <a:pos x="3299" y="35"/>
              </a:cxn>
              <a:cxn ang="0">
                <a:pos x="3294" y="25"/>
              </a:cxn>
              <a:cxn ang="0">
                <a:pos x="3287" y="17"/>
              </a:cxn>
              <a:cxn ang="0">
                <a:pos x="3279" y="10"/>
              </a:cxn>
              <a:cxn ang="0">
                <a:pos x="3269" y="4"/>
              </a:cxn>
              <a:cxn ang="0">
                <a:pos x="3259" y="1"/>
              </a:cxn>
              <a:cxn ang="0">
                <a:pos x="3247" y="0"/>
              </a:cxn>
              <a:cxn ang="0">
                <a:pos x="57" y="0"/>
              </a:cxn>
              <a:cxn ang="0">
                <a:pos x="46" y="1"/>
              </a:cxn>
              <a:cxn ang="0">
                <a:pos x="35" y="4"/>
              </a:cxn>
              <a:cxn ang="0">
                <a:pos x="26" y="10"/>
              </a:cxn>
              <a:cxn ang="0">
                <a:pos x="16" y="17"/>
              </a:cxn>
              <a:cxn ang="0">
                <a:pos x="9" y="25"/>
              </a:cxn>
              <a:cxn ang="0">
                <a:pos x="4" y="35"/>
              </a:cxn>
              <a:cxn ang="0">
                <a:pos x="1" y="45"/>
              </a:cxn>
              <a:cxn ang="0">
                <a:pos x="0" y="57"/>
              </a:cxn>
              <a:cxn ang="0">
                <a:pos x="0" y="1208"/>
              </a:cxn>
              <a:cxn ang="0">
                <a:pos x="1" y="1219"/>
              </a:cxn>
              <a:cxn ang="0">
                <a:pos x="4" y="1230"/>
              </a:cxn>
              <a:cxn ang="0">
                <a:pos x="9" y="1240"/>
              </a:cxn>
              <a:cxn ang="0">
                <a:pos x="16" y="1248"/>
              </a:cxn>
              <a:cxn ang="0">
                <a:pos x="26" y="1255"/>
              </a:cxn>
              <a:cxn ang="0">
                <a:pos x="35" y="1260"/>
              </a:cxn>
              <a:cxn ang="0">
                <a:pos x="46" y="1264"/>
              </a:cxn>
              <a:cxn ang="0">
                <a:pos x="57" y="1265"/>
              </a:cxn>
              <a:cxn ang="0">
                <a:pos x="57" y="1265"/>
              </a:cxn>
            </a:cxnLst>
            <a:rect l="0" t="0" r="r" b="b"/>
            <a:pathLst>
              <a:path w="3304" h="1265">
                <a:moveTo>
                  <a:pt x="57" y="1265"/>
                </a:moveTo>
                <a:lnTo>
                  <a:pt x="3247" y="1265"/>
                </a:lnTo>
                <a:lnTo>
                  <a:pt x="3259" y="1264"/>
                </a:lnTo>
                <a:lnTo>
                  <a:pt x="3269" y="1260"/>
                </a:lnTo>
                <a:lnTo>
                  <a:pt x="3279" y="1255"/>
                </a:lnTo>
                <a:lnTo>
                  <a:pt x="3287" y="1248"/>
                </a:lnTo>
                <a:lnTo>
                  <a:pt x="3294" y="1240"/>
                </a:lnTo>
                <a:lnTo>
                  <a:pt x="3299" y="1230"/>
                </a:lnTo>
                <a:lnTo>
                  <a:pt x="3303" y="1219"/>
                </a:lnTo>
                <a:lnTo>
                  <a:pt x="3304" y="1208"/>
                </a:lnTo>
                <a:lnTo>
                  <a:pt x="3304" y="1208"/>
                </a:lnTo>
                <a:lnTo>
                  <a:pt x="3304" y="57"/>
                </a:lnTo>
                <a:lnTo>
                  <a:pt x="3303" y="45"/>
                </a:lnTo>
                <a:lnTo>
                  <a:pt x="3299" y="35"/>
                </a:lnTo>
                <a:lnTo>
                  <a:pt x="3294" y="25"/>
                </a:lnTo>
                <a:lnTo>
                  <a:pt x="3287" y="17"/>
                </a:lnTo>
                <a:lnTo>
                  <a:pt x="3279" y="10"/>
                </a:lnTo>
                <a:lnTo>
                  <a:pt x="3269" y="4"/>
                </a:lnTo>
                <a:lnTo>
                  <a:pt x="3259" y="1"/>
                </a:lnTo>
                <a:lnTo>
                  <a:pt x="3247" y="0"/>
                </a:lnTo>
                <a:lnTo>
                  <a:pt x="57" y="0"/>
                </a:lnTo>
                <a:lnTo>
                  <a:pt x="46" y="1"/>
                </a:lnTo>
                <a:lnTo>
                  <a:pt x="35" y="4"/>
                </a:lnTo>
                <a:lnTo>
                  <a:pt x="26" y="10"/>
                </a:lnTo>
                <a:lnTo>
                  <a:pt x="16" y="17"/>
                </a:lnTo>
                <a:lnTo>
                  <a:pt x="9" y="25"/>
                </a:lnTo>
                <a:lnTo>
                  <a:pt x="4" y="35"/>
                </a:lnTo>
                <a:lnTo>
                  <a:pt x="1" y="45"/>
                </a:lnTo>
                <a:lnTo>
                  <a:pt x="0" y="57"/>
                </a:lnTo>
                <a:lnTo>
                  <a:pt x="0" y="1208"/>
                </a:lnTo>
                <a:lnTo>
                  <a:pt x="1" y="1219"/>
                </a:lnTo>
                <a:lnTo>
                  <a:pt x="4" y="1230"/>
                </a:lnTo>
                <a:lnTo>
                  <a:pt x="9" y="1240"/>
                </a:lnTo>
                <a:lnTo>
                  <a:pt x="16" y="1248"/>
                </a:lnTo>
                <a:lnTo>
                  <a:pt x="26" y="1255"/>
                </a:lnTo>
                <a:lnTo>
                  <a:pt x="35" y="1260"/>
                </a:lnTo>
                <a:lnTo>
                  <a:pt x="46" y="1264"/>
                </a:lnTo>
                <a:lnTo>
                  <a:pt x="57" y="1265"/>
                </a:lnTo>
                <a:lnTo>
                  <a:pt x="57" y="1265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27" name="Rectangle 278"/>
          <p:cNvSpPr>
            <a:spLocks noChangeArrowheads="1"/>
          </p:cNvSpPr>
          <p:nvPr/>
        </p:nvSpPr>
        <p:spPr bwMode="auto">
          <a:xfrm>
            <a:off x="3916363" y="3654425"/>
            <a:ext cx="825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50" name="Group 649"/>
          <p:cNvGrpSpPr/>
          <p:nvPr/>
        </p:nvGrpSpPr>
        <p:grpSpPr>
          <a:xfrm>
            <a:off x="2667000" y="3657600"/>
            <a:ext cx="808018" cy="838200"/>
            <a:chOff x="30182" y="1143000"/>
            <a:chExt cx="1189018" cy="1219200"/>
          </a:xfrm>
        </p:grpSpPr>
        <p:sp>
          <p:nvSpPr>
            <p:cNvPr id="613" name="Rectangle 264"/>
            <p:cNvSpPr>
              <a:spLocks noChangeArrowheads="1"/>
            </p:cNvSpPr>
            <p:nvPr/>
          </p:nvSpPr>
          <p:spPr bwMode="auto">
            <a:xfrm>
              <a:off x="754062" y="1565275"/>
              <a:ext cx="1016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1" name="Oval 630"/>
            <p:cNvSpPr/>
            <p:nvPr/>
          </p:nvSpPr>
          <p:spPr>
            <a:xfrm>
              <a:off x="609601" y="1143000"/>
              <a:ext cx="304800" cy="3048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304799" y="1600200"/>
              <a:ext cx="304800" cy="304800"/>
            </a:xfrm>
            <a:prstGeom prst="ellipse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914400" y="16002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609601" y="20574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30182" y="20574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7" name="Straight Connector 636"/>
            <p:cNvCxnSpPr>
              <a:stCxn id="631" idx="3"/>
              <a:endCxn id="632" idx="0"/>
            </p:cNvCxnSpPr>
            <p:nvPr/>
          </p:nvCxnSpPr>
          <p:spPr>
            <a:xfrm flipH="1">
              <a:off x="457200" y="14031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>
              <a:stCxn id="631" idx="5"/>
              <a:endCxn id="633" idx="0"/>
            </p:cNvCxnSpPr>
            <p:nvPr/>
          </p:nvCxnSpPr>
          <p:spPr>
            <a:xfrm>
              <a:off x="869763" y="14031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>
              <a:stCxn id="632" idx="3"/>
              <a:endCxn id="635" idx="0"/>
            </p:cNvCxnSpPr>
            <p:nvPr/>
          </p:nvCxnSpPr>
          <p:spPr>
            <a:xfrm flipH="1">
              <a:off x="182582" y="1860363"/>
              <a:ext cx="166855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>
              <a:stCxn id="632" idx="5"/>
              <a:endCxn id="634" idx="0"/>
            </p:cNvCxnSpPr>
            <p:nvPr/>
          </p:nvCxnSpPr>
          <p:spPr>
            <a:xfrm>
              <a:off x="564963" y="18603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2" name="Group 651"/>
          <p:cNvGrpSpPr/>
          <p:nvPr/>
        </p:nvGrpSpPr>
        <p:grpSpPr>
          <a:xfrm>
            <a:off x="4343400" y="3505200"/>
            <a:ext cx="808018" cy="838200"/>
            <a:chOff x="30182" y="1143000"/>
            <a:chExt cx="1189018" cy="1219200"/>
          </a:xfrm>
        </p:grpSpPr>
        <p:sp>
          <p:nvSpPr>
            <p:cNvPr id="653" name="Rectangle 264"/>
            <p:cNvSpPr>
              <a:spLocks noChangeArrowheads="1"/>
            </p:cNvSpPr>
            <p:nvPr/>
          </p:nvSpPr>
          <p:spPr bwMode="auto">
            <a:xfrm>
              <a:off x="754062" y="1565275"/>
              <a:ext cx="1016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4" name="Oval 653"/>
            <p:cNvSpPr/>
            <p:nvPr/>
          </p:nvSpPr>
          <p:spPr>
            <a:xfrm>
              <a:off x="609601" y="1143000"/>
              <a:ext cx="304800" cy="304800"/>
            </a:xfrm>
            <a:prstGeom prst="ellipse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304799" y="1600200"/>
              <a:ext cx="304800" cy="304800"/>
            </a:xfrm>
            <a:prstGeom prst="ellipse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tangle 655"/>
            <p:cNvSpPr/>
            <p:nvPr/>
          </p:nvSpPr>
          <p:spPr>
            <a:xfrm>
              <a:off x="914400" y="16002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tangle 656"/>
            <p:cNvSpPr/>
            <p:nvPr/>
          </p:nvSpPr>
          <p:spPr>
            <a:xfrm>
              <a:off x="609601" y="20574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30182" y="2057400"/>
              <a:ext cx="3048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9" name="Straight Connector 658"/>
            <p:cNvCxnSpPr>
              <a:stCxn id="654" idx="3"/>
              <a:endCxn id="655" idx="0"/>
            </p:cNvCxnSpPr>
            <p:nvPr/>
          </p:nvCxnSpPr>
          <p:spPr>
            <a:xfrm flipH="1">
              <a:off x="457200" y="14031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>
              <a:stCxn id="654" idx="5"/>
              <a:endCxn id="656" idx="0"/>
            </p:cNvCxnSpPr>
            <p:nvPr/>
          </p:nvCxnSpPr>
          <p:spPr>
            <a:xfrm>
              <a:off x="869763" y="14031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>
              <a:stCxn id="655" idx="3"/>
              <a:endCxn id="658" idx="0"/>
            </p:cNvCxnSpPr>
            <p:nvPr/>
          </p:nvCxnSpPr>
          <p:spPr>
            <a:xfrm flipH="1">
              <a:off x="182582" y="1860363"/>
              <a:ext cx="166855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Connector 661"/>
            <p:cNvCxnSpPr>
              <a:stCxn id="655" idx="5"/>
              <a:endCxn id="657" idx="0"/>
            </p:cNvCxnSpPr>
            <p:nvPr/>
          </p:nvCxnSpPr>
          <p:spPr>
            <a:xfrm>
              <a:off x="564963" y="1860363"/>
              <a:ext cx="197037" cy="197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9" name="Rectangle 280"/>
          <p:cNvSpPr>
            <a:spLocks noChangeArrowheads="1"/>
          </p:cNvSpPr>
          <p:nvPr/>
        </p:nvSpPr>
        <p:spPr bwMode="auto">
          <a:xfrm>
            <a:off x="2781300" y="3657600"/>
            <a:ext cx="2247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INUM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cache with plans</a:t>
            </a:r>
            <a:endParaRPr kumimoji="0" lang="el-G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8" name="Group 507"/>
          <p:cNvGrpSpPr/>
          <p:nvPr/>
        </p:nvGrpSpPr>
        <p:grpSpPr>
          <a:xfrm>
            <a:off x="1" y="4141064"/>
            <a:ext cx="1064986" cy="507136"/>
            <a:chOff x="392113" y="4108450"/>
            <a:chExt cx="677863" cy="305515"/>
          </a:xfrm>
          <a:solidFill>
            <a:srgbClr val="DBEEF4"/>
          </a:solidFill>
        </p:grpSpPr>
        <p:sp>
          <p:nvSpPr>
            <p:cNvPr id="509" name="Freeform 51"/>
            <p:cNvSpPr>
              <a:spLocks/>
            </p:cNvSpPr>
            <p:nvPr/>
          </p:nvSpPr>
          <p:spPr bwMode="auto">
            <a:xfrm>
              <a:off x="392113" y="4110038"/>
              <a:ext cx="677863" cy="303213"/>
            </a:xfrm>
            <a:custGeom>
              <a:avLst/>
              <a:gdLst/>
              <a:ahLst/>
              <a:cxnLst>
                <a:cxn ang="0">
                  <a:pos x="56" y="383"/>
                </a:cxn>
                <a:cxn ang="0">
                  <a:pos x="797" y="383"/>
                </a:cxn>
                <a:cxn ang="0">
                  <a:pos x="809" y="382"/>
                </a:cxn>
                <a:cxn ang="0">
                  <a:pos x="819" y="379"/>
                </a:cxn>
                <a:cxn ang="0">
                  <a:pos x="829" y="373"/>
                </a:cxn>
                <a:cxn ang="0">
                  <a:pos x="838" y="366"/>
                </a:cxn>
                <a:cxn ang="0">
                  <a:pos x="845" y="358"/>
                </a:cxn>
                <a:cxn ang="0">
                  <a:pos x="851" y="348"/>
                </a:cxn>
                <a:cxn ang="0">
                  <a:pos x="854" y="338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57"/>
                </a:cxn>
                <a:cxn ang="0">
                  <a:pos x="854" y="46"/>
                </a:cxn>
                <a:cxn ang="0">
                  <a:pos x="851" y="35"/>
                </a:cxn>
                <a:cxn ang="0">
                  <a:pos x="845" y="25"/>
                </a:cxn>
                <a:cxn ang="0">
                  <a:pos x="838" y="17"/>
                </a:cxn>
                <a:cxn ang="0">
                  <a:pos x="829" y="10"/>
                </a:cxn>
                <a:cxn ang="0">
                  <a:pos x="819" y="5"/>
                </a:cxn>
                <a:cxn ang="0">
                  <a:pos x="809" y="2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2"/>
                </a:cxn>
                <a:cxn ang="0">
                  <a:pos x="34" y="5"/>
                </a:cxn>
                <a:cxn ang="0">
                  <a:pos x="25" y="10"/>
                </a:cxn>
                <a:cxn ang="0">
                  <a:pos x="16" y="17"/>
                </a:cxn>
                <a:cxn ang="0">
                  <a:pos x="9" y="25"/>
                </a:cxn>
                <a:cxn ang="0">
                  <a:pos x="4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326"/>
                </a:cxn>
                <a:cxn ang="0">
                  <a:pos x="1" y="338"/>
                </a:cxn>
                <a:cxn ang="0">
                  <a:pos x="4" y="348"/>
                </a:cxn>
                <a:cxn ang="0">
                  <a:pos x="9" y="358"/>
                </a:cxn>
                <a:cxn ang="0">
                  <a:pos x="16" y="366"/>
                </a:cxn>
                <a:cxn ang="0">
                  <a:pos x="25" y="373"/>
                </a:cxn>
                <a:cxn ang="0">
                  <a:pos x="34" y="379"/>
                </a:cxn>
                <a:cxn ang="0">
                  <a:pos x="45" y="382"/>
                </a:cxn>
                <a:cxn ang="0">
                  <a:pos x="56" y="383"/>
                </a:cxn>
                <a:cxn ang="0">
                  <a:pos x="56" y="383"/>
                </a:cxn>
              </a:cxnLst>
              <a:rect l="0" t="0" r="r" b="b"/>
              <a:pathLst>
                <a:path w="855" h="383">
                  <a:moveTo>
                    <a:pt x="56" y="383"/>
                  </a:moveTo>
                  <a:lnTo>
                    <a:pt x="797" y="383"/>
                  </a:lnTo>
                  <a:lnTo>
                    <a:pt x="809" y="382"/>
                  </a:lnTo>
                  <a:lnTo>
                    <a:pt x="819" y="379"/>
                  </a:lnTo>
                  <a:lnTo>
                    <a:pt x="829" y="373"/>
                  </a:lnTo>
                  <a:lnTo>
                    <a:pt x="838" y="366"/>
                  </a:lnTo>
                  <a:lnTo>
                    <a:pt x="845" y="358"/>
                  </a:lnTo>
                  <a:lnTo>
                    <a:pt x="851" y="348"/>
                  </a:lnTo>
                  <a:lnTo>
                    <a:pt x="854" y="338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57"/>
                  </a:lnTo>
                  <a:lnTo>
                    <a:pt x="854" y="46"/>
                  </a:lnTo>
                  <a:lnTo>
                    <a:pt x="851" y="35"/>
                  </a:lnTo>
                  <a:lnTo>
                    <a:pt x="845" y="25"/>
                  </a:lnTo>
                  <a:lnTo>
                    <a:pt x="838" y="17"/>
                  </a:lnTo>
                  <a:lnTo>
                    <a:pt x="829" y="10"/>
                  </a:lnTo>
                  <a:lnTo>
                    <a:pt x="819" y="5"/>
                  </a:lnTo>
                  <a:lnTo>
                    <a:pt x="809" y="2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5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326"/>
                  </a:lnTo>
                  <a:lnTo>
                    <a:pt x="1" y="338"/>
                  </a:lnTo>
                  <a:lnTo>
                    <a:pt x="4" y="348"/>
                  </a:lnTo>
                  <a:lnTo>
                    <a:pt x="9" y="358"/>
                  </a:lnTo>
                  <a:lnTo>
                    <a:pt x="16" y="366"/>
                  </a:lnTo>
                  <a:lnTo>
                    <a:pt x="25" y="373"/>
                  </a:lnTo>
                  <a:lnTo>
                    <a:pt x="34" y="379"/>
                  </a:lnTo>
                  <a:lnTo>
                    <a:pt x="45" y="382"/>
                  </a:lnTo>
                  <a:lnTo>
                    <a:pt x="56" y="383"/>
                  </a:lnTo>
                  <a:lnTo>
                    <a:pt x="56" y="3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10" name="Freeform 52"/>
            <p:cNvSpPr>
              <a:spLocks/>
            </p:cNvSpPr>
            <p:nvPr/>
          </p:nvSpPr>
          <p:spPr bwMode="auto">
            <a:xfrm>
              <a:off x="392113" y="4110038"/>
              <a:ext cx="677863" cy="303213"/>
            </a:xfrm>
            <a:custGeom>
              <a:avLst/>
              <a:gdLst/>
              <a:ahLst/>
              <a:cxnLst>
                <a:cxn ang="0">
                  <a:pos x="56" y="383"/>
                </a:cxn>
                <a:cxn ang="0">
                  <a:pos x="797" y="383"/>
                </a:cxn>
                <a:cxn ang="0">
                  <a:pos x="809" y="382"/>
                </a:cxn>
                <a:cxn ang="0">
                  <a:pos x="819" y="379"/>
                </a:cxn>
                <a:cxn ang="0">
                  <a:pos x="829" y="373"/>
                </a:cxn>
                <a:cxn ang="0">
                  <a:pos x="838" y="366"/>
                </a:cxn>
                <a:cxn ang="0">
                  <a:pos x="845" y="358"/>
                </a:cxn>
                <a:cxn ang="0">
                  <a:pos x="851" y="348"/>
                </a:cxn>
                <a:cxn ang="0">
                  <a:pos x="854" y="338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57"/>
                </a:cxn>
                <a:cxn ang="0">
                  <a:pos x="854" y="46"/>
                </a:cxn>
                <a:cxn ang="0">
                  <a:pos x="851" y="35"/>
                </a:cxn>
                <a:cxn ang="0">
                  <a:pos x="845" y="25"/>
                </a:cxn>
                <a:cxn ang="0">
                  <a:pos x="838" y="17"/>
                </a:cxn>
                <a:cxn ang="0">
                  <a:pos x="829" y="10"/>
                </a:cxn>
                <a:cxn ang="0">
                  <a:pos x="819" y="5"/>
                </a:cxn>
                <a:cxn ang="0">
                  <a:pos x="809" y="2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2"/>
                </a:cxn>
                <a:cxn ang="0">
                  <a:pos x="34" y="5"/>
                </a:cxn>
                <a:cxn ang="0">
                  <a:pos x="25" y="10"/>
                </a:cxn>
                <a:cxn ang="0">
                  <a:pos x="16" y="17"/>
                </a:cxn>
                <a:cxn ang="0">
                  <a:pos x="9" y="25"/>
                </a:cxn>
                <a:cxn ang="0">
                  <a:pos x="4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326"/>
                </a:cxn>
                <a:cxn ang="0">
                  <a:pos x="1" y="338"/>
                </a:cxn>
                <a:cxn ang="0">
                  <a:pos x="4" y="348"/>
                </a:cxn>
                <a:cxn ang="0">
                  <a:pos x="9" y="358"/>
                </a:cxn>
                <a:cxn ang="0">
                  <a:pos x="16" y="366"/>
                </a:cxn>
                <a:cxn ang="0">
                  <a:pos x="25" y="373"/>
                </a:cxn>
                <a:cxn ang="0">
                  <a:pos x="34" y="379"/>
                </a:cxn>
                <a:cxn ang="0">
                  <a:pos x="45" y="382"/>
                </a:cxn>
                <a:cxn ang="0">
                  <a:pos x="56" y="383"/>
                </a:cxn>
                <a:cxn ang="0">
                  <a:pos x="56" y="383"/>
                </a:cxn>
              </a:cxnLst>
              <a:rect l="0" t="0" r="r" b="b"/>
              <a:pathLst>
                <a:path w="855" h="383">
                  <a:moveTo>
                    <a:pt x="56" y="383"/>
                  </a:moveTo>
                  <a:lnTo>
                    <a:pt x="797" y="383"/>
                  </a:lnTo>
                  <a:lnTo>
                    <a:pt x="809" y="382"/>
                  </a:lnTo>
                  <a:lnTo>
                    <a:pt x="819" y="379"/>
                  </a:lnTo>
                  <a:lnTo>
                    <a:pt x="829" y="373"/>
                  </a:lnTo>
                  <a:lnTo>
                    <a:pt x="838" y="366"/>
                  </a:lnTo>
                  <a:lnTo>
                    <a:pt x="845" y="358"/>
                  </a:lnTo>
                  <a:lnTo>
                    <a:pt x="851" y="348"/>
                  </a:lnTo>
                  <a:lnTo>
                    <a:pt x="854" y="338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57"/>
                  </a:lnTo>
                  <a:lnTo>
                    <a:pt x="854" y="46"/>
                  </a:lnTo>
                  <a:lnTo>
                    <a:pt x="851" y="35"/>
                  </a:lnTo>
                  <a:lnTo>
                    <a:pt x="845" y="25"/>
                  </a:lnTo>
                  <a:lnTo>
                    <a:pt x="838" y="17"/>
                  </a:lnTo>
                  <a:lnTo>
                    <a:pt x="829" y="10"/>
                  </a:lnTo>
                  <a:lnTo>
                    <a:pt x="819" y="5"/>
                  </a:lnTo>
                  <a:lnTo>
                    <a:pt x="809" y="2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5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326"/>
                  </a:lnTo>
                  <a:lnTo>
                    <a:pt x="1" y="338"/>
                  </a:lnTo>
                  <a:lnTo>
                    <a:pt x="4" y="348"/>
                  </a:lnTo>
                  <a:lnTo>
                    <a:pt x="9" y="358"/>
                  </a:lnTo>
                  <a:lnTo>
                    <a:pt x="16" y="366"/>
                  </a:lnTo>
                  <a:lnTo>
                    <a:pt x="25" y="373"/>
                  </a:lnTo>
                  <a:lnTo>
                    <a:pt x="34" y="379"/>
                  </a:lnTo>
                  <a:lnTo>
                    <a:pt x="45" y="382"/>
                  </a:lnTo>
                  <a:lnTo>
                    <a:pt x="56" y="383"/>
                  </a:lnTo>
                  <a:lnTo>
                    <a:pt x="56" y="383"/>
                  </a:lnTo>
                </a:path>
              </a:pathLst>
            </a:custGeom>
            <a:grp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11" name="Rectangle 53"/>
            <p:cNvSpPr>
              <a:spLocks noChangeArrowheads="1"/>
            </p:cNvSpPr>
            <p:nvPr/>
          </p:nvSpPr>
          <p:spPr bwMode="auto">
            <a:xfrm>
              <a:off x="473327" y="4108450"/>
              <a:ext cx="506274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Original 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" name="Rectangle 54"/>
            <p:cNvSpPr>
              <a:spLocks noChangeArrowheads="1"/>
            </p:cNvSpPr>
            <p:nvPr/>
          </p:nvSpPr>
          <p:spPr bwMode="auto">
            <a:xfrm>
              <a:off x="483642" y="4247092"/>
              <a:ext cx="538987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Schema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3" name="Group 512"/>
          <p:cNvGrpSpPr/>
          <p:nvPr/>
        </p:nvGrpSpPr>
        <p:grpSpPr>
          <a:xfrm>
            <a:off x="4991" y="3713202"/>
            <a:ext cx="1064986" cy="298741"/>
            <a:chOff x="392113" y="3850692"/>
            <a:chExt cx="677863" cy="179971"/>
          </a:xfrm>
          <a:solidFill>
            <a:srgbClr val="DBEEF4"/>
          </a:solidFill>
        </p:grpSpPr>
        <p:sp>
          <p:nvSpPr>
            <p:cNvPr id="514" name="Freeform 55"/>
            <p:cNvSpPr>
              <a:spLocks/>
            </p:cNvSpPr>
            <p:nvPr/>
          </p:nvSpPr>
          <p:spPr bwMode="auto">
            <a:xfrm>
              <a:off x="392113" y="3870325"/>
              <a:ext cx="677863" cy="160338"/>
            </a:xfrm>
            <a:custGeom>
              <a:avLst/>
              <a:gdLst/>
              <a:ahLst/>
              <a:cxnLst>
                <a:cxn ang="0">
                  <a:pos x="56" y="204"/>
                </a:cxn>
                <a:cxn ang="0">
                  <a:pos x="797" y="204"/>
                </a:cxn>
                <a:cxn ang="0">
                  <a:pos x="809" y="203"/>
                </a:cxn>
                <a:cxn ang="0">
                  <a:pos x="819" y="200"/>
                </a:cxn>
                <a:cxn ang="0">
                  <a:pos x="829" y="195"/>
                </a:cxn>
                <a:cxn ang="0">
                  <a:pos x="838" y="188"/>
                </a:cxn>
                <a:cxn ang="0">
                  <a:pos x="845" y="179"/>
                </a:cxn>
                <a:cxn ang="0">
                  <a:pos x="851" y="170"/>
                </a:cxn>
                <a:cxn ang="0">
                  <a:pos x="854" y="159"/>
                </a:cxn>
                <a:cxn ang="0">
                  <a:pos x="855" y="148"/>
                </a:cxn>
                <a:cxn ang="0">
                  <a:pos x="855" y="148"/>
                </a:cxn>
                <a:cxn ang="0">
                  <a:pos x="855" y="148"/>
                </a:cxn>
                <a:cxn ang="0">
                  <a:pos x="855" y="56"/>
                </a:cxn>
                <a:cxn ang="0">
                  <a:pos x="854" y="45"/>
                </a:cxn>
                <a:cxn ang="0">
                  <a:pos x="851" y="34"/>
                </a:cxn>
                <a:cxn ang="0">
                  <a:pos x="845" y="25"/>
                </a:cxn>
                <a:cxn ang="0">
                  <a:pos x="838" y="16"/>
                </a:cxn>
                <a:cxn ang="0">
                  <a:pos x="829" y="9"/>
                </a:cxn>
                <a:cxn ang="0">
                  <a:pos x="819" y="4"/>
                </a:cxn>
                <a:cxn ang="0">
                  <a:pos x="809" y="1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9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148"/>
                </a:cxn>
                <a:cxn ang="0">
                  <a:pos x="1" y="159"/>
                </a:cxn>
                <a:cxn ang="0">
                  <a:pos x="4" y="170"/>
                </a:cxn>
                <a:cxn ang="0">
                  <a:pos x="9" y="179"/>
                </a:cxn>
                <a:cxn ang="0">
                  <a:pos x="16" y="188"/>
                </a:cxn>
                <a:cxn ang="0">
                  <a:pos x="25" y="195"/>
                </a:cxn>
                <a:cxn ang="0">
                  <a:pos x="34" y="200"/>
                </a:cxn>
                <a:cxn ang="0">
                  <a:pos x="45" y="203"/>
                </a:cxn>
                <a:cxn ang="0">
                  <a:pos x="56" y="204"/>
                </a:cxn>
                <a:cxn ang="0">
                  <a:pos x="56" y="204"/>
                </a:cxn>
              </a:cxnLst>
              <a:rect l="0" t="0" r="r" b="b"/>
              <a:pathLst>
                <a:path w="855" h="204">
                  <a:moveTo>
                    <a:pt x="56" y="204"/>
                  </a:moveTo>
                  <a:lnTo>
                    <a:pt x="797" y="204"/>
                  </a:lnTo>
                  <a:lnTo>
                    <a:pt x="809" y="203"/>
                  </a:lnTo>
                  <a:lnTo>
                    <a:pt x="819" y="200"/>
                  </a:lnTo>
                  <a:lnTo>
                    <a:pt x="829" y="195"/>
                  </a:lnTo>
                  <a:lnTo>
                    <a:pt x="838" y="188"/>
                  </a:lnTo>
                  <a:lnTo>
                    <a:pt x="845" y="179"/>
                  </a:lnTo>
                  <a:lnTo>
                    <a:pt x="851" y="170"/>
                  </a:lnTo>
                  <a:lnTo>
                    <a:pt x="854" y="159"/>
                  </a:lnTo>
                  <a:lnTo>
                    <a:pt x="855" y="148"/>
                  </a:lnTo>
                  <a:lnTo>
                    <a:pt x="855" y="148"/>
                  </a:lnTo>
                  <a:lnTo>
                    <a:pt x="855" y="148"/>
                  </a:lnTo>
                  <a:lnTo>
                    <a:pt x="855" y="56"/>
                  </a:lnTo>
                  <a:lnTo>
                    <a:pt x="854" y="45"/>
                  </a:lnTo>
                  <a:lnTo>
                    <a:pt x="851" y="34"/>
                  </a:lnTo>
                  <a:lnTo>
                    <a:pt x="845" y="25"/>
                  </a:lnTo>
                  <a:lnTo>
                    <a:pt x="838" y="16"/>
                  </a:lnTo>
                  <a:lnTo>
                    <a:pt x="829" y="9"/>
                  </a:lnTo>
                  <a:lnTo>
                    <a:pt x="819" y="4"/>
                  </a:lnTo>
                  <a:lnTo>
                    <a:pt x="809" y="1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48"/>
                  </a:lnTo>
                  <a:lnTo>
                    <a:pt x="1" y="159"/>
                  </a:lnTo>
                  <a:lnTo>
                    <a:pt x="4" y="170"/>
                  </a:lnTo>
                  <a:lnTo>
                    <a:pt x="9" y="179"/>
                  </a:lnTo>
                  <a:lnTo>
                    <a:pt x="16" y="188"/>
                  </a:lnTo>
                  <a:lnTo>
                    <a:pt x="25" y="195"/>
                  </a:lnTo>
                  <a:lnTo>
                    <a:pt x="34" y="200"/>
                  </a:lnTo>
                  <a:lnTo>
                    <a:pt x="45" y="203"/>
                  </a:lnTo>
                  <a:lnTo>
                    <a:pt x="56" y="204"/>
                  </a:lnTo>
                  <a:lnTo>
                    <a:pt x="56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15" name="Freeform 56"/>
            <p:cNvSpPr>
              <a:spLocks/>
            </p:cNvSpPr>
            <p:nvPr/>
          </p:nvSpPr>
          <p:spPr bwMode="auto">
            <a:xfrm>
              <a:off x="392113" y="3870325"/>
              <a:ext cx="677863" cy="160338"/>
            </a:xfrm>
            <a:custGeom>
              <a:avLst/>
              <a:gdLst/>
              <a:ahLst/>
              <a:cxnLst>
                <a:cxn ang="0">
                  <a:pos x="56" y="204"/>
                </a:cxn>
                <a:cxn ang="0">
                  <a:pos x="797" y="204"/>
                </a:cxn>
                <a:cxn ang="0">
                  <a:pos x="809" y="203"/>
                </a:cxn>
                <a:cxn ang="0">
                  <a:pos x="819" y="200"/>
                </a:cxn>
                <a:cxn ang="0">
                  <a:pos x="829" y="195"/>
                </a:cxn>
                <a:cxn ang="0">
                  <a:pos x="838" y="188"/>
                </a:cxn>
                <a:cxn ang="0">
                  <a:pos x="845" y="179"/>
                </a:cxn>
                <a:cxn ang="0">
                  <a:pos x="851" y="170"/>
                </a:cxn>
                <a:cxn ang="0">
                  <a:pos x="854" y="159"/>
                </a:cxn>
                <a:cxn ang="0">
                  <a:pos x="855" y="148"/>
                </a:cxn>
                <a:cxn ang="0">
                  <a:pos x="855" y="148"/>
                </a:cxn>
                <a:cxn ang="0">
                  <a:pos x="855" y="148"/>
                </a:cxn>
                <a:cxn ang="0">
                  <a:pos x="855" y="56"/>
                </a:cxn>
                <a:cxn ang="0">
                  <a:pos x="854" y="45"/>
                </a:cxn>
                <a:cxn ang="0">
                  <a:pos x="851" y="34"/>
                </a:cxn>
                <a:cxn ang="0">
                  <a:pos x="845" y="25"/>
                </a:cxn>
                <a:cxn ang="0">
                  <a:pos x="838" y="16"/>
                </a:cxn>
                <a:cxn ang="0">
                  <a:pos x="829" y="9"/>
                </a:cxn>
                <a:cxn ang="0">
                  <a:pos x="819" y="4"/>
                </a:cxn>
                <a:cxn ang="0">
                  <a:pos x="809" y="1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9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148"/>
                </a:cxn>
                <a:cxn ang="0">
                  <a:pos x="1" y="159"/>
                </a:cxn>
                <a:cxn ang="0">
                  <a:pos x="4" y="170"/>
                </a:cxn>
                <a:cxn ang="0">
                  <a:pos x="9" y="179"/>
                </a:cxn>
                <a:cxn ang="0">
                  <a:pos x="16" y="188"/>
                </a:cxn>
                <a:cxn ang="0">
                  <a:pos x="25" y="195"/>
                </a:cxn>
                <a:cxn ang="0">
                  <a:pos x="34" y="200"/>
                </a:cxn>
                <a:cxn ang="0">
                  <a:pos x="45" y="203"/>
                </a:cxn>
                <a:cxn ang="0">
                  <a:pos x="56" y="204"/>
                </a:cxn>
                <a:cxn ang="0">
                  <a:pos x="56" y="204"/>
                </a:cxn>
              </a:cxnLst>
              <a:rect l="0" t="0" r="r" b="b"/>
              <a:pathLst>
                <a:path w="855" h="204">
                  <a:moveTo>
                    <a:pt x="56" y="204"/>
                  </a:moveTo>
                  <a:lnTo>
                    <a:pt x="797" y="204"/>
                  </a:lnTo>
                  <a:lnTo>
                    <a:pt x="809" y="203"/>
                  </a:lnTo>
                  <a:lnTo>
                    <a:pt x="819" y="200"/>
                  </a:lnTo>
                  <a:lnTo>
                    <a:pt x="829" y="195"/>
                  </a:lnTo>
                  <a:lnTo>
                    <a:pt x="838" y="188"/>
                  </a:lnTo>
                  <a:lnTo>
                    <a:pt x="845" y="179"/>
                  </a:lnTo>
                  <a:lnTo>
                    <a:pt x="851" y="170"/>
                  </a:lnTo>
                  <a:lnTo>
                    <a:pt x="854" y="159"/>
                  </a:lnTo>
                  <a:lnTo>
                    <a:pt x="855" y="148"/>
                  </a:lnTo>
                  <a:lnTo>
                    <a:pt x="855" y="148"/>
                  </a:lnTo>
                  <a:lnTo>
                    <a:pt x="855" y="148"/>
                  </a:lnTo>
                  <a:lnTo>
                    <a:pt x="855" y="56"/>
                  </a:lnTo>
                  <a:lnTo>
                    <a:pt x="854" y="45"/>
                  </a:lnTo>
                  <a:lnTo>
                    <a:pt x="851" y="34"/>
                  </a:lnTo>
                  <a:lnTo>
                    <a:pt x="845" y="25"/>
                  </a:lnTo>
                  <a:lnTo>
                    <a:pt x="838" y="16"/>
                  </a:lnTo>
                  <a:lnTo>
                    <a:pt x="829" y="9"/>
                  </a:lnTo>
                  <a:lnTo>
                    <a:pt x="819" y="4"/>
                  </a:lnTo>
                  <a:lnTo>
                    <a:pt x="809" y="1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48"/>
                  </a:lnTo>
                  <a:lnTo>
                    <a:pt x="1" y="159"/>
                  </a:lnTo>
                  <a:lnTo>
                    <a:pt x="4" y="170"/>
                  </a:lnTo>
                  <a:lnTo>
                    <a:pt x="9" y="179"/>
                  </a:lnTo>
                  <a:lnTo>
                    <a:pt x="16" y="188"/>
                  </a:lnTo>
                  <a:lnTo>
                    <a:pt x="25" y="195"/>
                  </a:lnTo>
                  <a:lnTo>
                    <a:pt x="34" y="200"/>
                  </a:lnTo>
                  <a:lnTo>
                    <a:pt x="45" y="203"/>
                  </a:lnTo>
                  <a:lnTo>
                    <a:pt x="56" y="204"/>
                  </a:lnTo>
                  <a:lnTo>
                    <a:pt x="56" y="204"/>
                  </a:lnTo>
                </a:path>
              </a:pathLst>
            </a:custGeom>
            <a:grp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16" name="Rectangle 57"/>
            <p:cNvSpPr>
              <a:spLocks noChangeArrowheads="1"/>
            </p:cNvSpPr>
            <p:nvPr/>
          </p:nvSpPr>
          <p:spPr bwMode="auto">
            <a:xfrm>
              <a:off x="437437" y="3850692"/>
              <a:ext cx="617902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Workload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7" name="Group 516"/>
          <p:cNvGrpSpPr/>
          <p:nvPr/>
        </p:nvGrpSpPr>
        <p:grpSpPr>
          <a:xfrm>
            <a:off x="7486" y="3332203"/>
            <a:ext cx="1062491" cy="305548"/>
            <a:chOff x="393701" y="3621166"/>
            <a:chExt cx="676275" cy="184072"/>
          </a:xfrm>
          <a:solidFill>
            <a:srgbClr val="DBEEF4"/>
          </a:solidFill>
        </p:grpSpPr>
        <p:sp>
          <p:nvSpPr>
            <p:cNvPr id="518" name="Freeform 113"/>
            <p:cNvSpPr>
              <a:spLocks/>
            </p:cNvSpPr>
            <p:nvPr/>
          </p:nvSpPr>
          <p:spPr bwMode="auto">
            <a:xfrm>
              <a:off x="393701" y="3638550"/>
              <a:ext cx="676275" cy="166688"/>
            </a:xfrm>
            <a:custGeom>
              <a:avLst/>
              <a:gdLst/>
              <a:ahLst/>
              <a:cxnLst>
                <a:cxn ang="0">
                  <a:pos x="56" y="211"/>
                </a:cxn>
                <a:cxn ang="0">
                  <a:pos x="796" y="211"/>
                </a:cxn>
                <a:cxn ang="0">
                  <a:pos x="807" y="209"/>
                </a:cxn>
                <a:cxn ang="0">
                  <a:pos x="818" y="206"/>
                </a:cxn>
                <a:cxn ang="0">
                  <a:pos x="827" y="201"/>
                </a:cxn>
                <a:cxn ang="0">
                  <a:pos x="837" y="194"/>
                </a:cxn>
                <a:cxn ang="0">
                  <a:pos x="844" y="186"/>
                </a:cxn>
                <a:cxn ang="0">
                  <a:pos x="849" y="176"/>
                </a:cxn>
                <a:cxn ang="0">
                  <a:pos x="852" y="165"/>
                </a:cxn>
                <a:cxn ang="0">
                  <a:pos x="853" y="154"/>
                </a:cxn>
                <a:cxn ang="0">
                  <a:pos x="853" y="154"/>
                </a:cxn>
                <a:cxn ang="0">
                  <a:pos x="853" y="56"/>
                </a:cxn>
                <a:cxn ang="0">
                  <a:pos x="852" y="45"/>
                </a:cxn>
                <a:cxn ang="0">
                  <a:pos x="849" y="34"/>
                </a:cxn>
                <a:cxn ang="0">
                  <a:pos x="844" y="25"/>
                </a:cxn>
                <a:cxn ang="0">
                  <a:pos x="837" y="16"/>
                </a:cxn>
                <a:cxn ang="0">
                  <a:pos x="827" y="9"/>
                </a:cxn>
                <a:cxn ang="0">
                  <a:pos x="818" y="4"/>
                </a:cxn>
                <a:cxn ang="0">
                  <a:pos x="807" y="1"/>
                </a:cxn>
                <a:cxn ang="0">
                  <a:pos x="796" y="0"/>
                </a:cxn>
                <a:cxn ang="0">
                  <a:pos x="56" y="0"/>
                </a:cxn>
                <a:cxn ang="0">
                  <a:pos x="45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9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154"/>
                </a:cxn>
                <a:cxn ang="0">
                  <a:pos x="1" y="165"/>
                </a:cxn>
                <a:cxn ang="0">
                  <a:pos x="4" y="176"/>
                </a:cxn>
                <a:cxn ang="0">
                  <a:pos x="9" y="186"/>
                </a:cxn>
                <a:cxn ang="0">
                  <a:pos x="16" y="194"/>
                </a:cxn>
                <a:cxn ang="0">
                  <a:pos x="25" y="201"/>
                </a:cxn>
                <a:cxn ang="0">
                  <a:pos x="34" y="206"/>
                </a:cxn>
                <a:cxn ang="0">
                  <a:pos x="45" y="209"/>
                </a:cxn>
                <a:cxn ang="0">
                  <a:pos x="56" y="211"/>
                </a:cxn>
                <a:cxn ang="0">
                  <a:pos x="56" y="211"/>
                </a:cxn>
              </a:cxnLst>
              <a:rect l="0" t="0" r="r" b="b"/>
              <a:pathLst>
                <a:path w="853" h="211">
                  <a:moveTo>
                    <a:pt x="56" y="211"/>
                  </a:moveTo>
                  <a:lnTo>
                    <a:pt x="796" y="211"/>
                  </a:lnTo>
                  <a:lnTo>
                    <a:pt x="807" y="209"/>
                  </a:lnTo>
                  <a:lnTo>
                    <a:pt x="818" y="206"/>
                  </a:lnTo>
                  <a:lnTo>
                    <a:pt x="827" y="201"/>
                  </a:lnTo>
                  <a:lnTo>
                    <a:pt x="837" y="194"/>
                  </a:lnTo>
                  <a:lnTo>
                    <a:pt x="844" y="186"/>
                  </a:lnTo>
                  <a:lnTo>
                    <a:pt x="849" y="176"/>
                  </a:lnTo>
                  <a:lnTo>
                    <a:pt x="852" y="165"/>
                  </a:lnTo>
                  <a:lnTo>
                    <a:pt x="853" y="154"/>
                  </a:lnTo>
                  <a:lnTo>
                    <a:pt x="853" y="154"/>
                  </a:lnTo>
                  <a:lnTo>
                    <a:pt x="853" y="56"/>
                  </a:lnTo>
                  <a:lnTo>
                    <a:pt x="852" y="45"/>
                  </a:lnTo>
                  <a:lnTo>
                    <a:pt x="849" y="34"/>
                  </a:lnTo>
                  <a:lnTo>
                    <a:pt x="844" y="25"/>
                  </a:lnTo>
                  <a:lnTo>
                    <a:pt x="837" y="16"/>
                  </a:lnTo>
                  <a:lnTo>
                    <a:pt x="827" y="9"/>
                  </a:lnTo>
                  <a:lnTo>
                    <a:pt x="818" y="4"/>
                  </a:lnTo>
                  <a:lnTo>
                    <a:pt x="807" y="1"/>
                  </a:lnTo>
                  <a:lnTo>
                    <a:pt x="796" y="0"/>
                  </a:lnTo>
                  <a:lnTo>
                    <a:pt x="56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54"/>
                  </a:lnTo>
                  <a:lnTo>
                    <a:pt x="1" y="165"/>
                  </a:lnTo>
                  <a:lnTo>
                    <a:pt x="4" y="176"/>
                  </a:lnTo>
                  <a:lnTo>
                    <a:pt x="9" y="186"/>
                  </a:lnTo>
                  <a:lnTo>
                    <a:pt x="16" y="194"/>
                  </a:lnTo>
                  <a:lnTo>
                    <a:pt x="25" y="201"/>
                  </a:lnTo>
                  <a:lnTo>
                    <a:pt x="34" y="206"/>
                  </a:lnTo>
                  <a:lnTo>
                    <a:pt x="45" y="209"/>
                  </a:lnTo>
                  <a:lnTo>
                    <a:pt x="56" y="211"/>
                  </a:lnTo>
                  <a:lnTo>
                    <a:pt x="56" y="2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19" name="Freeform 114"/>
            <p:cNvSpPr>
              <a:spLocks/>
            </p:cNvSpPr>
            <p:nvPr/>
          </p:nvSpPr>
          <p:spPr bwMode="auto">
            <a:xfrm>
              <a:off x="393701" y="3638550"/>
              <a:ext cx="676275" cy="166688"/>
            </a:xfrm>
            <a:custGeom>
              <a:avLst/>
              <a:gdLst/>
              <a:ahLst/>
              <a:cxnLst>
                <a:cxn ang="0">
                  <a:pos x="56" y="211"/>
                </a:cxn>
                <a:cxn ang="0">
                  <a:pos x="796" y="211"/>
                </a:cxn>
                <a:cxn ang="0">
                  <a:pos x="807" y="209"/>
                </a:cxn>
                <a:cxn ang="0">
                  <a:pos x="818" y="206"/>
                </a:cxn>
                <a:cxn ang="0">
                  <a:pos x="827" y="201"/>
                </a:cxn>
                <a:cxn ang="0">
                  <a:pos x="837" y="194"/>
                </a:cxn>
                <a:cxn ang="0">
                  <a:pos x="844" y="186"/>
                </a:cxn>
                <a:cxn ang="0">
                  <a:pos x="849" y="176"/>
                </a:cxn>
                <a:cxn ang="0">
                  <a:pos x="852" y="165"/>
                </a:cxn>
                <a:cxn ang="0">
                  <a:pos x="853" y="154"/>
                </a:cxn>
                <a:cxn ang="0">
                  <a:pos x="853" y="154"/>
                </a:cxn>
                <a:cxn ang="0">
                  <a:pos x="853" y="56"/>
                </a:cxn>
                <a:cxn ang="0">
                  <a:pos x="852" y="45"/>
                </a:cxn>
                <a:cxn ang="0">
                  <a:pos x="849" y="34"/>
                </a:cxn>
                <a:cxn ang="0">
                  <a:pos x="844" y="25"/>
                </a:cxn>
                <a:cxn ang="0">
                  <a:pos x="837" y="16"/>
                </a:cxn>
                <a:cxn ang="0">
                  <a:pos x="827" y="9"/>
                </a:cxn>
                <a:cxn ang="0">
                  <a:pos x="818" y="4"/>
                </a:cxn>
                <a:cxn ang="0">
                  <a:pos x="807" y="1"/>
                </a:cxn>
                <a:cxn ang="0">
                  <a:pos x="796" y="0"/>
                </a:cxn>
                <a:cxn ang="0">
                  <a:pos x="56" y="0"/>
                </a:cxn>
                <a:cxn ang="0">
                  <a:pos x="45" y="1"/>
                </a:cxn>
                <a:cxn ang="0">
                  <a:pos x="34" y="4"/>
                </a:cxn>
                <a:cxn ang="0">
                  <a:pos x="25" y="9"/>
                </a:cxn>
                <a:cxn ang="0">
                  <a:pos x="16" y="16"/>
                </a:cxn>
                <a:cxn ang="0">
                  <a:pos x="9" y="25"/>
                </a:cxn>
                <a:cxn ang="0">
                  <a:pos x="4" y="34"/>
                </a:cxn>
                <a:cxn ang="0">
                  <a:pos x="1" y="45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154"/>
                </a:cxn>
                <a:cxn ang="0">
                  <a:pos x="1" y="165"/>
                </a:cxn>
                <a:cxn ang="0">
                  <a:pos x="4" y="176"/>
                </a:cxn>
                <a:cxn ang="0">
                  <a:pos x="9" y="186"/>
                </a:cxn>
                <a:cxn ang="0">
                  <a:pos x="16" y="194"/>
                </a:cxn>
                <a:cxn ang="0">
                  <a:pos x="25" y="201"/>
                </a:cxn>
                <a:cxn ang="0">
                  <a:pos x="34" y="206"/>
                </a:cxn>
                <a:cxn ang="0">
                  <a:pos x="45" y="209"/>
                </a:cxn>
                <a:cxn ang="0">
                  <a:pos x="56" y="211"/>
                </a:cxn>
                <a:cxn ang="0">
                  <a:pos x="56" y="211"/>
                </a:cxn>
              </a:cxnLst>
              <a:rect l="0" t="0" r="r" b="b"/>
              <a:pathLst>
                <a:path w="853" h="211">
                  <a:moveTo>
                    <a:pt x="56" y="211"/>
                  </a:moveTo>
                  <a:lnTo>
                    <a:pt x="796" y="211"/>
                  </a:lnTo>
                  <a:lnTo>
                    <a:pt x="807" y="209"/>
                  </a:lnTo>
                  <a:lnTo>
                    <a:pt x="818" y="206"/>
                  </a:lnTo>
                  <a:lnTo>
                    <a:pt x="827" y="201"/>
                  </a:lnTo>
                  <a:lnTo>
                    <a:pt x="837" y="194"/>
                  </a:lnTo>
                  <a:lnTo>
                    <a:pt x="844" y="186"/>
                  </a:lnTo>
                  <a:lnTo>
                    <a:pt x="849" y="176"/>
                  </a:lnTo>
                  <a:lnTo>
                    <a:pt x="852" y="165"/>
                  </a:lnTo>
                  <a:lnTo>
                    <a:pt x="853" y="154"/>
                  </a:lnTo>
                  <a:lnTo>
                    <a:pt x="853" y="154"/>
                  </a:lnTo>
                  <a:lnTo>
                    <a:pt x="853" y="56"/>
                  </a:lnTo>
                  <a:lnTo>
                    <a:pt x="852" y="45"/>
                  </a:lnTo>
                  <a:lnTo>
                    <a:pt x="849" y="34"/>
                  </a:lnTo>
                  <a:lnTo>
                    <a:pt x="844" y="25"/>
                  </a:lnTo>
                  <a:lnTo>
                    <a:pt x="837" y="16"/>
                  </a:lnTo>
                  <a:lnTo>
                    <a:pt x="827" y="9"/>
                  </a:lnTo>
                  <a:lnTo>
                    <a:pt x="818" y="4"/>
                  </a:lnTo>
                  <a:lnTo>
                    <a:pt x="807" y="1"/>
                  </a:lnTo>
                  <a:lnTo>
                    <a:pt x="796" y="0"/>
                  </a:lnTo>
                  <a:lnTo>
                    <a:pt x="56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54"/>
                  </a:lnTo>
                  <a:lnTo>
                    <a:pt x="1" y="165"/>
                  </a:lnTo>
                  <a:lnTo>
                    <a:pt x="4" y="176"/>
                  </a:lnTo>
                  <a:lnTo>
                    <a:pt x="9" y="186"/>
                  </a:lnTo>
                  <a:lnTo>
                    <a:pt x="16" y="194"/>
                  </a:lnTo>
                  <a:lnTo>
                    <a:pt x="25" y="201"/>
                  </a:lnTo>
                  <a:lnTo>
                    <a:pt x="34" y="206"/>
                  </a:lnTo>
                  <a:lnTo>
                    <a:pt x="45" y="209"/>
                  </a:lnTo>
                  <a:lnTo>
                    <a:pt x="56" y="211"/>
                  </a:lnTo>
                  <a:lnTo>
                    <a:pt x="56" y="211"/>
                  </a:lnTo>
                </a:path>
              </a:pathLst>
            </a:custGeom>
            <a:grp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20" name="Rectangle 115"/>
            <p:cNvSpPr>
              <a:spLocks noChangeArrowheads="1"/>
            </p:cNvSpPr>
            <p:nvPr/>
          </p:nvSpPr>
          <p:spPr bwMode="auto">
            <a:xfrm>
              <a:off x="485939" y="3621166"/>
              <a:ext cx="514595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Indexes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21" name="Group 520"/>
          <p:cNvGrpSpPr/>
          <p:nvPr/>
        </p:nvGrpSpPr>
        <p:grpSpPr>
          <a:xfrm>
            <a:off x="9979" y="2951202"/>
            <a:ext cx="1055010" cy="317628"/>
            <a:chOff x="395288" y="3391639"/>
            <a:chExt cx="671513" cy="191349"/>
          </a:xfrm>
          <a:solidFill>
            <a:srgbClr val="DBEEF4"/>
          </a:solidFill>
        </p:grpSpPr>
        <p:sp>
          <p:nvSpPr>
            <p:cNvPr id="522" name="Freeform 118"/>
            <p:cNvSpPr>
              <a:spLocks/>
            </p:cNvSpPr>
            <p:nvPr/>
          </p:nvSpPr>
          <p:spPr bwMode="auto">
            <a:xfrm>
              <a:off x="395288" y="3408363"/>
              <a:ext cx="671513" cy="174625"/>
            </a:xfrm>
            <a:custGeom>
              <a:avLst/>
              <a:gdLst/>
              <a:ahLst/>
              <a:cxnLst>
                <a:cxn ang="0">
                  <a:pos x="57" y="219"/>
                </a:cxn>
                <a:cxn ang="0">
                  <a:pos x="789" y="219"/>
                </a:cxn>
                <a:cxn ang="0">
                  <a:pos x="801" y="218"/>
                </a:cxn>
                <a:cxn ang="0">
                  <a:pos x="812" y="215"/>
                </a:cxn>
                <a:cxn ang="0">
                  <a:pos x="821" y="210"/>
                </a:cxn>
                <a:cxn ang="0">
                  <a:pos x="831" y="203"/>
                </a:cxn>
                <a:cxn ang="0">
                  <a:pos x="837" y="194"/>
                </a:cxn>
                <a:cxn ang="0">
                  <a:pos x="843" y="185"/>
                </a:cxn>
                <a:cxn ang="0">
                  <a:pos x="846" y="174"/>
                </a:cxn>
                <a:cxn ang="0">
                  <a:pos x="847" y="162"/>
                </a:cxn>
                <a:cxn ang="0">
                  <a:pos x="847" y="162"/>
                </a:cxn>
                <a:cxn ang="0">
                  <a:pos x="847" y="57"/>
                </a:cxn>
                <a:cxn ang="0">
                  <a:pos x="846" y="46"/>
                </a:cxn>
                <a:cxn ang="0">
                  <a:pos x="843" y="35"/>
                </a:cxn>
                <a:cxn ang="0">
                  <a:pos x="837" y="26"/>
                </a:cxn>
                <a:cxn ang="0">
                  <a:pos x="831" y="17"/>
                </a:cxn>
                <a:cxn ang="0">
                  <a:pos x="821" y="10"/>
                </a:cxn>
                <a:cxn ang="0">
                  <a:pos x="812" y="5"/>
                </a:cxn>
                <a:cxn ang="0">
                  <a:pos x="801" y="1"/>
                </a:cxn>
                <a:cxn ang="0">
                  <a:pos x="789" y="0"/>
                </a:cxn>
                <a:cxn ang="0">
                  <a:pos x="789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6"/>
                </a:cxn>
                <a:cxn ang="0">
                  <a:pos x="5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162"/>
                </a:cxn>
                <a:cxn ang="0">
                  <a:pos x="1" y="174"/>
                </a:cxn>
                <a:cxn ang="0">
                  <a:pos x="5" y="185"/>
                </a:cxn>
                <a:cxn ang="0">
                  <a:pos x="10" y="194"/>
                </a:cxn>
                <a:cxn ang="0">
                  <a:pos x="17" y="203"/>
                </a:cxn>
                <a:cxn ang="0">
                  <a:pos x="25" y="210"/>
                </a:cxn>
                <a:cxn ang="0">
                  <a:pos x="35" y="215"/>
                </a:cxn>
                <a:cxn ang="0">
                  <a:pos x="45" y="218"/>
                </a:cxn>
                <a:cxn ang="0">
                  <a:pos x="57" y="219"/>
                </a:cxn>
                <a:cxn ang="0">
                  <a:pos x="57" y="219"/>
                </a:cxn>
              </a:cxnLst>
              <a:rect l="0" t="0" r="r" b="b"/>
              <a:pathLst>
                <a:path w="847" h="219">
                  <a:moveTo>
                    <a:pt x="57" y="219"/>
                  </a:moveTo>
                  <a:lnTo>
                    <a:pt x="789" y="219"/>
                  </a:lnTo>
                  <a:lnTo>
                    <a:pt x="801" y="218"/>
                  </a:lnTo>
                  <a:lnTo>
                    <a:pt x="812" y="215"/>
                  </a:lnTo>
                  <a:lnTo>
                    <a:pt x="821" y="210"/>
                  </a:lnTo>
                  <a:lnTo>
                    <a:pt x="831" y="203"/>
                  </a:lnTo>
                  <a:lnTo>
                    <a:pt x="837" y="194"/>
                  </a:lnTo>
                  <a:lnTo>
                    <a:pt x="843" y="185"/>
                  </a:lnTo>
                  <a:lnTo>
                    <a:pt x="846" y="174"/>
                  </a:lnTo>
                  <a:lnTo>
                    <a:pt x="847" y="162"/>
                  </a:lnTo>
                  <a:lnTo>
                    <a:pt x="847" y="162"/>
                  </a:lnTo>
                  <a:lnTo>
                    <a:pt x="847" y="57"/>
                  </a:lnTo>
                  <a:lnTo>
                    <a:pt x="846" y="46"/>
                  </a:lnTo>
                  <a:lnTo>
                    <a:pt x="843" y="35"/>
                  </a:lnTo>
                  <a:lnTo>
                    <a:pt x="837" y="26"/>
                  </a:lnTo>
                  <a:lnTo>
                    <a:pt x="831" y="17"/>
                  </a:lnTo>
                  <a:lnTo>
                    <a:pt x="821" y="10"/>
                  </a:lnTo>
                  <a:lnTo>
                    <a:pt x="812" y="5"/>
                  </a:lnTo>
                  <a:lnTo>
                    <a:pt x="801" y="1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162"/>
                  </a:lnTo>
                  <a:lnTo>
                    <a:pt x="1" y="174"/>
                  </a:lnTo>
                  <a:lnTo>
                    <a:pt x="5" y="185"/>
                  </a:lnTo>
                  <a:lnTo>
                    <a:pt x="10" y="194"/>
                  </a:lnTo>
                  <a:lnTo>
                    <a:pt x="17" y="203"/>
                  </a:lnTo>
                  <a:lnTo>
                    <a:pt x="25" y="210"/>
                  </a:lnTo>
                  <a:lnTo>
                    <a:pt x="35" y="215"/>
                  </a:lnTo>
                  <a:lnTo>
                    <a:pt x="45" y="218"/>
                  </a:lnTo>
                  <a:lnTo>
                    <a:pt x="57" y="219"/>
                  </a:lnTo>
                  <a:lnTo>
                    <a:pt x="57" y="2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23" name="Freeform 119"/>
            <p:cNvSpPr>
              <a:spLocks/>
            </p:cNvSpPr>
            <p:nvPr/>
          </p:nvSpPr>
          <p:spPr bwMode="auto">
            <a:xfrm>
              <a:off x="395288" y="3408363"/>
              <a:ext cx="671513" cy="174625"/>
            </a:xfrm>
            <a:custGeom>
              <a:avLst/>
              <a:gdLst/>
              <a:ahLst/>
              <a:cxnLst>
                <a:cxn ang="0">
                  <a:pos x="57" y="219"/>
                </a:cxn>
                <a:cxn ang="0">
                  <a:pos x="789" y="219"/>
                </a:cxn>
                <a:cxn ang="0">
                  <a:pos x="801" y="218"/>
                </a:cxn>
                <a:cxn ang="0">
                  <a:pos x="812" y="215"/>
                </a:cxn>
                <a:cxn ang="0">
                  <a:pos x="821" y="210"/>
                </a:cxn>
                <a:cxn ang="0">
                  <a:pos x="831" y="203"/>
                </a:cxn>
                <a:cxn ang="0">
                  <a:pos x="837" y="194"/>
                </a:cxn>
                <a:cxn ang="0">
                  <a:pos x="843" y="185"/>
                </a:cxn>
                <a:cxn ang="0">
                  <a:pos x="846" y="174"/>
                </a:cxn>
                <a:cxn ang="0">
                  <a:pos x="847" y="162"/>
                </a:cxn>
                <a:cxn ang="0">
                  <a:pos x="847" y="162"/>
                </a:cxn>
                <a:cxn ang="0">
                  <a:pos x="847" y="57"/>
                </a:cxn>
                <a:cxn ang="0">
                  <a:pos x="846" y="46"/>
                </a:cxn>
                <a:cxn ang="0">
                  <a:pos x="843" y="35"/>
                </a:cxn>
                <a:cxn ang="0">
                  <a:pos x="837" y="26"/>
                </a:cxn>
                <a:cxn ang="0">
                  <a:pos x="831" y="17"/>
                </a:cxn>
                <a:cxn ang="0">
                  <a:pos x="821" y="10"/>
                </a:cxn>
                <a:cxn ang="0">
                  <a:pos x="812" y="5"/>
                </a:cxn>
                <a:cxn ang="0">
                  <a:pos x="801" y="1"/>
                </a:cxn>
                <a:cxn ang="0">
                  <a:pos x="789" y="0"/>
                </a:cxn>
                <a:cxn ang="0">
                  <a:pos x="789" y="0"/>
                </a:cxn>
                <a:cxn ang="0">
                  <a:pos x="57" y="0"/>
                </a:cxn>
                <a:cxn ang="0">
                  <a:pos x="45" y="1"/>
                </a:cxn>
                <a:cxn ang="0">
                  <a:pos x="35" y="5"/>
                </a:cxn>
                <a:cxn ang="0">
                  <a:pos x="25" y="10"/>
                </a:cxn>
                <a:cxn ang="0">
                  <a:pos x="17" y="17"/>
                </a:cxn>
                <a:cxn ang="0">
                  <a:pos x="10" y="26"/>
                </a:cxn>
                <a:cxn ang="0">
                  <a:pos x="5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162"/>
                </a:cxn>
                <a:cxn ang="0">
                  <a:pos x="1" y="174"/>
                </a:cxn>
                <a:cxn ang="0">
                  <a:pos x="5" y="185"/>
                </a:cxn>
                <a:cxn ang="0">
                  <a:pos x="10" y="194"/>
                </a:cxn>
                <a:cxn ang="0">
                  <a:pos x="17" y="203"/>
                </a:cxn>
                <a:cxn ang="0">
                  <a:pos x="25" y="210"/>
                </a:cxn>
                <a:cxn ang="0">
                  <a:pos x="35" y="215"/>
                </a:cxn>
                <a:cxn ang="0">
                  <a:pos x="45" y="218"/>
                </a:cxn>
                <a:cxn ang="0">
                  <a:pos x="57" y="219"/>
                </a:cxn>
                <a:cxn ang="0">
                  <a:pos x="57" y="219"/>
                </a:cxn>
              </a:cxnLst>
              <a:rect l="0" t="0" r="r" b="b"/>
              <a:pathLst>
                <a:path w="847" h="219">
                  <a:moveTo>
                    <a:pt x="57" y="219"/>
                  </a:moveTo>
                  <a:lnTo>
                    <a:pt x="789" y="219"/>
                  </a:lnTo>
                  <a:lnTo>
                    <a:pt x="801" y="218"/>
                  </a:lnTo>
                  <a:lnTo>
                    <a:pt x="812" y="215"/>
                  </a:lnTo>
                  <a:lnTo>
                    <a:pt x="821" y="210"/>
                  </a:lnTo>
                  <a:lnTo>
                    <a:pt x="831" y="203"/>
                  </a:lnTo>
                  <a:lnTo>
                    <a:pt x="837" y="194"/>
                  </a:lnTo>
                  <a:lnTo>
                    <a:pt x="843" y="185"/>
                  </a:lnTo>
                  <a:lnTo>
                    <a:pt x="846" y="174"/>
                  </a:lnTo>
                  <a:lnTo>
                    <a:pt x="847" y="162"/>
                  </a:lnTo>
                  <a:lnTo>
                    <a:pt x="847" y="162"/>
                  </a:lnTo>
                  <a:lnTo>
                    <a:pt x="847" y="57"/>
                  </a:lnTo>
                  <a:lnTo>
                    <a:pt x="846" y="46"/>
                  </a:lnTo>
                  <a:lnTo>
                    <a:pt x="843" y="35"/>
                  </a:lnTo>
                  <a:lnTo>
                    <a:pt x="837" y="26"/>
                  </a:lnTo>
                  <a:lnTo>
                    <a:pt x="831" y="17"/>
                  </a:lnTo>
                  <a:lnTo>
                    <a:pt x="821" y="10"/>
                  </a:lnTo>
                  <a:lnTo>
                    <a:pt x="812" y="5"/>
                  </a:lnTo>
                  <a:lnTo>
                    <a:pt x="801" y="1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162"/>
                  </a:lnTo>
                  <a:lnTo>
                    <a:pt x="1" y="174"/>
                  </a:lnTo>
                  <a:lnTo>
                    <a:pt x="5" y="185"/>
                  </a:lnTo>
                  <a:lnTo>
                    <a:pt x="10" y="194"/>
                  </a:lnTo>
                  <a:lnTo>
                    <a:pt x="17" y="203"/>
                  </a:lnTo>
                  <a:lnTo>
                    <a:pt x="25" y="210"/>
                  </a:lnTo>
                  <a:lnTo>
                    <a:pt x="35" y="215"/>
                  </a:lnTo>
                  <a:lnTo>
                    <a:pt x="45" y="218"/>
                  </a:lnTo>
                  <a:lnTo>
                    <a:pt x="57" y="219"/>
                  </a:lnTo>
                  <a:lnTo>
                    <a:pt x="57" y="219"/>
                  </a:lnTo>
                </a:path>
              </a:pathLst>
            </a:custGeom>
            <a:grp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524" name="Rectangle 120"/>
            <p:cNvSpPr>
              <a:spLocks noChangeArrowheads="1"/>
            </p:cNvSpPr>
            <p:nvPr/>
          </p:nvSpPr>
          <p:spPr bwMode="auto">
            <a:xfrm>
              <a:off x="437438" y="3391639"/>
              <a:ext cx="612449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Partitions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" name="Rectangle 314"/>
          <p:cNvSpPr>
            <a:spLocks noChangeArrowheads="1"/>
          </p:cNvSpPr>
          <p:nvPr/>
        </p:nvSpPr>
        <p:spPr bwMode="auto">
          <a:xfrm>
            <a:off x="3276600" y="3048000"/>
            <a:ext cx="970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Workload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6" name="Group 245"/>
          <p:cNvGrpSpPr/>
          <p:nvPr/>
        </p:nvGrpSpPr>
        <p:grpSpPr>
          <a:xfrm>
            <a:off x="6477000" y="3886200"/>
            <a:ext cx="1064986" cy="507136"/>
            <a:chOff x="392113" y="4108450"/>
            <a:chExt cx="677863" cy="305515"/>
          </a:xfrm>
          <a:solidFill>
            <a:srgbClr val="DBEEF4"/>
          </a:solidFill>
        </p:grpSpPr>
        <p:sp>
          <p:nvSpPr>
            <p:cNvPr id="247" name="Freeform 51"/>
            <p:cNvSpPr>
              <a:spLocks/>
            </p:cNvSpPr>
            <p:nvPr/>
          </p:nvSpPr>
          <p:spPr bwMode="auto">
            <a:xfrm>
              <a:off x="392113" y="4110038"/>
              <a:ext cx="677863" cy="303213"/>
            </a:xfrm>
            <a:custGeom>
              <a:avLst/>
              <a:gdLst/>
              <a:ahLst/>
              <a:cxnLst>
                <a:cxn ang="0">
                  <a:pos x="56" y="383"/>
                </a:cxn>
                <a:cxn ang="0">
                  <a:pos x="797" y="383"/>
                </a:cxn>
                <a:cxn ang="0">
                  <a:pos x="809" y="382"/>
                </a:cxn>
                <a:cxn ang="0">
                  <a:pos x="819" y="379"/>
                </a:cxn>
                <a:cxn ang="0">
                  <a:pos x="829" y="373"/>
                </a:cxn>
                <a:cxn ang="0">
                  <a:pos x="838" y="366"/>
                </a:cxn>
                <a:cxn ang="0">
                  <a:pos x="845" y="358"/>
                </a:cxn>
                <a:cxn ang="0">
                  <a:pos x="851" y="348"/>
                </a:cxn>
                <a:cxn ang="0">
                  <a:pos x="854" y="338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57"/>
                </a:cxn>
                <a:cxn ang="0">
                  <a:pos x="854" y="46"/>
                </a:cxn>
                <a:cxn ang="0">
                  <a:pos x="851" y="35"/>
                </a:cxn>
                <a:cxn ang="0">
                  <a:pos x="845" y="25"/>
                </a:cxn>
                <a:cxn ang="0">
                  <a:pos x="838" y="17"/>
                </a:cxn>
                <a:cxn ang="0">
                  <a:pos x="829" y="10"/>
                </a:cxn>
                <a:cxn ang="0">
                  <a:pos x="819" y="5"/>
                </a:cxn>
                <a:cxn ang="0">
                  <a:pos x="809" y="2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2"/>
                </a:cxn>
                <a:cxn ang="0">
                  <a:pos x="34" y="5"/>
                </a:cxn>
                <a:cxn ang="0">
                  <a:pos x="25" y="10"/>
                </a:cxn>
                <a:cxn ang="0">
                  <a:pos x="16" y="17"/>
                </a:cxn>
                <a:cxn ang="0">
                  <a:pos x="9" y="25"/>
                </a:cxn>
                <a:cxn ang="0">
                  <a:pos x="4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326"/>
                </a:cxn>
                <a:cxn ang="0">
                  <a:pos x="1" y="338"/>
                </a:cxn>
                <a:cxn ang="0">
                  <a:pos x="4" y="348"/>
                </a:cxn>
                <a:cxn ang="0">
                  <a:pos x="9" y="358"/>
                </a:cxn>
                <a:cxn ang="0">
                  <a:pos x="16" y="366"/>
                </a:cxn>
                <a:cxn ang="0">
                  <a:pos x="25" y="373"/>
                </a:cxn>
                <a:cxn ang="0">
                  <a:pos x="34" y="379"/>
                </a:cxn>
                <a:cxn ang="0">
                  <a:pos x="45" y="382"/>
                </a:cxn>
                <a:cxn ang="0">
                  <a:pos x="56" y="383"/>
                </a:cxn>
                <a:cxn ang="0">
                  <a:pos x="56" y="383"/>
                </a:cxn>
              </a:cxnLst>
              <a:rect l="0" t="0" r="r" b="b"/>
              <a:pathLst>
                <a:path w="855" h="383">
                  <a:moveTo>
                    <a:pt x="56" y="383"/>
                  </a:moveTo>
                  <a:lnTo>
                    <a:pt x="797" y="383"/>
                  </a:lnTo>
                  <a:lnTo>
                    <a:pt x="809" y="382"/>
                  </a:lnTo>
                  <a:lnTo>
                    <a:pt x="819" y="379"/>
                  </a:lnTo>
                  <a:lnTo>
                    <a:pt x="829" y="373"/>
                  </a:lnTo>
                  <a:lnTo>
                    <a:pt x="838" y="366"/>
                  </a:lnTo>
                  <a:lnTo>
                    <a:pt x="845" y="358"/>
                  </a:lnTo>
                  <a:lnTo>
                    <a:pt x="851" y="348"/>
                  </a:lnTo>
                  <a:lnTo>
                    <a:pt x="854" y="338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57"/>
                  </a:lnTo>
                  <a:lnTo>
                    <a:pt x="854" y="46"/>
                  </a:lnTo>
                  <a:lnTo>
                    <a:pt x="851" y="35"/>
                  </a:lnTo>
                  <a:lnTo>
                    <a:pt x="845" y="25"/>
                  </a:lnTo>
                  <a:lnTo>
                    <a:pt x="838" y="17"/>
                  </a:lnTo>
                  <a:lnTo>
                    <a:pt x="829" y="10"/>
                  </a:lnTo>
                  <a:lnTo>
                    <a:pt x="819" y="5"/>
                  </a:lnTo>
                  <a:lnTo>
                    <a:pt x="809" y="2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5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326"/>
                  </a:lnTo>
                  <a:lnTo>
                    <a:pt x="1" y="338"/>
                  </a:lnTo>
                  <a:lnTo>
                    <a:pt x="4" y="348"/>
                  </a:lnTo>
                  <a:lnTo>
                    <a:pt x="9" y="358"/>
                  </a:lnTo>
                  <a:lnTo>
                    <a:pt x="16" y="366"/>
                  </a:lnTo>
                  <a:lnTo>
                    <a:pt x="25" y="373"/>
                  </a:lnTo>
                  <a:lnTo>
                    <a:pt x="34" y="379"/>
                  </a:lnTo>
                  <a:lnTo>
                    <a:pt x="45" y="382"/>
                  </a:lnTo>
                  <a:lnTo>
                    <a:pt x="56" y="383"/>
                  </a:lnTo>
                  <a:lnTo>
                    <a:pt x="56" y="3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248" name="Freeform 52"/>
            <p:cNvSpPr>
              <a:spLocks/>
            </p:cNvSpPr>
            <p:nvPr/>
          </p:nvSpPr>
          <p:spPr bwMode="auto">
            <a:xfrm>
              <a:off x="392113" y="4110038"/>
              <a:ext cx="677863" cy="303213"/>
            </a:xfrm>
            <a:custGeom>
              <a:avLst/>
              <a:gdLst/>
              <a:ahLst/>
              <a:cxnLst>
                <a:cxn ang="0">
                  <a:pos x="56" y="383"/>
                </a:cxn>
                <a:cxn ang="0">
                  <a:pos x="797" y="383"/>
                </a:cxn>
                <a:cxn ang="0">
                  <a:pos x="809" y="382"/>
                </a:cxn>
                <a:cxn ang="0">
                  <a:pos x="819" y="379"/>
                </a:cxn>
                <a:cxn ang="0">
                  <a:pos x="829" y="373"/>
                </a:cxn>
                <a:cxn ang="0">
                  <a:pos x="838" y="366"/>
                </a:cxn>
                <a:cxn ang="0">
                  <a:pos x="845" y="358"/>
                </a:cxn>
                <a:cxn ang="0">
                  <a:pos x="851" y="348"/>
                </a:cxn>
                <a:cxn ang="0">
                  <a:pos x="854" y="338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326"/>
                </a:cxn>
                <a:cxn ang="0">
                  <a:pos x="855" y="57"/>
                </a:cxn>
                <a:cxn ang="0">
                  <a:pos x="854" y="46"/>
                </a:cxn>
                <a:cxn ang="0">
                  <a:pos x="851" y="35"/>
                </a:cxn>
                <a:cxn ang="0">
                  <a:pos x="845" y="25"/>
                </a:cxn>
                <a:cxn ang="0">
                  <a:pos x="838" y="17"/>
                </a:cxn>
                <a:cxn ang="0">
                  <a:pos x="829" y="10"/>
                </a:cxn>
                <a:cxn ang="0">
                  <a:pos x="819" y="5"/>
                </a:cxn>
                <a:cxn ang="0">
                  <a:pos x="809" y="2"/>
                </a:cxn>
                <a:cxn ang="0">
                  <a:pos x="797" y="0"/>
                </a:cxn>
                <a:cxn ang="0">
                  <a:pos x="56" y="0"/>
                </a:cxn>
                <a:cxn ang="0">
                  <a:pos x="45" y="2"/>
                </a:cxn>
                <a:cxn ang="0">
                  <a:pos x="34" y="5"/>
                </a:cxn>
                <a:cxn ang="0">
                  <a:pos x="25" y="10"/>
                </a:cxn>
                <a:cxn ang="0">
                  <a:pos x="16" y="17"/>
                </a:cxn>
                <a:cxn ang="0">
                  <a:pos x="9" y="25"/>
                </a:cxn>
                <a:cxn ang="0">
                  <a:pos x="4" y="35"/>
                </a:cxn>
                <a:cxn ang="0">
                  <a:pos x="1" y="46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326"/>
                </a:cxn>
                <a:cxn ang="0">
                  <a:pos x="1" y="338"/>
                </a:cxn>
                <a:cxn ang="0">
                  <a:pos x="4" y="348"/>
                </a:cxn>
                <a:cxn ang="0">
                  <a:pos x="9" y="358"/>
                </a:cxn>
                <a:cxn ang="0">
                  <a:pos x="16" y="366"/>
                </a:cxn>
                <a:cxn ang="0">
                  <a:pos x="25" y="373"/>
                </a:cxn>
                <a:cxn ang="0">
                  <a:pos x="34" y="379"/>
                </a:cxn>
                <a:cxn ang="0">
                  <a:pos x="45" y="382"/>
                </a:cxn>
                <a:cxn ang="0">
                  <a:pos x="56" y="383"/>
                </a:cxn>
                <a:cxn ang="0">
                  <a:pos x="56" y="383"/>
                </a:cxn>
              </a:cxnLst>
              <a:rect l="0" t="0" r="r" b="b"/>
              <a:pathLst>
                <a:path w="855" h="383">
                  <a:moveTo>
                    <a:pt x="56" y="383"/>
                  </a:moveTo>
                  <a:lnTo>
                    <a:pt x="797" y="383"/>
                  </a:lnTo>
                  <a:lnTo>
                    <a:pt x="809" y="382"/>
                  </a:lnTo>
                  <a:lnTo>
                    <a:pt x="819" y="379"/>
                  </a:lnTo>
                  <a:lnTo>
                    <a:pt x="829" y="373"/>
                  </a:lnTo>
                  <a:lnTo>
                    <a:pt x="838" y="366"/>
                  </a:lnTo>
                  <a:lnTo>
                    <a:pt x="845" y="358"/>
                  </a:lnTo>
                  <a:lnTo>
                    <a:pt x="851" y="348"/>
                  </a:lnTo>
                  <a:lnTo>
                    <a:pt x="854" y="338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326"/>
                  </a:lnTo>
                  <a:lnTo>
                    <a:pt x="855" y="57"/>
                  </a:lnTo>
                  <a:lnTo>
                    <a:pt x="854" y="46"/>
                  </a:lnTo>
                  <a:lnTo>
                    <a:pt x="851" y="35"/>
                  </a:lnTo>
                  <a:lnTo>
                    <a:pt x="845" y="25"/>
                  </a:lnTo>
                  <a:lnTo>
                    <a:pt x="838" y="17"/>
                  </a:lnTo>
                  <a:lnTo>
                    <a:pt x="829" y="10"/>
                  </a:lnTo>
                  <a:lnTo>
                    <a:pt x="819" y="5"/>
                  </a:lnTo>
                  <a:lnTo>
                    <a:pt x="809" y="2"/>
                  </a:lnTo>
                  <a:lnTo>
                    <a:pt x="797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5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326"/>
                  </a:lnTo>
                  <a:lnTo>
                    <a:pt x="1" y="338"/>
                  </a:lnTo>
                  <a:lnTo>
                    <a:pt x="4" y="348"/>
                  </a:lnTo>
                  <a:lnTo>
                    <a:pt x="9" y="358"/>
                  </a:lnTo>
                  <a:lnTo>
                    <a:pt x="16" y="366"/>
                  </a:lnTo>
                  <a:lnTo>
                    <a:pt x="25" y="373"/>
                  </a:lnTo>
                  <a:lnTo>
                    <a:pt x="34" y="379"/>
                  </a:lnTo>
                  <a:lnTo>
                    <a:pt x="45" y="382"/>
                  </a:lnTo>
                  <a:lnTo>
                    <a:pt x="56" y="383"/>
                  </a:lnTo>
                  <a:lnTo>
                    <a:pt x="56" y="383"/>
                  </a:lnTo>
                </a:path>
              </a:pathLst>
            </a:custGeom>
            <a:grp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 sz="4800"/>
            </a:p>
          </p:txBody>
        </p:sp>
        <p:sp>
          <p:nvSpPr>
            <p:cNvPr id="249" name="Rectangle 53"/>
            <p:cNvSpPr>
              <a:spLocks noChangeArrowheads="1"/>
            </p:cNvSpPr>
            <p:nvPr/>
          </p:nvSpPr>
          <p:spPr bwMode="auto">
            <a:xfrm>
              <a:off x="473327" y="4108450"/>
              <a:ext cx="506274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Original 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Rectangle 54"/>
            <p:cNvSpPr>
              <a:spLocks noChangeArrowheads="1"/>
            </p:cNvSpPr>
            <p:nvPr/>
          </p:nvSpPr>
          <p:spPr bwMode="auto">
            <a:xfrm>
              <a:off x="483642" y="4247092"/>
              <a:ext cx="538987" cy="1668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Schema</a:t>
              </a:r>
              <a:endParaRPr kumimoji="0" lang="el-G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1" name="Freeform 310"/>
          <p:cNvSpPr>
            <a:spLocks/>
          </p:cNvSpPr>
          <p:nvPr/>
        </p:nvSpPr>
        <p:spPr bwMode="auto">
          <a:xfrm>
            <a:off x="6501466" y="3124202"/>
            <a:ext cx="1116076" cy="317547"/>
          </a:xfrm>
          <a:custGeom>
            <a:avLst/>
            <a:gdLst/>
            <a:ahLst/>
            <a:cxnLst>
              <a:cxn ang="0">
                <a:pos x="58" y="219"/>
              </a:cxn>
              <a:cxn ang="0">
                <a:pos x="854" y="219"/>
              </a:cxn>
              <a:cxn ang="0">
                <a:pos x="865" y="218"/>
              </a:cxn>
              <a:cxn ang="0">
                <a:pos x="876" y="215"/>
              </a:cxn>
              <a:cxn ang="0">
                <a:pos x="886" y="209"/>
              </a:cxn>
              <a:cxn ang="0">
                <a:pos x="894" y="203"/>
              </a:cxn>
              <a:cxn ang="0">
                <a:pos x="901" y="194"/>
              </a:cxn>
              <a:cxn ang="0">
                <a:pos x="906" y="184"/>
              </a:cxn>
              <a:cxn ang="0">
                <a:pos x="910" y="174"/>
              </a:cxn>
              <a:cxn ang="0">
                <a:pos x="911" y="162"/>
              </a:cxn>
              <a:cxn ang="0">
                <a:pos x="911" y="162"/>
              </a:cxn>
              <a:cxn ang="0">
                <a:pos x="911" y="57"/>
              </a:cxn>
              <a:cxn ang="0">
                <a:pos x="910" y="45"/>
              </a:cxn>
              <a:cxn ang="0">
                <a:pos x="906" y="35"/>
              </a:cxn>
              <a:cxn ang="0">
                <a:pos x="901" y="25"/>
              </a:cxn>
              <a:cxn ang="0">
                <a:pos x="894" y="17"/>
              </a:cxn>
              <a:cxn ang="0">
                <a:pos x="886" y="10"/>
              </a:cxn>
              <a:cxn ang="0">
                <a:pos x="876" y="5"/>
              </a:cxn>
              <a:cxn ang="0">
                <a:pos x="865" y="1"/>
              </a:cxn>
              <a:cxn ang="0">
                <a:pos x="854" y="0"/>
              </a:cxn>
              <a:cxn ang="0">
                <a:pos x="58" y="0"/>
              </a:cxn>
              <a:cxn ang="0">
                <a:pos x="47" y="1"/>
              </a:cxn>
              <a:cxn ang="0">
                <a:pos x="36" y="5"/>
              </a:cxn>
              <a:cxn ang="0">
                <a:pos x="26" y="10"/>
              </a:cxn>
              <a:cxn ang="0">
                <a:pos x="18" y="17"/>
              </a:cxn>
              <a:cxn ang="0">
                <a:pos x="11" y="25"/>
              </a:cxn>
              <a:cxn ang="0">
                <a:pos x="6" y="35"/>
              </a:cxn>
              <a:cxn ang="0">
                <a:pos x="2" y="45"/>
              </a:cxn>
              <a:cxn ang="0">
                <a:pos x="0" y="57"/>
              </a:cxn>
              <a:cxn ang="0">
                <a:pos x="0" y="162"/>
              </a:cxn>
              <a:cxn ang="0">
                <a:pos x="2" y="174"/>
              </a:cxn>
              <a:cxn ang="0">
                <a:pos x="6" y="184"/>
              </a:cxn>
              <a:cxn ang="0">
                <a:pos x="11" y="194"/>
              </a:cxn>
              <a:cxn ang="0">
                <a:pos x="18" y="203"/>
              </a:cxn>
              <a:cxn ang="0">
                <a:pos x="26" y="209"/>
              </a:cxn>
              <a:cxn ang="0">
                <a:pos x="36" y="215"/>
              </a:cxn>
              <a:cxn ang="0">
                <a:pos x="47" y="218"/>
              </a:cxn>
              <a:cxn ang="0">
                <a:pos x="58" y="219"/>
              </a:cxn>
              <a:cxn ang="0">
                <a:pos x="58" y="219"/>
              </a:cxn>
            </a:cxnLst>
            <a:rect l="0" t="0" r="r" b="b"/>
            <a:pathLst>
              <a:path w="911" h="219">
                <a:moveTo>
                  <a:pt x="58" y="219"/>
                </a:moveTo>
                <a:lnTo>
                  <a:pt x="854" y="219"/>
                </a:lnTo>
                <a:lnTo>
                  <a:pt x="865" y="218"/>
                </a:lnTo>
                <a:lnTo>
                  <a:pt x="876" y="215"/>
                </a:lnTo>
                <a:lnTo>
                  <a:pt x="886" y="209"/>
                </a:lnTo>
                <a:lnTo>
                  <a:pt x="894" y="203"/>
                </a:lnTo>
                <a:lnTo>
                  <a:pt x="901" y="194"/>
                </a:lnTo>
                <a:lnTo>
                  <a:pt x="906" y="184"/>
                </a:lnTo>
                <a:lnTo>
                  <a:pt x="910" y="174"/>
                </a:lnTo>
                <a:lnTo>
                  <a:pt x="911" y="162"/>
                </a:lnTo>
                <a:lnTo>
                  <a:pt x="911" y="162"/>
                </a:lnTo>
                <a:lnTo>
                  <a:pt x="911" y="57"/>
                </a:lnTo>
                <a:lnTo>
                  <a:pt x="910" y="45"/>
                </a:lnTo>
                <a:lnTo>
                  <a:pt x="906" y="35"/>
                </a:lnTo>
                <a:lnTo>
                  <a:pt x="901" y="25"/>
                </a:lnTo>
                <a:lnTo>
                  <a:pt x="894" y="17"/>
                </a:lnTo>
                <a:lnTo>
                  <a:pt x="886" y="10"/>
                </a:lnTo>
                <a:lnTo>
                  <a:pt x="876" y="5"/>
                </a:lnTo>
                <a:lnTo>
                  <a:pt x="865" y="1"/>
                </a:lnTo>
                <a:lnTo>
                  <a:pt x="854" y="0"/>
                </a:lnTo>
                <a:lnTo>
                  <a:pt x="58" y="0"/>
                </a:lnTo>
                <a:lnTo>
                  <a:pt x="47" y="1"/>
                </a:lnTo>
                <a:lnTo>
                  <a:pt x="36" y="5"/>
                </a:lnTo>
                <a:lnTo>
                  <a:pt x="26" y="10"/>
                </a:lnTo>
                <a:lnTo>
                  <a:pt x="18" y="17"/>
                </a:lnTo>
                <a:lnTo>
                  <a:pt x="11" y="25"/>
                </a:lnTo>
                <a:lnTo>
                  <a:pt x="6" y="35"/>
                </a:lnTo>
                <a:lnTo>
                  <a:pt x="2" y="45"/>
                </a:lnTo>
                <a:lnTo>
                  <a:pt x="0" y="57"/>
                </a:lnTo>
                <a:lnTo>
                  <a:pt x="0" y="162"/>
                </a:lnTo>
                <a:lnTo>
                  <a:pt x="2" y="174"/>
                </a:lnTo>
                <a:lnTo>
                  <a:pt x="6" y="184"/>
                </a:lnTo>
                <a:lnTo>
                  <a:pt x="11" y="194"/>
                </a:lnTo>
                <a:lnTo>
                  <a:pt x="18" y="203"/>
                </a:lnTo>
                <a:lnTo>
                  <a:pt x="26" y="209"/>
                </a:lnTo>
                <a:lnTo>
                  <a:pt x="36" y="215"/>
                </a:lnTo>
                <a:lnTo>
                  <a:pt x="47" y="218"/>
                </a:lnTo>
                <a:lnTo>
                  <a:pt x="58" y="219"/>
                </a:lnTo>
                <a:lnTo>
                  <a:pt x="58" y="219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/>
          </a:p>
        </p:txBody>
      </p:sp>
      <p:sp>
        <p:nvSpPr>
          <p:cNvPr id="252" name="Rectangle 311"/>
          <p:cNvSpPr>
            <a:spLocks noChangeArrowheads="1"/>
          </p:cNvSpPr>
          <p:nvPr/>
        </p:nvSpPr>
        <p:spPr bwMode="auto">
          <a:xfrm>
            <a:off x="6477000" y="3124200"/>
            <a:ext cx="11674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Constraints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3" name="Freeform 313"/>
          <p:cNvSpPr>
            <a:spLocks/>
          </p:cNvSpPr>
          <p:nvPr/>
        </p:nvSpPr>
        <p:spPr bwMode="auto">
          <a:xfrm>
            <a:off x="6501466" y="3505204"/>
            <a:ext cx="1045099" cy="294453"/>
          </a:xfrm>
          <a:custGeom>
            <a:avLst/>
            <a:gdLst/>
            <a:ahLst/>
            <a:cxnLst>
              <a:cxn ang="0">
                <a:pos x="56" y="203"/>
              </a:cxn>
              <a:cxn ang="0">
                <a:pos x="797" y="203"/>
              </a:cxn>
              <a:cxn ang="0">
                <a:pos x="809" y="202"/>
              </a:cxn>
              <a:cxn ang="0">
                <a:pos x="819" y="199"/>
              </a:cxn>
              <a:cxn ang="0">
                <a:pos x="829" y="194"/>
              </a:cxn>
              <a:cxn ang="0">
                <a:pos x="838" y="187"/>
              </a:cxn>
              <a:cxn ang="0">
                <a:pos x="844" y="178"/>
              </a:cxn>
              <a:cxn ang="0">
                <a:pos x="850" y="169"/>
              </a:cxn>
              <a:cxn ang="0">
                <a:pos x="853" y="158"/>
              </a:cxn>
              <a:cxn ang="0">
                <a:pos x="854" y="147"/>
              </a:cxn>
              <a:cxn ang="0">
                <a:pos x="854" y="147"/>
              </a:cxn>
              <a:cxn ang="0">
                <a:pos x="854" y="147"/>
              </a:cxn>
              <a:cxn ang="0">
                <a:pos x="854" y="56"/>
              </a:cxn>
              <a:cxn ang="0">
                <a:pos x="853" y="45"/>
              </a:cxn>
              <a:cxn ang="0">
                <a:pos x="850" y="34"/>
              </a:cxn>
              <a:cxn ang="0">
                <a:pos x="844" y="25"/>
              </a:cxn>
              <a:cxn ang="0">
                <a:pos x="838" y="16"/>
              </a:cxn>
              <a:cxn ang="0">
                <a:pos x="829" y="9"/>
              </a:cxn>
              <a:cxn ang="0">
                <a:pos x="819" y="4"/>
              </a:cxn>
              <a:cxn ang="0">
                <a:pos x="809" y="1"/>
              </a:cxn>
              <a:cxn ang="0">
                <a:pos x="797" y="0"/>
              </a:cxn>
              <a:cxn ang="0">
                <a:pos x="56" y="0"/>
              </a:cxn>
              <a:cxn ang="0">
                <a:pos x="45" y="1"/>
              </a:cxn>
              <a:cxn ang="0">
                <a:pos x="34" y="4"/>
              </a:cxn>
              <a:cxn ang="0">
                <a:pos x="25" y="9"/>
              </a:cxn>
              <a:cxn ang="0">
                <a:pos x="16" y="16"/>
              </a:cxn>
              <a:cxn ang="0">
                <a:pos x="10" y="25"/>
              </a:cxn>
              <a:cxn ang="0">
                <a:pos x="4" y="34"/>
              </a:cxn>
              <a:cxn ang="0">
                <a:pos x="1" y="45"/>
              </a:cxn>
              <a:cxn ang="0">
                <a:pos x="0" y="56"/>
              </a:cxn>
              <a:cxn ang="0">
                <a:pos x="0" y="147"/>
              </a:cxn>
              <a:cxn ang="0">
                <a:pos x="1" y="158"/>
              </a:cxn>
              <a:cxn ang="0">
                <a:pos x="4" y="169"/>
              </a:cxn>
              <a:cxn ang="0">
                <a:pos x="10" y="178"/>
              </a:cxn>
              <a:cxn ang="0">
                <a:pos x="16" y="187"/>
              </a:cxn>
              <a:cxn ang="0">
                <a:pos x="25" y="194"/>
              </a:cxn>
              <a:cxn ang="0">
                <a:pos x="34" y="199"/>
              </a:cxn>
              <a:cxn ang="0">
                <a:pos x="45" y="202"/>
              </a:cxn>
              <a:cxn ang="0">
                <a:pos x="56" y="203"/>
              </a:cxn>
              <a:cxn ang="0">
                <a:pos x="56" y="203"/>
              </a:cxn>
            </a:cxnLst>
            <a:rect l="0" t="0" r="r" b="b"/>
            <a:pathLst>
              <a:path w="854" h="203">
                <a:moveTo>
                  <a:pt x="56" y="203"/>
                </a:moveTo>
                <a:lnTo>
                  <a:pt x="797" y="203"/>
                </a:lnTo>
                <a:lnTo>
                  <a:pt x="809" y="202"/>
                </a:lnTo>
                <a:lnTo>
                  <a:pt x="819" y="199"/>
                </a:lnTo>
                <a:lnTo>
                  <a:pt x="829" y="194"/>
                </a:lnTo>
                <a:lnTo>
                  <a:pt x="838" y="187"/>
                </a:lnTo>
                <a:lnTo>
                  <a:pt x="844" y="178"/>
                </a:lnTo>
                <a:lnTo>
                  <a:pt x="850" y="169"/>
                </a:lnTo>
                <a:lnTo>
                  <a:pt x="853" y="158"/>
                </a:lnTo>
                <a:lnTo>
                  <a:pt x="854" y="147"/>
                </a:lnTo>
                <a:lnTo>
                  <a:pt x="854" y="147"/>
                </a:lnTo>
                <a:lnTo>
                  <a:pt x="854" y="147"/>
                </a:lnTo>
                <a:lnTo>
                  <a:pt x="854" y="56"/>
                </a:lnTo>
                <a:lnTo>
                  <a:pt x="853" y="45"/>
                </a:lnTo>
                <a:lnTo>
                  <a:pt x="850" y="34"/>
                </a:lnTo>
                <a:lnTo>
                  <a:pt x="844" y="25"/>
                </a:lnTo>
                <a:lnTo>
                  <a:pt x="838" y="16"/>
                </a:lnTo>
                <a:lnTo>
                  <a:pt x="829" y="9"/>
                </a:lnTo>
                <a:lnTo>
                  <a:pt x="819" y="4"/>
                </a:lnTo>
                <a:lnTo>
                  <a:pt x="809" y="1"/>
                </a:lnTo>
                <a:lnTo>
                  <a:pt x="797" y="0"/>
                </a:lnTo>
                <a:lnTo>
                  <a:pt x="56" y="0"/>
                </a:lnTo>
                <a:lnTo>
                  <a:pt x="45" y="1"/>
                </a:lnTo>
                <a:lnTo>
                  <a:pt x="34" y="4"/>
                </a:lnTo>
                <a:lnTo>
                  <a:pt x="25" y="9"/>
                </a:lnTo>
                <a:lnTo>
                  <a:pt x="16" y="16"/>
                </a:lnTo>
                <a:lnTo>
                  <a:pt x="10" y="25"/>
                </a:lnTo>
                <a:lnTo>
                  <a:pt x="4" y="34"/>
                </a:lnTo>
                <a:lnTo>
                  <a:pt x="1" y="45"/>
                </a:lnTo>
                <a:lnTo>
                  <a:pt x="0" y="56"/>
                </a:lnTo>
                <a:lnTo>
                  <a:pt x="0" y="147"/>
                </a:lnTo>
                <a:lnTo>
                  <a:pt x="1" y="158"/>
                </a:lnTo>
                <a:lnTo>
                  <a:pt x="4" y="169"/>
                </a:lnTo>
                <a:lnTo>
                  <a:pt x="10" y="178"/>
                </a:lnTo>
                <a:lnTo>
                  <a:pt x="16" y="187"/>
                </a:lnTo>
                <a:lnTo>
                  <a:pt x="25" y="194"/>
                </a:lnTo>
                <a:lnTo>
                  <a:pt x="34" y="199"/>
                </a:lnTo>
                <a:lnTo>
                  <a:pt x="45" y="202"/>
                </a:lnTo>
                <a:lnTo>
                  <a:pt x="56" y="203"/>
                </a:lnTo>
                <a:lnTo>
                  <a:pt x="56" y="203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sz="4000" dirty="0"/>
          </a:p>
        </p:txBody>
      </p:sp>
      <p:sp>
        <p:nvSpPr>
          <p:cNvPr id="254" name="Rectangle 314"/>
          <p:cNvSpPr>
            <a:spLocks noChangeArrowheads="1"/>
          </p:cNvSpPr>
          <p:nvPr/>
        </p:nvSpPr>
        <p:spPr bwMode="auto">
          <a:xfrm>
            <a:off x="6501465" y="3505200"/>
            <a:ext cx="970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Workload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5" name="Freeform 21"/>
          <p:cNvSpPr>
            <a:spLocks/>
          </p:cNvSpPr>
          <p:nvPr/>
        </p:nvSpPr>
        <p:spPr bwMode="auto">
          <a:xfrm>
            <a:off x="5334000" y="3529012"/>
            <a:ext cx="990600" cy="966788"/>
          </a:xfrm>
          <a:custGeom>
            <a:avLst/>
            <a:gdLst/>
            <a:ahLst/>
            <a:cxnLst>
              <a:cxn ang="0">
                <a:pos x="56" y="740"/>
              </a:cxn>
              <a:cxn ang="0">
                <a:pos x="1211" y="740"/>
              </a:cxn>
              <a:cxn ang="0">
                <a:pos x="1223" y="739"/>
              </a:cxn>
              <a:cxn ang="0">
                <a:pos x="1233" y="736"/>
              </a:cxn>
              <a:cxn ang="0">
                <a:pos x="1243" y="731"/>
              </a:cxn>
              <a:cxn ang="0">
                <a:pos x="1251" y="724"/>
              </a:cxn>
              <a:cxn ang="0">
                <a:pos x="1258" y="715"/>
              </a:cxn>
              <a:cxn ang="0">
                <a:pos x="1263" y="706"/>
              </a:cxn>
              <a:cxn ang="0">
                <a:pos x="1267" y="694"/>
              </a:cxn>
              <a:cxn ang="0">
                <a:pos x="1268" y="683"/>
              </a:cxn>
              <a:cxn ang="0">
                <a:pos x="1268" y="683"/>
              </a:cxn>
              <a:cxn ang="0">
                <a:pos x="1268" y="58"/>
              </a:cxn>
              <a:cxn ang="0">
                <a:pos x="1267" y="46"/>
              </a:cxn>
              <a:cxn ang="0">
                <a:pos x="1263" y="36"/>
              </a:cxn>
              <a:cxn ang="0">
                <a:pos x="1258" y="26"/>
              </a:cxn>
              <a:cxn ang="0">
                <a:pos x="1251" y="18"/>
              </a:cxn>
              <a:cxn ang="0">
                <a:pos x="1243" y="10"/>
              </a:cxn>
              <a:cxn ang="0">
                <a:pos x="1233" y="5"/>
              </a:cxn>
              <a:cxn ang="0">
                <a:pos x="1223" y="1"/>
              </a:cxn>
              <a:cxn ang="0">
                <a:pos x="1211" y="0"/>
              </a:cxn>
              <a:cxn ang="0">
                <a:pos x="56" y="0"/>
              </a:cxn>
              <a:cxn ang="0">
                <a:pos x="45" y="1"/>
              </a:cxn>
              <a:cxn ang="0">
                <a:pos x="34" y="5"/>
              </a:cxn>
              <a:cxn ang="0">
                <a:pos x="25" y="10"/>
              </a:cxn>
              <a:cxn ang="0">
                <a:pos x="16" y="18"/>
              </a:cxn>
              <a:cxn ang="0">
                <a:pos x="9" y="26"/>
              </a:cxn>
              <a:cxn ang="0">
                <a:pos x="4" y="36"/>
              </a:cxn>
              <a:cxn ang="0">
                <a:pos x="1" y="46"/>
              </a:cxn>
              <a:cxn ang="0">
                <a:pos x="0" y="58"/>
              </a:cxn>
              <a:cxn ang="0">
                <a:pos x="0" y="683"/>
              </a:cxn>
              <a:cxn ang="0">
                <a:pos x="1" y="694"/>
              </a:cxn>
              <a:cxn ang="0">
                <a:pos x="4" y="706"/>
              </a:cxn>
              <a:cxn ang="0">
                <a:pos x="9" y="715"/>
              </a:cxn>
              <a:cxn ang="0">
                <a:pos x="16" y="724"/>
              </a:cxn>
              <a:cxn ang="0">
                <a:pos x="25" y="731"/>
              </a:cxn>
              <a:cxn ang="0">
                <a:pos x="34" y="736"/>
              </a:cxn>
              <a:cxn ang="0">
                <a:pos x="45" y="739"/>
              </a:cxn>
              <a:cxn ang="0">
                <a:pos x="56" y="740"/>
              </a:cxn>
              <a:cxn ang="0">
                <a:pos x="56" y="740"/>
              </a:cxn>
            </a:cxnLst>
            <a:rect l="0" t="0" r="r" b="b"/>
            <a:pathLst>
              <a:path w="1268" h="740">
                <a:moveTo>
                  <a:pt x="56" y="740"/>
                </a:moveTo>
                <a:lnTo>
                  <a:pt x="1211" y="740"/>
                </a:lnTo>
                <a:lnTo>
                  <a:pt x="1223" y="739"/>
                </a:lnTo>
                <a:lnTo>
                  <a:pt x="1233" y="736"/>
                </a:lnTo>
                <a:lnTo>
                  <a:pt x="1243" y="731"/>
                </a:lnTo>
                <a:lnTo>
                  <a:pt x="1251" y="724"/>
                </a:lnTo>
                <a:lnTo>
                  <a:pt x="1258" y="715"/>
                </a:lnTo>
                <a:lnTo>
                  <a:pt x="1263" y="706"/>
                </a:lnTo>
                <a:lnTo>
                  <a:pt x="1267" y="694"/>
                </a:lnTo>
                <a:lnTo>
                  <a:pt x="1268" y="683"/>
                </a:lnTo>
                <a:lnTo>
                  <a:pt x="1268" y="683"/>
                </a:lnTo>
                <a:lnTo>
                  <a:pt x="1268" y="58"/>
                </a:lnTo>
                <a:lnTo>
                  <a:pt x="1267" y="46"/>
                </a:lnTo>
                <a:lnTo>
                  <a:pt x="1263" y="36"/>
                </a:lnTo>
                <a:lnTo>
                  <a:pt x="1258" y="26"/>
                </a:lnTo>
                <a:lnTo>
                  <a:pt x="1251" y="18"/>
                </a:lnTo>
                <a:lnTo>
                  <a:pt x="1243" y="10"/>
                </a:lnTo>
                <a:lnTo>
                  <a:pt x="1233" y="5"/>
                </a:lnTo>
                <a:lnTo>
                  <a:pt x="1223" y="1"/>
                </a:lnTo>
                <a:lnTo>
                  <a:pt x="1211" y="0"/>
                </a:lnTo>
                <a:lnTo>
                  <a:pt x="56" y="0"/>
                </a:lnTo>
                <a:lnTo>
                  <a:pt x="45" y="1"/>
                </a:lnTo>
                <a:lnTo>
                  <a:pt x="34" y="5"/>
                </a:lnTo>
                <a:lnTo>
                  <a:pt x="25" y="10"/>
                </a:lnTo>
                <a:lnTo>
                  <a:pt x="16" y="18"/>
                </a:lnTo>
                <a:lnTo>
                  <a:pt x="9" y="26"/>
                </a:lnTo>
                <a:lnTo>
                  <a:pt x="4" y="36"/>
                </a:lnTo>
                <a:lnTo>
                  <a:pt x="1" y="46"/>
                </a:lnTo>
                <a:lnTo>
                  <a:pt x="0" y="58"/>
                </a:lnTo>
                <a:lnTo>
                  <a:pt x="0" y="683"/>
                </a:lnTo>
                <a:lnTo>
                  <a:pt x="1" y="694"/>
                </a:lnTo>
                <a:lnTo>
                  <a:pt x="4" y="706"/>
                </a:lnTo>
                <a:lnTo>
                  <a:pt x="9" y="715"/>
                </a:lnTo>
                <a:lnTo>
                  <a:pt x="16" y="724"/>
                </a:lnTo>
                <a:lnTo>
                  <a:pt x="25" y="731"/>
                </a:lnTo>
                <a:lnTo>
                  <a:pt x="34" y="736"/>
                </a:lnTo>
                <a:lnTo>
                  <a:pt x="45" y="739"/>
                </a:lnTo>
                <a:lnTo>
                  <a:pt x="56" y="740"/>
                </a:lnTo>
                <a:lnTo>
                  <a:pt x="56" y="740"/>
                </a:lnTo>
                <a:close/>
              </a:path>
            </a:pathLst>
          </a:custGeom>
          <a:solidFill>
            <a:srgbClr val="B5CB8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/>
              <a:t>AutoPart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36955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physical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438400" cy="381000"/>
          </a:xfrm>
        </p:spPr>
        <p:txBody>
          <a:bodyPr/>
          <a:lstStyle/>
          <a:p>
            <a:fld id="{35B54189-C436-47D0-AC37-8484B13A8E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8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40575" y="6562725"/>
            <a:ext cx="1981200" cy="476250"/>
          </a:xfrm>
          <a:prstGeom prst="rect">
            <a:avLst/>
          </a:prstGeom>
        </p:spPr>
        <p:txBody>
          <a:bodyPr/>
          <a:lstStyle/>
          <a:p>
            <a:fld id="{8A00110D-8A04-F248-98FE-66E0C2AA113F}" type="slidenum">
              <a:rPr lang="en-US"/>
              <a:pPr/>
              <a:t>13</a:t>
            </a:fld>
            <a:endParaRPr lang="en-US"/>
          </a:p>
        </p:txBody>
      </p:sp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earthquake simulation/analysis</a:t>
            </a:r>
            <a:endParaRPr lang="en-US" sz="4800" dirty="0"/>
          </a:p>
        </p:txBody>
      </p:sp>
      <p:pic>
        <p:nvPicPr>
          <p:cNvPr id="599043" name="Picture 3" descr="sf_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3276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9044" name="Group 4"/>
          <p:cNvGrpSpPr>
            <a:grpSpLocks/>
          </p:cNvGrpSpPr>
          <p:nvPr/>
        </p:nvGrpSpPr>
        <p:grpSpPr bwMode="auto">
          <a:xfrm>
            <a:off x="3124200" y="2514600"/>
            <a:ext cx="842963" cy="820738"/>
            <a:chOff x="193" y="2315"/>
            <a:chExt cx="531" cy="517"/>
          </a:xfrm>
        </p:grpSpPr>
        <p:grpSp>
          <p:nvGrpSpPr>
            <p:cNvPr id="599045" name="Group 5"/>
            <p:cNvGrpSpPr>
              <a:grpSpLocks/>
            </p:cNvGrpSpPr>
            <p:nvPr/>
          </p:nvGrpSpPr>
          <p:grpSpPr bwMode="auto">
            <a:xfrm>
              <a:off x="295" y="2418"/>
              <a:ext cx="326" cy="311"/>
              <a:chOff x="295" y="2424"/>
              <a:chExt cx="326" cy="311"/>
            </a:xfrm>
          </p:grpSpPr>
          <p:sp>
            <p:nvSpPr>
              <p:cNvPr id="599046" name="Oval 6"/>
              <p:cNvSpPr>
                <a:spLocks noChangeArrowheads="1"/>
              </p:cNvSpPr>
              <p:nvPr/>
            </p:nvSpPr>
            <p:spPr bwMode="auto">
              <a:xfrm>
                <a:off x="416" y="2537"/>
                <a:ext cx="85" cy="8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47" name="Oval 7"/>
              <p:cNvSpPr>
                <a:spLocks noChangeArrowheads="1"/>
              </p:cNvSpPr>
              <p:nvPr/>
            </p:nvSpPr>
            <p:spPr bwMode="auto">
              <a:xfrm>
                <a:off x="295" y="2424"/>
                <a:ext cx="326" cy="31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9048" name="Oval 8"/>
            <p:cNvSpPr>
              <a:spLocks noChangeArrowheads="1"/>
            </p:cNvSpPr>
            <p:nvPr/>
          </p:nvSpPr>
          <p:spPr bwMode="auto">
            <a:xfrm>
              <a:off x="193" y="2315"/>
              <a:ext cx="531" cy="51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9049" name="Group 9"/>
          <p:cNvGrpSpPr>
            <a:grpSpLocks/>
          </p:cNvGrpSpPr>
          <p:nvPr/>
        </p:nvGrpSpPr>
        <p:grpSpPr bwMode="auto">
          <a:xfrm>
            <a:off x="6248400" y="1066800"/>
            <a:ext cx="2667000" cy="2819400"/>
            <a:chOff x="3936" y="672"/>
            <a:chExt cx="1680" cy="1776"/>
          </a:xfrm>
        </p:grpSpPr>
        <p:pic>
          <p:nvPicPr>
            <p:cNvPr id="59905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672"/>
              <a:ext cx="1653" cy="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9051" name="Text Box 11"/>
            <p:cNvSpPr txBox="1">
              <a:spLocks noChangeArrowheads="1"/>
            </p:cNvSpPr>
            <p:nvPr/>
          </p:nvSpPr>
          <p:spPr bwMode="auto">
            <a:xfrm>
              <a:off x="3936" y="2217"/>
              <a:ext cx="1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Simulation Output</a:t>
              </a:r>
            </a:p>
          </p:txBody>
        </p:sp>
      </p:grpSp>
      <p:sp>
        <p:nvSpPr>
          <p:cNvPr id="599052" name="Text Box 12"/>
          <p:cNvSpPr txBox="1">
            <a:spLocks noChangeArrowheads="1"/>
          </p:cNvSpPr>
          <p:nvPr/>
        </p:nvSpPr>
        <p:spPr bwMode="auto">
          <a:xfrm>
            <a:off x="383038" y="3092450"/>
            <a:ext cx="13516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</a:rPr>
              <a:t>Scientist</a:t>
            </a:r>
            <a:endParaRPr lang="en-US" dirty="0">
              <a:latin typeface="Arial" charset="0"/>
            </a:endParaRPr>
          </a:p>
        </p:txBody>
      </p:sp>
      <p:grpSp>
        <p:nvGrpSpPr>
          <p:cNvPr id="599053" name="Group 13"/>
          <p:cNvGrpSpPr>
            <a:grpSpLocks/>
          </p:cNvGrpSpPr>
          <p:nvPr/>
        </p:nvGrpSpPr>
        <p:grpSpPr bwMode="auto">
          <a:xfrm>
            <a:off x="2286000" y="1524000"/>
            <a:ext cx="3276600" cy="2622550"/>
            <a:chOff x="1440" y="960"/>
            <a:chExt cx="2064" cy="1652"/>
          </a:xfrm>
        </p:grpSpPr>
        <p:pic>
          <p:nvPicPr>
            <p:cNvPr id="599054" name="Picture 14" descr="surface_mes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3F3F3F"/>
                </a:clrFrom>
                <a:clrTo>
                  <a:srgbClr val="3F3F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960"/>
              <a:ext cx="2064" cy="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9055" name="Text Box 15"/>
            <p:cNvSpPr txBox="1">
              <a:spLocks noChangeArrowheads="1"/>
            </p:cNvSpPr>
            <p:nvPr/>
          </p:nvSpPr>
          <p:spPr bwMode="auto">
            <a:xfrm>
              <a:off x="1632" y="2208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Simulation Model (mesh)</a:t>
              </a:r>
            </a:p>
          </p:txBody>
        </p:sp>
      </p:grpSp>
      <p:sp>
        <p:nvSpPr>
          <p:cNvPr id="599056" name="AutoShape 16"/>
          <p:cNvSpPr>
            <a:spLocks noChangeArrowheads="1"/>
          </p:cNvSpPr>
          <p:nvPr/>
        </p:nvSpPr>
        <p:spPr bwMode="auto">
          <a:xfrm>
            <a:off x="0" y="3581400"/>
            <a:ext cx="2667000" cy="1066800"/>
          </a:xfrm>
          <a:prstGeom prst="cloudCallout">
            <a:avLst>
              <a:gd name="adj1" fmla="val -13750"/>
              <a:gd name="adj2" fmla="val -99704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Arial" charset="0"/>
              </a:rPr>
              <a:t>Analyze time = 50s</a:t>
            </a:r>
          </a:p>
        </p:txBody>
      </p:sp>
      <p:sp>
        <p:nvSpPr>
          <p:cNvPr id="599057" name="AutoShape 17"/>
          <p:cNvSpPr>
            <a:spLocks noChangeArrowheads="1"/>
          </p:cNvSpPr>
          <p:nvPr/>
        </p:nvSpPr>
        <p:spPr bwMode="auto">
          <a:xfrm>
            <a:off x="533400" y="3810000"/>
            <a:ext cx="3352800" cy="838200"/>
          </a:xfrm>
          <a:prstGeom prst="cloudCallout">
            <a:avLst>
              <a:gd name="adj1" fmla="val -20028"/>
              <a:gd name="adj2" fmla="val -15814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>
                <a:latin typeface="Arial" charset="0"/>
              </a:rPr>
              <a:t>fopen(</a:t>
            </a:r>
            <a:r>
              <a:rPr lang="ja-JP" altLang="en-US" sz="2000">
                <a:latin typeface="Arial"/>
              </a:rPr>
              <a:t>‘</a:t>
            </a:r>
            <a:r>
              <a:rPr lang="en-US" sz="2000">
                <a:latin typeface="Arial" charset="0"/>
              </a:rPr>
              <a:t>time050.dat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>
                <a:latin typeface="Arial" charset="0"/>
              </a:rPr>
              <a:t>)</a:t>
            </a:r>
          </a:p>
        </p:txBody>
      </p:sp>
      <p:grpSp>
        <p:nvGrpSpPr>
          <p:cNvPr id="599058" name="Group 18"/>
          <p:cNvGrpSpPr>
            <a:grpSpLocks/>
          </p:cNvGrpSpPr>
          <p:nvPr/>
        </p:nvGrpSpPr>
        <p:grpSpPr bwMode="auto">
          <a:xfrm>
            <a:off x="3657600" y="3733800"/>
            <a:ext cx="2514600" cy="1981200"/>
            <a:chOff x="2304" y="2352"/>
            <a:chExt cx="1584" cy="1248"/>
          </a:xfrm>
        </p:grpSpPr>
        <p:grpSp>
          <p:nvGrpSpPr>
            <p:cNvPr id="599059" name="Group 19"/>
            <p:cNvGrpSpPr>
              <a:grpSpLocks/>
            </p:cNvGrpSpPr>
            <p:nvPr/>
          </p:nvGrpSpPr>
          <p:grpSpPr bwMode="auto">
            <a:xfrm>
              <a:off x="2304" y="2352"/>
              <a:ext cx="1584" cy="1200"/>
              <a:chOff x="2304" y="2352"/>
              <a:chExt cx="1584" cy="1200"/>
            </a:xfrm>
          </p:grpSpPr>
          <p:sp>
            <p:nvSpPr>
              <p:cNvPr id="599060" name="AutoShape 20"/>
              <p:cNvSpPr>
                <a:spLocks noChangeArrowheads="1"/>
              </p:cNvSpPr>
              <p:nvPr/>
            </p:nvSpPr>
            <p:spPr bwMode="auto">
              <a:xfrm>
                <a:off x="2880" y="2688"/>
                <a:ext cx="624" cy="480"/>
              </a:xfrm>
              <a:prstGeom prst="foldedCorner">
                <a:avLst>
                  <a:gd name="adj" fmla="val 12500"/>
                </a:avLst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71842" dir="2700000" algn="ctr" rotWithShape="0">
                        <a:schemeClr val="folHlink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r>
                  <a:rPr lang="en-US" sz="1600"/>
                  <a:t>time030</a:t>
                </a:r>
              </a:p>
            </p:txBody>
          </p:sp>
          <p:sp>
            <p:nvSpPr>
              <p:cNvPr id="599061" name="AutoShape 21"/>
              <p:cNvSpPr>
                <a:spLocks noChangeArrowheads="1"/>
              </p:cNvSpPr>
              <p:nvPr/>
            </p:nvSpPr>
            <p:spPr bwMode="auto">
              <a:xfrm>
                <a:off x="2592" y="2880"/>
                <a:ext cx="624" cy="480"/>
              </a:xfrm>
              <a:prstGeom prst="foldedCorner">
                <a:avLst>
                  <a:gd name="adj" fmla="val 12500"/>
                </a:avLst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71842" dir="2700000" algn="ctr" rotWithShape="0">
                        <a:schemeClr val="folHlink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r>
                  <a:rPr lang="en-US" sz="1600"/>
                  <a:t>time020</a:t>
                </a:r>
              </a:p>
            </p:txBody>
          </p:sp>
          <p:sp>
            <p:nvSpPr>
              <p:cNvPr id="599062" name="AutoShape 22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624" cy="480"/>
              </a:xfrm>
              <a:prstGeom prst="foldedCorner">
                <a:avLst>
                  <a:gd name="adj" fmla="val 12500"/>
                </a:avLst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71842" dir="2700000" algn="ctr" rotWithShape="0">
                        <a:schemeClr val="folHlink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r>
                  <a:rPr lang="en-US" sz="1600"/>
                  <a:t>time010</a:t>
                </a:r>
              </a:p>
            </p:txBody>
          </p:sp>
          <p:sp>
            <p:nvSpPr>
              <p:cNvPr id="599063" name="AutoShape 23"/>
              <p:cNvSpPr>
                <a:spLocks noChangeArrowheads="1"/>
              </p:cNvSpPr>
              <p:nvPr/>
            </p:nvSpPr>
            <p:spPr bwMode="auto">
              <a:xfrm rot="2818496">
                <a:off x="3528" y="2424"/>
                <a:ext cx="432" cy="28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CC99"/>
                  </a:gs>
                  <a:gs pos="100000">
                    <a:srgbClr val="FFCC99">
                      <a:gamma/>
                      <a:tint val="39216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99064" name="Picture 24" descr="MCj04316160000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072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9065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628650" y="5715000"/>
            <a:ext cx="8339138" cy="1143000"/>
          </a:xfrm>
          <a:solidFill>
            <a:srgbClr val="C3D69B"/>
          </a:solidFill>
          <a:ln>
            <a:solidFill>
              <a:srgbClr val="C3D69B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000090"/>
                </a:solidFill>
              </a:rPr>
              <a:t>100GB per time-step, 20000 time-steps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performance</a:t>
            </a:r>
            <a:r>
              <a:rPr lang="en-US" b="1" dirty="0">
                <a:solidFill>
                  <a:srgbClr val="000090"/>
                </a:solidFill>
              </a:rPr>
              <a:t>? </a:t>
            </a:r>
            <a:r>
              <a:rPr lang="en-US" b="1" dirty="0" smtClean="0">
                <a:solidFill>
                  <a:srgbClr val="000090"/>
                </a:solidFill>
              </a:rPr>
              <a:t>access </a:t>
            </a:r>
            <a:r>
              <a:rPr lang="en-US" b="1" dirty="0">
                <a:solidFill>
                  <a:srgbClr val="000090"/>
                </a:solidFill>
              </a:rPr>
              <a:t>to complex structures?</a:t>
            </a:r>
          </a:p>
        </p:txBody>
      </p:sp>
      <p:pic>
        <p:nvPicPr>
          <p:cNvPr id="599066" name="Picture 26" descr="new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49400"/>
            <a:ext cx="1122363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9067" name="Text Box 27"/>
          <p:cNvSpPr txBox="1">
            <a:spLocks noChangeArrowheads="1"/>
          </p:cNvSpPr>
          <p:nvPr/>
        </p:nvSpPr>
        <p:spPr bwMode="auto">
          <a:xfrm>
            <a:off x="1981200" y="1187450"/>
            <a:ext cx="4267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charset="0"/>
              </a:rPr>
              <a:t>Quake Group [www.cs.cmu.edu/~quake]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691951"/>
      </p:ext>
    </p:extLst>
  </p:cSld>
  <p:clrMapOvr>
    <a:masterClrMapping/>
  </p:clrMapOvr>
  <p:transition xmlns:p14="http://schemas.microsoft.com/office/powerpoint/2010/main" advTm="900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6" grpId="0" animBg="1"/>
      <p:bldP spid="599057" grpId="0" animBg="1"/>
      <p:bldP spid="59906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40575" y="6562725"/>
            <a:ext cx="1981200" cy="476250"/>
          </a:xfrm>
          <a:prstGeom prst="rect">
            <a:avLst/>
          </a:prstGeom>
        </p:spPr>
        <p:txBody>
          <a:bodyPr/>
          <a:lstStyle/>
          <a:p>
            <a:fld id="{5AE1DAB9-628E-C745-9075-6180E0A10F5B}" type="slidenum">
              <a:rPr lang="en-US"/>
              <a:pPr/>
              <a:t>14</a:t>
            </a:fld>
            <a:endParaRPr lang="en-US"/>
          </a:p>
        </p:txBody>
      </p:sp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etrahedral </a:t>
            </a:r>
            <a:r>
              <a:rPr lang="en-US" dirty="0"/>
              <a:t>m</a:t>
            </a:r>
            <a:r>
              <a:rPr lang="en-US" dirty="0" smtClean="0"/>
              <a:t>esh </a:t>
            </a:r>
            <a:r>
              <a:rPr lang="en-US" dirty="0"/>
              <a:t>m</a:t>
            </a:r>
            <a:r>
              <a:rPr lang="en-US" dirty="0" smtClean="0"/>
              <a:t>odels</a:t>
            </a:r>
            <a:endParaRPr lang="en-US" dirty="0"/>
          </a:p>
        </p:txBody>
      </p:sp>
      <p:pic>
        <p:nvPicPr>
          <p:cNvPr id="82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598863"/>
            <a:ext cx="2401888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2276" name="Group 4"/>
          <p:cNvGrpSpPr>
            <a:grpSpLocks/>
          </p:cNvGrpSpPr>
          <p:nvPr/>
        </p:nvGrpSpPr>
        <p:grpSpPr bwMode="auto">
          <a:xfrm>
            <a:off x="1909763" y="4638675"/>
            <a:ext cx="576262" cy="393700"/>
            <a:chOff x="2663" y="2568"/>
            <a:chExt cx="363" cy="248"/>
          </a:xfrm>
        </p:grpSpPr>
        <p:sp>
          <p:nvSpPr>
            <p:cNvPr id="822277" name="Freeform 5"/>
            <p:cNvSpPr>
              <a:spLocks/>
            </p:cNvSpPr>
            <p:nvPr/>
          </p:nvSpPr>
          <p:spPr bwMode="auto">
            <a:xfrm>
              <a:off x="2677" y="2568"/>
              <a:ext cx="325" cy="182"/>
            </a:xfrm>
            <a:custGeom>
              <a:avLst/>
              <a:gdLst>
                <a:gd name="T0" fmla="*/ 0 w 672"/>
                <a:gd name="T1" fmla="*/ 384 h 384"/>
                <a:gd name="T2" fmla="*/ 192 w 672"/>
                <a:gd name="T3" fmla="*/ 96 h 384"/>
                <a:gd name="T4" fmla="*/ 672 w 672"/>
                <a:gd name="T5" fmla="*/ 0 h 384"/>
                <a:gd name="T6" fmla="*/ 0 w 672"/>
                <a:gd name="T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384">
                  <a:moveTo>
                    <a:pt x="0" y="384"/>
                  </a:moveTo>
                  <a:lnTo>
                    <a:pt x="192" y="96"/>
                  </a:lnTo>
                  <a:lnTo>
                    <a:pt x="672" y="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99CCFF">
                <a:alpha val="4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78" name="Freeform 6"/>
            <p:cNvSpPr>
              <a:spLocks/>
            </p:cNvSpPr>
            <p:nvPr/>
          </p:nvSpPr>
          <p:spPr bwMode="auto">
            <a:xfrm>
              <a:off x="2671" y="2571"/>
              <a:ext cx="355" cy="245"/>
            </a:xfrm>
            <a:custGeom>
              <a:avLst/>
              <a:gdLst>
                <a:gd name="T0" fmla="*/ 0 w 672"/>
                <a:gd name="T1" fmla="*/ 384 h 528"/>
                <a:gd name="T2" fmla="*/ 528 w 672"/>
                <a:gd name="T3" fmla="*/ 528 h 528"/>
                <a:gd name="T4" fmla="*/ 672 w 672"/>
                <a:gd name="T5" fmla="*/ 0 h 528"/>
                <a:gd name="T6" fmla="*/ 0 w 672"/>
                <a:gd name="T7" fmla="*/ 38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528">
                  <a:moveTo>
                    <a:pt x="0" y="384"/>
                  </a:moveTo>
                  <a:lnTo>
                    <a:pt x="528" y="528"/>
                  </a:lnTo>
                  <a:lnTo>
                    <a:pt x="672" y="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99CCFF">
                <a:alpha val="4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79" name="Freeform 7"/>
            <p:cNvSpPr>
              <a:spLocks/>
            </p:cNvSpPr>
            <p:nvPr/>
          </p:nvSpPr>
          <p:spPr bwMode="auto">
            <a:xfrm>
              <a:off x="2663" y="2611"/>
              <a:ext cx="255" cy="181"/>
            </a:xfrm>
            <a:custGeom>
              <a:avLst/>
              <a:gdLst>
                <a:gd name="T0" fmla="*/ 0 w 528"/>
                <a:gd name="T1" fmla="*/ 288 h 432"/>
                <a:gd name="T2" fmla="*/ 192 w 528"/>
                <a:gd name="T3" fmla="*/ 0 h 432"/>
                <a:gd name="T4" fmla="*/ 528 w 528"/>
                <a:gd name="T5" fmla="*/ 432 h 432"/>
                <a:gd name="T6" fmla="*/ 0 w 528"/>
                <a:gd name="T7" fmla="*/ 28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8" h="432">
                  <a:moveTo>
                    <a:pt x="0" y="288"/>
                  </a:moveTo>
                  <a:lnTo>
                    <a:pt x="192" y="0"/>
                  </a:lnTo>
                  <a:lnTo>
                    <a:pt x="528" y="432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99CCFF">
                <a:alpha val="4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2280" name="Group 8"/>
          <p:cNvGrpSpPr>
            <a:grpSpLocks/>
          </p:cNvGrpSpPr>
          <p:nvPr/>
        </p:nvGrpSpPr>
        <p:grpSpPr bwMode="auto">
          <a:xfrm>
            <a:off x="2127250" y="4651380"/>
            <a:ext cx="2425700" cy="400051"/>
            <a:chOff x="1630" y="2930"/>
            <a:chExt cx="1528" cy="252"/>
          </a:xfrm>
        </p:grpSpPr>
        <p:sp>
          <p:nvSpPr>
            <p:cNvPr id="822281" name="Oval 9"/>
            <p:cNvSpPr>
              <a:spLocks noChangeArrowheads="1"/>
            </p:cNvSpPr>
            <p:nvPr/>
          </p:nvSpPr>
          <p:spPr bwMode="auto">
            <a:xfrm>
              <a:off x="1630" y="2998"/>
              <a:ext cx="100" cy="1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82" name="Text Box 10"/>
            <p:cNvSpPr txBox="1">
              <a:spLocks noChangeArrowheads="1"/>
            </p:cNvSpPr>
            <p:nvPr/>
          </p:nvSpPr>
          <p:spPr bwMode="auto">
            <a:xfrm>
              <a:off x="1915" y="2930"/>
              <a:ext cx="12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chemeClr val="accent2"/>
                  </a:solidFill>
                  <a:latin typeface="Arial" charset="0"/>
                </a:rPr>
                <a:t>Point Query Q</a:t>
              </a:r>
            </a:p>
          </p:txBody>
        </p:sp>
      </p:grpSp>
      <p:sp>
        <p:nvSpPr>
          <p:cNvPr id="822283" name="Rectangle 11"/>
          <p:cNvSpPr>
            <a:spLocks noChangeArrowheads="1"/>
          </p:cNvSpPr>
          <p:nvPr/>
        </p:nvSpPr>
        <p:spPr bwMode="auto">
          <a:xfrm>
            <a:off x="4346575" y="1355725"/>
            <a:ext cx="4933950" cy="15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o"/>
            </a:pPr>
            <a:r>
              <a:rPr lang="en-US" sz="2600" dirty="0" smtClean="0">
                <a:latin typeface="Arial" charset="0"/>
              </a:rPr>
              <a:t>Queries</a:t>
            </a:r>
            <a:endParaRPr lang="en-US" sz="2600" dirty="0">
              <a:latin typeface="Arial" charset="0"/>
            </a:endParaRPr>
          </a:p>
          <a:p>
            <a:pPr marL="838200" lvl="1" indent="-3667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n"/>
            </a:pPr>
            <a:r>
              <a:rPr lang="en-US" sz="2200" dirty="0" smtClean="0">
                <a:latin typeface="Arial" charset="0"/>
              </a:rPr>
              <a:t>Point</a:t>
            </a:r>
            <a:endParaRPr lang="en-US" sz="2200" dirty="0">
              <a:latin typeface="Arial" charset="0"/>
            </a:endParaRPr>
          </a:p>
          <a:p>
            <a:pPr marL="838200" lvl="1" indent="-3667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n"/>
            </a:pPr>
            <a:r>
              <a:rPr lang="en-US" sz="2200" dirty="0" smtClean="0">
                <a:latin typeface="Arial" charset="0"/>
              </a:rPr>
              <a:t>Range</a:t>
            </a:r>
            <a:endParaRPr lang="en-US" sz="2200" dirty="0">
              <a:latin typeface="Arial" charset="0"/>
            </a:endParaRPr>
          </a:p>
          <a:p>
            <a:pPr marL="838200" lvl="1" indent="-3667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n"/>
            </a:pPr>
            <a:r>
              <a:rPr lang="en-US" sz="2200" dirty="0" smtClean="0">
                <a:latin typeface="Arial" charset="0"/>
              </a:rPr>
              <a:t>Feature</a:t>
            </a:r>
            <a:endParaRPr lang="en-US" sz="2200" dirty="0">
              <a:latin typeface="Arial" charset="0"/>
            </a:endParaRPr>
          </a:p>
        </p:txBody>
      </p:sp>
      <p:pic>
        <p:nvPicPr>
          <p:cNvPr id="822284" name="Picture 12" descr="sf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977900"/>
            <a:ext cx="3406775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2285" name="Group 13"/>
          <p:cNvGrpSpPr>
            <a:grpSpLocks/>
          </p:cNvGrpSpPr>
          <p:nvPr/>
        </p:nvGrpSpPr>
        <p:grpSpPr bwMode="auto">
          <a:xfrm>
            <a:off x="1500188" y="1974850"/>
            <a:ext cx="4267200" cy="1474788"/>
            <a:chOff x="1182" y="1731"/>
            <a:chExt cx="2688" cy="929"/>
          </a:xfrm>
        </p:grpSpPr>
        <p:grpSp>
          <p:nvGrpSpPr>
            <p:cNvPr id="822286" name="Group 14"/>
            <p:cNvGrpSpPr>
              <a:grpSpLocks/>
            </p:cNvGrpSpPr>
            <p:nvPr/>
          </p:nvGrpSpPr>
          <p:grpSpPr bwMode="auto">
            <a:xfrm>
              <a:off x="2086" y="1806"/>
              <a:ext cx="720" cy="640"/>
              <a:chOff x="3168" y="1292"/>
              <a:chExt cx="1056" cy="776"/>
            </a:xfrm>
          </p:grpSpPr>
          <p:sp>
            <p:nvSpPr>
              <p:cNvPr id="822287" name="Line 15"/>
              <p:cNvSpPr>
                <a:spLocks noChangeShapeType="1"/>
              </p:cNvSpPr>
              <p:nvPr/>
            </p:nvSpPr>
            <p:spPr bwMode="auto">
              <a:xfrm flipH="1">
                <a:off x="3172" y="1311"/>
                <a:ext cx="377" cy="6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88" name="Line 16"/>
              <p:cNvSpPr>
                <a:spLocks noChangeShapeType="1"/>
              </p:cNvSpPr>
              <p:nvPr/>
            </p:nvSpPr>
            <p:spPr bwMode="auto">
              <a:xfrm>
                <a:off x="3549" y="1311"/>
                <a:ext cx="377" cy="6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89" name="Line 17"/>
              <p:cNvSpPr>
                <a:spLocks noChangeShapeType="1"/>
              </p:cNvSpPr>
              <p:nvPr/>
            </p:nvSpPr>
            <p:spPr bwMode="auto">
              <a:xfrm>
                <a:off x="3549" y="1311"/>
                <a:ext cx="641" cy="4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90" name="Line 18"/>
              <p:cNvSpPr>
                <a:spLocks noChangeShapeType="1"/>
              </p:cNvSpPr>
              <p:nvPr/>
            </p:nvSpPr>
            <p:spPr bwMode="auto">
              <a:xfrm>
                <a:off x="3172" y="1976"/>
                <a:ext cx="754" cy="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91" name="Line 19"/>
              <p:cNvSpPr>
                <a:spLocks noChangeShapeType="1"/>
              </p:cNvSpPr>
              <p:nvPr/>
            </p:nvSpPr>
            <p:spPr bwMode="auto">
              <a:xfrm flipV="1">
                <a:off x="3926" y="1786"/>
                <a:ext cx="264" cy="2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92" name="Line 20"/>
              <p:cNvSpPr>
                <a:spLocks noChangeShapeType="1"/>
              </p:cNvSpPr>
              <p:nvPr/>
            </p:nvSpPr>
            <p:spPr bwMode="auto">
              <a:xfrm flipV="1">
                <a:off x="3172" y="1786"/>
                <a:ext cx="1018" cy="1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93" name="Oval 21"/>
              <p:cNvSpPr>
                <a:spLocks noChangeArrowheads="1"/>
              </p:cNvSpPr>
              <p:nvPr/>
            </p:nvSpPr>
            <p:spPr bwMode="auto">
              <a:xfrm>
                <a:off x="3512" y="1292"/>
                <a:ext cx="96" cy="96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294" name="Oval 22"/>
              <p:cNvSpPr>
                <a:spLocks noChangeArrowheads="1"/>
              </p:cNvSpPr>
              <p:nvPr/>
            </p:nvSpPr>
            <p:spPr bwMode="auto">
              <a:xfrm>
                <a:off x="3168" y="1924"/>
                <a:ext cx="96" cy="96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295" name="Oval 23"/>
              <p:cNvSpPr>
                <a:spLocks noChangeArrowheads="1"/>
              </p:cNvSpPr>
              <p:nvPr/>
            </p:nvSpPr>
            <p:spPr bwMode="auto">
              <a:xfrm>
                <a:off x="3888" y="1972"/>
                <a:ext cx="96" cy="96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296" name="Oval 24"/>
              <p:cNvSpPr>
                <a:spLocks noChangeArrowheads="1"/>
              </p:cNvSpPr>
              <p:nvPr/>
            </p:nvSpPr>
            <p:spPr bwMode="auto">
              <a:xfrm>
                <a:off x="4128" y="1732"/>
                <a:ext cx="96" cy="96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2297" name="Text Box 25"/>
            <p:cNvSpPr txBox="1">
              <a:spLocks noChangeArrowheads="1"/>
            </p:cNvSpPr>
            <p:nvPr/>
          </p:nvSpPr>
          <p:spPr bwMode="auto">
            <a:xfrm>
              <a:off x="1182" y="2515"/>
              <a:ext cx="244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>
                  <a:latin typeface="Arial" charset="0"/>
                  <a:cs typeface="Arial" charset="0"/>
                </a:rPr>
                <a:t>Element</a:t>
              </a:r>
            </a:p>
          </p:txBody>
        </p:sp>
        <p:sp>
          <p:nvSpPr>
            <p:cNvPr id="822298" name="Text Box 26"/>
            <p:cNvSpPr txBox="1">
              <a:spLocks noChangeArrowheads="1"/>
            </p:cNvSpPr>
            <p:nvPr/>
          </p:nvSpPr>
          <p:spPr bwMode="auto">
            <a:xfrm>
              <a:off x="1422" y="1731"/>
              <a:ext cx="244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>
                  <a:latin typeface="Arial" charset="0"/>
                  <a:cs typeface="Arial" charset="0"/>
                </a:rPr>
                <a:t>Node</a:t>
              </a:r>
            </a:p>
          </p:txBody>
        </p:sp>
      </p:grpSp>
      <p:grpSp>
        <p:nvGrpSpPr>
          <p:cNvPr id="822299" name="Group 27"/>
          <p:cNvGrpSpPr>
            <a:grpSpLocks/>
          </p:cNvGrpSpPr>
          <p:nvPr/>
        </p:nvGrpSpPr>
        <p:grpSpPr bwMode="auto">
          <a:xfrm>
            <a:off x="1679575" y="5143500"/>
            <a:ext cx="2968625" cy="571500"/>
            <a:chOff x="1348" y="3240"/>
            <a:chExt cx="1870" cy="360"/>
          </a:xfrm>
        </p:grpSpPr>
        <p:sp>
          <p:nvSpPr>
            <p:cNvPr id="822300" name="AutoShape 28"/>
            <p:cNvSpPr>
              <a:spLocks noChangeArrowheads="1"/>
            </p:cNvSpPr>
            <p:nvPr/>
          </p:nvSpPr>
          <p:spPr bwMode="auto">
            <a:xfrm>
              <a:off x="1348" y="3240"/>
              <a:ext cx="536" cy="360"/>
            </a:xfrm>
            <a:prstGeom prst="cube">
              <a:avLst>
                <a:gd name="adj" fmla="val 25000"/>
              </a:avLst>
            </a:prstGeom>
            <a:solidFill>
              <a:srgbClr val="FFCC99">
                <a:alpha val="49001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01" name="Text Box 29"/>
            <p:cNvSpPr txBox="1">
              <a:spLocks noChangeArrowheads="1"/>
            </p:cNvSpPr>
            <p:nvPr/>
          </p:nvSpPr>
          <p:spPr bwMode="auto">
            <a:xfrm>
              <a:off x="1911" y="3262"/>
              <a:ext cx="130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Arial" charset="0"/>
                </a:rPr>
                <a:t>Range Query R</a:t>
              </a:r>
            </a:p>
          </p:txBody>
        </p:sp>
      </p:grpSp>
      <p:sp>
        <p:nvSpPr>
          <p:cNvPr id="822302" name="Rectangle 30"/>
          <p:cNvSpPr>
            <a:spLocks noChangeArrowheads="1"/>
          </p:cNvSpPr>
          <p:nvPr/>
        </p:nvSpPr>
        <p:spPr bwMode="auto">
          <a:xfrm>
            <a:off x="4279900" y="3606800"/>
            <a:ext cx="4933950" cy="120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o"/>
            </a:pPr>
            <a:r>
              <a:rPr lang="en-US" sz="2600" dirty="0">
                <a:latin typeface="Arial" charset="0"/>
              </a:rPr>
              <a:t>E</a:t>
            </a:r>
            <a:r>
              <a:rPr lang="en-US" sz="2600" dirty="0" smtClean="0">
                <a:latin typeface="Arial" charset="0"/>
              </a:rPr>
              <a:t>xample: </a:t>
            </a:r>
            <a:r>
              <a:rPr lang="en-US" sz="2600" dirty="0">
                <a:latin typeface="Arial" charset="0"/>
              </a:rPr>
              <a:t>Visualization</a:t>
            </a:r>
          </a:p>
          <a:p>
            <a:pPr marL="838200" lvl="1" indent="-3667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n"/>
            </a:pPr>
            <a:r>
              <a:rPr lang="en-US" sz="2200" dirty="0">
                <a:latin typeface="Arial" charset="0"/>
              </a:rPr>
              <a:t>Show ground velocity at </a:t>
            </a:r>
            <a:r>
              <a:rPr lang="en-US" sz="2200" b="1" dirty="0">
                <a:latin typeface="Arial" charset="0"/>
              </a:rPr>
              <a:t>Q</a:t>
            </a:r>
          </a:p>
          <a:p>
            <a:pPr marL="838200" lvl="1" indent="-3667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n"/>
            </a:pPr>
            <a:r>
              <a:rPr lang="en-US" sz="2200" dirty="0">
                <a:latin typeface="Arial" charset="0"/>
              </a:rPr>
              <a:t>Draw the temperature of </a:t>
            </a:r>
            <a:r>
              <a:rPr lang="en-US" sz="2200" b="1" dirty="0">
                <a:latin typeface="Arial" charset="0"/>
              </a:rPr>
              <a:t>R</a:t>
            </a:r>
            <a:endParaRPr lang="en-US" sz="2200" dirty="0">
              <a:latin typeface="Arial" charset="0"/>
            </a:endParaRPr>
          </a:p>
        </p:txBody>
      </p:sp>
      <p:sp>
        <p:nvSpPr>
          <p:cNvPr id="822303" name="Rectangle 31"/>
          <p:cNvSpPr>
            <a:spLocks noChangeArrowheads="1"/>
          </p:cNvSpPr>
          <p:nvPr/>
        </p:nvSpPr>
        <p:spPr bwMode="auto">
          <a:xfrm>
            <a:off x="138113" y="6080125"/>
            <a:ext cx="2389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Courtesy Cornell Fracture Group</a:t>
            </a:r>
          </a:p>
        </p:txBody>
      </p:sp>
      <p:sp>
        <p:nvSpPr>
          <p:cNvPr id="822304" name="Text Box 32"/>
          <p:cNvSpPr txBox="1">
            <a:spLocks noChangeArrowheads="1"/>
          </p:cNvSpPr>
          <p:nvPr/>
        </p:nvSpPr>
        <p:spPr bwMode="auto">
          <a:xfrm>
            <a:off x="0" y="6249988"/>
            <a:ext cx="9144000" cy="579437"/>
          </a:xfrm>
          <a:prstGeom prst="rect">
            <a:avLst/>
          </a:prstGeom>
          <a:solidFill>
            <a:srgbClr val="C3D69B"/>
          </a:solidFill>
          <a:ln>
            <a:solidFill>
              <a:srgbClr val="C3D69B"/>
            </a:solidFill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g</a:t>
            </a: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oal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  <a:cs typeface="Arial" charset="0"/>
              </a:rPr>
              <a:t>: </a:t>
            </a: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efficiently 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  <a:cs typeface="Arial" charset="0"/>
              </a:rPr>
              <a:t>process </a:t>
            </a:r>
            <a:r>
              <a:rPr lang="en-US" sz="3200" b="1" i="1" dirty="0">
                <a:solidFill>
                  <a:srgbClr val="000090"/>
                </a:solidFill>
                <a:latin typeface="Arial" charset="0"/>
                <a:cs typeface="Arial" charset="0"/>
              </a:rPr>
              <a:t>geometric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  <a:cs typeface="Arial" charset="0"/>
              </a:rPr>
              <a:t> queries</a:t>
            </a:r>
          </a:p>
        </p:txBody>
      </p:sp>
    </p:spTree>
    <p:extLst>
      <p:ext uri="{BB962C8B-B14F-4D97-AF65-F5344CB8AC3E}">
        <p14:creationId xmlns:p14="http://schemas.microsoft.com/office/powerpoint/2010/main" val="39757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2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2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83" grpId="0"/>
      <p:bldP spid="822302" grpId="0"/>
      <p:bldP spid="822303" grpId="0"/>
      <p:bldP spid="8223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40575" y="6562725"/>
            <a:ext cx="1981200" cy="476250"/>
          </a:xfrm>
          <a:prstGeom prst="rect">
            <a:avLst/>
          </a:prstGeom>
        </p:spPr>
        <p:txBody>
          <a:bodyPr/>
          <a:lstStyle/>
          <a:p>
            <a:fld id="{C01AFDC6-A081-5E4B-9FD5-F66C5A1DEAF0}" type="slidenum">
              <a:rPr lang="en-US"/>
              <a:pPr/>
              <a:t>15</a:t>
            </a:fld>
            <a:endParaRPr lang="en-US"/>
          </a:p>
        </p:txBody>
      </p:sp>
      <p:sp>
        <p:nvSpPr>
          <p:cNvPr id="751618" name="Rectangle 2"/>
          <p:cNvSpPr>
            <a:spLocks noChangeArrowheads="1"/>
          </p:cNvSpPr>
          <p:nvPr/>
        </p:nvSpPr>
        <p:spPr bwMode="auto">
          <a:xfrm>
            <a:off x="533400" y="1028700"/>
            <a:ext cx="3200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2908300" y="1881188"/>
            <a:ext cx="381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2298700" y="1347788"/>
            <a:ext cx="990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1" name="Rectangle 5"/>
          <p:cNvSpPr>
            <a:spLocks noChangeArrowheads="1"/>
          </p:cNvSpPr>
          <p:nvPr/>
        </p:nvSpPr>
        <p:spPr bwMode="auto">
          <a:xfrm>
            <a:off x="914400" y="1943100"/>
            <a:ext cx="3810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2" name="Rectangle 6"/>
          <p:cNvSpPr>
            <a:spLocks noChangeArrowheads="1"/>
          </p:cNvSpPr>
          <p:nvPr/>
        </p:nvSpPr>
        <p:spPr bwMode="auto">
          <a:xfrm>
            <a:off x="914400" y="2781300"/>
            <a:ext cx="990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3" name="Text Box 7"/>
          <p:cNvSpPr txBox="1">
            <a:spLocks noChangeArrowheads="1"/>
          </p:cNvSpPr>
          <p:nvPr/>
        </p:nvSpPr>
        <p:spPr bwMode="auto">
          <a:xfrm>
            <a:off x="1253607" y="2718743"/>
            <a:ext cx="402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</a:rPr>
              <a:t>A</a:t>
            </a:r>
          </a:p>
        </p:txBody>
      </p:sp>
      <p:sp>
        <p:nvSpPr>
          <p:cNvPr id="751624" name="Text Box 8"/>
          <p:cNvSpPr txBox="1">
            <a:spLocks noChangeArrowheads="1"/>
          </p:cNvSpPr>
          <p:nvPr/>
        </p:nvSpPr>
        <p:spPr bwMode="auto">
          <a:xfrm>
            <a:off x="914400" y="21859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751625" name="Text Box 9"/>
          <p:cNvSpPr txBox="1">
            <a:spLocks noChangeArrowheads="1"/>
          </p:cNvSpPr>
          <p:nvPr/>
        </p:nvSpPr>
        <p:spPr bwMode="auto">
          <a:xfrm>
            <a:off x="2603500" y="13477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751626" name="Text Box 10"/>
          <p:cNvSpPr txBox="1">
            <a:spLocks noChangeArrowheads="1"/>
          </p:cNvSpPr>
          <p:nvPr/>
        </p:nvSpPr>
        <p:spPr bwMode="auto">
          <a:xfrm>
            <a:off x="2908300" y="21240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D</a:t>
            </a:r>
          </a:p>
        </p:txBody>
      </p:sp>
      <p:sp>
        <p:nvSpPr>
          <p:cNvPr id="751627" name="Rectangle 11"/>
          <p:cNvSpPr>
            <a:spLocks noChangeArrowheads="1"/>
          </p:cNvSpPr>
          <p:nvPr/>
        </p:nvSpPr>
        <p:spPr bwMode="auto">
          <a:xfrm>
            <a:off x="2971800" y="2933700"/>
            <a:ext cx="381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8" name="Rectangle 12"/>
          <p:cNvSpPr>
            <a:spLocks noChangeArrowheads="1"/>
          </p:cNvSpPr>
          <p:nvPr/>
        </p:nvSpPr>
        <p:spPr bwMode="auto">
          <a:xfrm>
            <a:off x="2743200" y="323850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9" name="Text Box 13"/>
          <p:cNvSpPr txBox="1">
            <a:spLocks noChangeArrowheads="1"/>
          </p:cNvSpPr>
          <p:nvPr/>
        </p:nvSpPr>
        <p:spPr bwMode="auto">
          <a:xfrm>
            <a:off x="2705100" y="32527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H</a:t>
            </a:r>
          </a:p>
        </p:txBody>
      </p:sp>
      <p:sp>
        <p:nvSpPr>
          <p:cNvPr id="751630" name="Text Box 14"/>
          <p:cNvSpPr txBox="1">
            <a:spLocks noChangeArrowheads="1"/>
          </p:cNvSpPr>
          <p:nvPr/>
        </p:nvSpPr>
        <p:spPr bwMode="auto">
          <a:xfrm>
            <a:off x="2952750" y="29337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G</a:t>
            </a:r>
          </a:p>
        </p:txBody>
      </p:sp>
      <p:sp>
        <p:nvSpPr>
          <p:cNvPr id="751631" name="Rectangle 15"/>
          <p:cNvSpPr>
            <a:spLocks noChangeArrowheads="1"/>
          </p:cNvSpPr>
          <p:nvPr/>
        </p:nvSpPr>
        <p:spPr bwMode="auto">
          <a:xfrm>
            <a:off x="1524000" y="1409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2" name="Text Box 16"/>
          <p:cNvSpPr txBox="1">
            <a:spLocks noChangeArrowheads="1"/>
          </p:cNvSpPr>
          <p:nvPr/>
        </p:nvSpPr>
        <p:spPr bwMode="auto">
          <a:xfrm>
            <a:off x="1524000" y="14097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751633" name="Rectangle 17"/>
          <p:cNvSpPr>
            <a:spLocks noChangeArrowheads="1"/>
          </p:cNvSpPr>
          <p:nvPr/>
        </p:nvSpPr>
        <p:spPr bwMode="auto">
          <a:xfrm>
            <a:off x="838200" y="13335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4" name="Text Box 18"/>
          <p:cNvSpPr txBox="1">
            <a:spLocks noChangeArrowheads="1"/>
          </p:cNvSpPr>
          <p:nvPr/>
        </p:nvSpPr>
        <p:spPr bwMode="auto">
          <a:xfrm>
            <a:off x="958850" y="13335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F</a:t>
            </a:r>
          </a:p>
        </p:txBody>
      </p:sp>
      <p:grpSp>
        <p:nvGrpSpPr>
          <p:cNvPr id="751635" name="Group 19"/>
          <p:cNvGrpSpPr>
            <a:grpSpLocks/>
          </p:cNvGrpSpPr>
          <p:nvPr/>
        </p:nvGrpSpPr>
        <p:grpSpPr bwMode="auto">
          <a:xfrm>
            <a:off x="3048000" y="1562100"/>
            <a:ext cx="2057400" cy="533400"/>
            <a:chOff x="1920" y="984"/>
            <a:chExt cx="1296" cy="336"/>
          </a:xfrm>
        </p:grpSpPr>
        <p:sp>
          <p:nvSpPr>
            <p:cNvPr id="751636" name="Oval 20"/>
            <p:cNvSpPr>
              <a:spLocks noChangeArrowheads="1"/>
            </p:cNvSpPr>
            <p:nvPr/>
          </p:nvSpPr>
          <p:spPr bwMode="auto">
            <a:xfrm>
              <a:off x="1920" y="1224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37" name="Rectangle 21"/>
            <p:cNvSpPr>
              <a:spLocks noRot="1" noChangeArrowheads="1"/>
            </p:cNvSpPr>
            <p:nvPr/>
          </p:nvSpPr>
          <p:spPr bwMode="auto">
            <a:xfrm>
              <a:off x="2064" y="984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69900" indent="-469900" eaLnBrk="1" hangingPunct="1">
                <a:spcBef>
                  <a:spcPct val="20000"/>
                </a:spcBef>
                <a:buClr>
                  <a:schemeClr val="accent2"/>
                </a:buClr>
                <a:buFont typeface="Wingdings" charset="0"/>
                <a:buNone/>
              </a:pPr>
              <a:r>
                <a:rPr lang="en-US" sz="2100" i="1">
                  <a:solidFill>
                    <a:srgbClr val="FF0000"/>
                  </a:solidFill>
                  <a:latin typeface="Arial" charset="0"/>
                </a:rPr>
                <a:t>Q</a:t>
              </a:r>
              <a:endParaRPr lang="en-US" sz="210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751638" name="Group 22"/>
          <p:cNvGrpSpPr>
            <a:grpSpLocks/>
          </p:cNvGrpSpPr>
          <p:nvPr/>
        </p:nvGrpSpPr>
        <p:grpSpPr bwMode="auto">
          <a:xfrm>
            <a:off x="5172075" y="1019175"/>
            <a:ext cx="3667125" cy="2790825"/>
            <a:chOff x="3258" y="642"/>
            <a:chExt cx="2310" cy="1758"/>
          </a:xfrm>
        </p:grpSpPr>
        <p:grpSp>
          <p:nvGrpSpPr>
            <p:cNvPr id="751639" name="Group 23"/>
            <p:cNvGrpSpPr>
              <a:grpSpLocks/>
            </p:cNvGrpSpPr>
            <p:nvPr/>
          </p:nvGrpSpPr>
          <p:grpSpPr bwMode="auto">
            <a:xfrm>
              <a:off x="3258" y="642"/>
              <a:ext cx="1200" cy="1758"/>
              <a:chOff x="3264" y="648"/>
              <a:chExt cx="1200" cy="1758"/>
            </a:xfrm>
          </p:grpSpPr>
          <p:sp>
            <p:nvSpPr>
              <p:cNvPr id="751640" name="Rectangle 24"/>
              <p:cNvSpPr>
                <a:spLocks noChangeArrowheads="1"/>
              </p:cNvSpPr>
              <p:nvPr/>
            </p:nvSpPr>
            <p:spPr bwMode="auto">
              <a:xfrm>
                <a:off x="3264" y="648"/>
                <a:ext cx="1200" cy="1728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41" name="Text Box 25"/>
              <p:cNvSpPr txBox="1">
                <a:spLocks noChangeArrowheads="1"/>
              </p:cNvSpPr>
              <p:nvPr/>
            </p:nvSpPr>
            <p:spPr bwMode="auto">
              <a:xfrm>
                <a:off x="4182" y="2115"/>
                <a:ext cx="25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6600"/>
                    </a:solidFill>
                    <a:latin typeface="Arial" charset="0"/>
                  </a:rPr>
                  <a:t>K</a:t>
                </a:r>
              </a:p>
            </p:txBody>
          </p:sp>
        </p:grpSp>
        <p:grpSp>
          <p:nvGrpSpPr>
            <p:cNvPr id="751642" name="Group 26"/>
            <p:cNvGrpSpPr>
              <a:grpSpLocks/>
            </p:cNvGrpSpPr>
            <p:nvPr/>
          </p:nvGrpSpPr>
          <p:grpSpPr bwMode="auto">
            <a:xfrm>
              <a:off x="3276" y="1152"/>
              <a:ext cx="1601" cy="1230"/>
              <a:chOff x="3264" y="1176"/>
              <a:chExt cx="1601" cy="1230"/>
            </a:xfrm>
          </p:grpSpPr>
          <p:sp>
            <p:nvSpPr>
              <p:cNvPr id="751643" name="Rectangle 27"/>
              <p:cNvSpPr>
                <a:spLocks noChangeArrowheads="1"/>
              </p:cNvSpPr>
              <p:nvPr/>
            </p:nvSpPr>
            <p:spPr bwMode="auto">
              <a:xfrm>
                <a:off x="3264" y="1176"/>
                <a:ext cx="1392" cy="1200"/>
              </a:xfrm>
              <a:prstGeom prst="rect">
                <a:avLst/>
              </a:prstGeom>
              <a:noFill/>
              <a:ln w="76200" cmpd="sng">
                <a:solidFill>
                  <a:schemeClr val="accent4">
                    <a:lumMod val="7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44" name="Text Box 28"/>
              <p:cNvSpPr txBox="1">
                <a:spLocks noChangeArrowheads="1"/>
              </p:cNvSpPr>
              <p:nvPr/>
            </p:nvSpPr>
            <p:spPr bwMode="auto">
              <a:xfrm>
                <a:off x="4634" y="2115"/>
                <a:ext cx="23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 dirty="0">
                    <a:ln>
                      <a:solidFill>
                        <a:srgbClr val="604A7B"/>
                      </a:solidFill>
                    </a:ln>
                    <a:solidFill>
                      <a:srgbClr val="604A7B"/>
                    </a:solidFill>
                    <a:latin typeface="Arial" charset="0"/>
                  </a:rPr>
                  <a:t>L</a:t>
                </a:r>
              </a:p>
            </p:txBody>
          </p:sp>
        </p:grpSp>
        <p:sp>
          <p:nvSpPr>
            <p:cNvPr id="751645" name="Rectangle 29"/>
            <p:cNvSpPr>
              <a:spLocks noChangeArrowheads="1"/>
            </p:cNvSpPr>
            <p:nvPr/>
          </p:nvSpPr>
          <p:spPr bwMode="auto">
            <a:xfrm>
              <a:off x="3264" y="642"/>
              <a:ext cx="2016" cy="17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6" name="Oval 30"/>
            <p:cNvSpPr>
              <a:spLocks noChangeArrowheads="1"/>
            </p:cNvSpPr>
            <p:nvPr/>
          </p:nvSpPr>
          <p:spPr bwMode="auto">
            <a:xfrm>
              <a:off x="3888" y="1362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7" name="Oval 31"/>
            <p:cNvSpPr>
              <a:spLocks noChangeArrowheads="1"/>
            </p:cNvSpPr>
            <p:nvPr/>
          </p:nvSpPr>
          <p:spPr bwMode="auto">
            <a:xfrm>
              <a:off x="4656" y="1794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8" name="Oval 32"/>
            <p:cNvSpPr>
              <a:spLocks noChangeArrowheads="1"/>
            </p:cNvSpPr>
            <p:nvPr/>
          </p:nvSpPr>
          <p:spPr bwMode="auto">
            <a:xfrm>
              <a:off x="4416" y="1170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51649" name="AutoShape 33"/>
            <p:cNvCxnSpPr>
              <a:cxnSpLocks noChangeShapeType="1"/>
              <a:stCxn id="751646" idx="7"/>
              <a:endCxn id="751648" idx="2"/>
            </p:cNvCxnSpPr>
            <p:nvPr/>
          </p:nvCxnSpPr>
          <p:spPr bwMode="auto">
            <a:xfrm flipV="1">
              <a:off x="3929" y="1194"/>
              <a:ext cx="479" cy="1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650" name="AutoShape 34"/>
            <p:cNvCxnSpPr>
              <a:cxnSpLocks noChangeShapeType="1"/>
              <a:stCxn id="751646" idx="5"/>
              <a:endCxn id="751647" idx="2"/>
            </p:cNvCxnSpPr>
            <p:nvPr/>
          </p:nvCxnSpPr>
          <p:spPr bwMode="auto">
            <a:xfrm>
              <a:off x="3929" y="1411"/>
              <a:ext cx="719" cy="40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651" name="AutoShape 35"/>
            <p:cNvCxnSpPr>
              <a:cxnSpLocks noChangeShapeType="1"/>
              <a:stCxn id="751648" idx="5"/>
              <a:endCxn id="751647" idx="1"/>
            </p:cNvCxnSpPr>
            <p:nvPr/>
          </p:nvCxnSpPr>
          <p:spPr bwMode="auto">
            <a:xfrm>
              <a:off x="4457" y="1219"/>
              <a:ext cx="206" cy="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751652" name="Line 36"/>
            <p:cNvSpPr>
              <a:spLocks noChangeShapeType="1"/>
            </p:cNvSpPr>
            <p:nvPr/>
          </p:nvSpPr>
          <p:spPr bwMode="auto">
            <a:xfrm>
              <a:off x="3264" y="642"/>
              <a:ext cx="62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3" name="Line 37"/>
            <p:cNvSpPr>
              <a:spLocks noChangeShapeType="1"/>
            </p:cNvSpPr>
            <p:nvPr/>
          </p:nvSpPr>
          <p:spPr bwMode="auto">
            <a:xfrm flipV="1">
              <a:off x="3264" y="1410"/>
              <a:ext cx="624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4" name="Line 38"/>
            <p:cNvSpPr>
              <a:spLocks noChangeShapeType="1"/>
            </p:cNvSpPr>
            <p:nvPr/>
          </p:nvSpPr>
          <p:spPr bwMode="auto">
            <a:xfrm flipV="1">
              <a:off x="3264" y="1842"/>
              <a:ext cx="139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5" name="Line 39"/>
            <p:cNvSpPr>
              <a:spLocks noChangeShapeType="1"/>
            </p:cNvSpPr>
            <p:nvPr/>
          </p:nvSpPr>
          <p:spPr bwMode="auto">
            <a:xfrm>
              <a:off x="4704" y="1842"/>
              <a:ext cx="57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6" name="Line 40"/>
            <p:cNvSpPr>
              <a:spLocks noChangeShapeType="1"/>
            </p:cNvSpPr>
            <p:nvPr/>
          </p:nvSpPr>
          <p:spPr bwMode="auto">
            <a:xfrm flipV="1">
              <a:off x="4704" y="642"/>
              <a:ext cx="576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7" name="Line 41"/>
            <p:cNvSpPr>
              <a:spLocks noChangeShapeType="1"/>
            </p:cNvSpPr>
            <p:nvPr/>
          </p:nvSpPr>
          <p:spPr bwMode="auto">
            <a:xfrm flipV="1">
              <a:off x="4464" y="642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8" name="Line 42"/>
            <p:cNvSpPr>
              <a:spLocks noChangeShapeType="1"/>
            </p:cNvSpPr>
            <p:nvPr/>
          </p:nvSpPr>
          <p:spPr bwMode="auto">
            <a:xfrm>
              <a:off x="3264" y="642"/>
              <a:ext cx="115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9" name="Text Box 43"/>
            <p:cNvSpPr txBox="1">
              <a:spLocks noChangeArrowheads="1"/>
            </p:cNvSpPr>
            <p:nvPr/>
          </p:nvSpPr>
          <p:spPr bwMode="auto">
            <a:xfrm>
              <a:off x="3447" y="1314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A</a:t>
              </a:r>
            </a:p>
          </p:txBody>
        </p:sp>
        <p:sp>
          <p:nvSpPr>
            <p:cNvPr id="751660" name="Text Box 44"/>
            <p:cNvSpPr txBox="1">
              <a:spLocks noChangeArrowheads="1"/>
            </p:cNvSpPr>
            <p:nvPr/>
          </p:nvSpPr>
          <p:spPr bwMode="auto">
            <a:xfrm>
              <a:off x="3876" y="1678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C</a:t>
              </a:r>
            </a:p>
          </p:txBody>
        </p:sp>
        <p:sp>
          <p:nvSpPr>
            <p:cNvPr id="751661" name="Text Box 45"/>
            <p:cNvSpPr txBox="1">
              <a:spLocks noChangeArrowheads="1"/>
            </p:cNvSpPr>
            <p:nvPr/>
          </p:nvSpPr>
          <p:spPr bwMode="auto">
            <a:xfrm>
              <a:off x="4455" y="2014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E</a:t>
              </a:r>
            </a:p>
          </p:txBody>
        </p:sp>
        <p:sp>
          <p:nvSpPr>
            <p:cNvPr id="751662" name="Text Box 46"/>
            <p:cNvSpPr txBox="1">
              <a:spLocks noChangeArrowheads="1"/>
            </p:cNvSpPr>
            <p:nvPr/>
          </p:nvSpPr>
          <p:spPr bwMode="auto">
            <a:xfrm>
              <a:off x="3831" y="1006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B</a:t>
              </a:r>
            </a:p>
          </p:txBody>
        </p:sp>
        <p:sp>
          <p:nvSpPr>
            <p:cNvPr id="751663" name="Text Box 47"/>
            <p:cNvSpPr txBox="1">
              <a:spLocks noChangeArrowheads="1"/>
            </p:cNvSpPr>
            <p:nvPr/>
          </p:nvSpPr>
          <p:spPr bwMode="auto">
            <a:xfrm>
              <a:off x="4212" y="134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D</a:t>
              </a:r>
            </a:p>
          </p:txBody>
        </p:sp>
        <p:sp>
          <p:nvSpPr>
            <p:cNvPr id="751664" name="Text Box 48"/>
            <p:cNvSpPr txBox="1">
              <a:spLocks noChangeArrowheads="1"/>
            </p:cNvSpPr>
            <p:nvPr/>
          </p:nvSpPr>
          <p:spPr bwMode="auto">
            <a:xfrm>
              <a:off x="4938" y="1534"/>
              <a:ext cx="1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F</a:t>
              </a:r>
            </a:p>
          </p:txBody>
        </p:sp>
        <p:sp>
          <p:nvSpPr>
            <p:cNvPr id="751665" name="Text Box 49"/>
            <p:cNvSpPr txBox="1">
              <a:spLocks noChangeArrowheads="1"/>
            </p:cNvSpPr>
            <p:nvPr/>
          </p:nvSpPr>
          <p:spPr bwMode="auto">
            <a:xfrm>
              <a:off x="4601" y="1198"/>
              <a:ext cx="2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G</a:t>
              </a:r>
            </a:p>
          </p:txBody>
        </p:sp>
        <p:sp>
          <p:nvSpPr>
            <p:cNvPr id="751666" name="Text Box 50"/>
            <p:cNvSpPr txBox="1">
              <a:spLocks noChangeArrowheads="1"/>
            </p:cNvSpPr>
            <p:nvPr/>
          </p:nvSpPr>
          <p:spPr bwMode="auto">
            <a:xfrm>
              <a:off x="4269" y="814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H</a:t>
              </a:r>
            </a:p>
          </p:txBody>
        </p:sp>
        <p:grpSp>
          <p:nvGrpSpPr>
            <p:cNvPr id="751667" name="Group 51"/>
            <p:cNvGrpSpPr>
              <a:grpSpLocks/>
            </p:cNvGrpSpPr>
            <p:nvPr/>
          </p:nvGrpSpPr>
          <p:grpSpPr bwMode="auto">
            <a:xfrm>
              <a:off x="4320" y="1056"/>
              <a:ext cx="1248" cy="312"/>
              <a:chOff x="4320" y="1056"/>
              <a:chExt cx="1248" cy="312"/>
            </a:xfrm>
          </p:grpSpPr>
          <p:sp>
            <p:nvSpPr>
              <p:cNvPr id="751668" name="Oval 52"/>
              <p:cNvSpPr>
                <a:spLocks noChangeArrowheads="1"/>
              </p:cNvSpPr>
              <p:nvPr/>
            </p:nvSpPr>
            <p:spPr bwMode="auto">
              <a:xfrm>
                <a:off x="4320" y="127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69" name="Rectangle 53"/>
              <p:cNvSpPr>
                <a:spLocks noRot="1" noChangeArrowheads="1"/>
              </p:cNvSpPr>
              <p:nvPr/>
            </p:nvSpPr>
            <p:spPr bwMode="auto">
              <a:xfrm>
                <a:off x="4416" y="1056"/>
                <a:ext cx="11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469900" indent="-469900" eaLnBrk="1" hangingPunct="1">
                  <a:spcBef>
                    <a:spcPct val="20000"/>
                  </a:spcBef>
                  <a:buClr>
                    <a:schemeClr val="accent2"/>
                  </a:buClr>
                  <a:buFont typeface="Wingdings" charset="0"/>
                  <a:buNone/>
                </a:pPr>
                <a:r>
                  <a:rPr lang="en-US" sz="2100" i="1">
                    <a:solidFill>
                      <a:srgbClr val="FF0000"/>
                    </a:solidFill>
                    <a:latin typeface="Arial" charset="0"/>
                  </a:rPr>
                  <a:t>Q</a:t>
                </a:r>
                <a:endParaRPr lang="en-US" sz="2100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51670" name="Group 54"/>
          <p:cNvGrpSpPr>
            <a:grpSpLocks/>
          </p:cNvGrpSpPr>
          <p:nvPr/>
        </p:nvGrpSpPr>
        <p:grpSpPr bwMode="auto">
          <a:xfrm>
            <a:off x="5006975" y="3860800"/>
            <a:ext cx="3962400" cy="1682750"/>
            <a:chOff x="3154" y="2432"/>
            <a:chExt cx="2496" cy="1060"/>
          </a:xfrm>
        </p:grpSpPr>
        <p:grpSp>
          <p:nvGrpSpPr>
            <p:cNvPr id="751671" name="Group 55"/>
            <p:cNvGrpSpPr>
              <a:grpSpLocks/>
            </p:cNvGrpSpPr>
            <p:nvPr/>
          </p:nvGrpSpPr>
          <p:grpSpPr bwMode="auto">
            <a:xfrm>
              <a:off x="3154" y="3252"/>
              <a:ext cx="480" cy="240"/>
              <a:chOff x="432" y="3408"/>
              <a:chExt cx="480" cy="240"/>
            </a:xfrm>
          </p:grpSpPr>
          <p:sp>
            <p:nvSpPr>
              <p:cNvPr id="751672" name="Rectangle 56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73" name="Rectangle 57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674" name="Group 58"/>
            <p:cNvGrpSpPr>
              <a:grpSpLocks/>
            </p:cNvGrpSpPr>
            <p:nvPr/>
          </p:nvGrpSpPr>
          <p:grpSpPr bwMode="auto">
            <a:xfrm>
              <a:off x="3826" y="3252"/>
              <a:ext cx="480" cy="240"/>
              <a:chOff x="432" y="3408"/>
              <a:chExt cx="480" cy="240"/>
            </a:xfrm>
          </p:grpSpPr>
          <p:sp>
            <p:nvSpPr>
              <p:cNvPr id="751675" name="Rectangle 59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76" name="Rectangle 60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677" name="Group 61"/>
            <p:cNvGrpSpPr>
              <a:grpSpLocks/>
            </p:cNvGrpSpPr>
            <p:nvPr/>
          </p:nvGrpSpPr>
          <p:grpSpPr bwMode="auto">
            <a:xfrm>
              <a:off x="4498" y="3252"/>
              <a:ext cx="480" cy="240"/>
              <a:chOff x="432" y="3408"/>
              <a:chExt cx="480" cy="240"/>
            </a:xfrm>
          </p:grpSpPr>
          <p:sp>
            <p:nvSpPr>
              <p:cNvPr id="751678" name="Rectangle 62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79" name="Rectangle 63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680" name="Group 64"/>
            <p:cNvGrpSpPr>
              <a:grpSpLocks/>
            </p:cNvGrpSpPr>
            <p:nvPr/>
          </p:nvGrpSpPr>
          <p:grpSpPr bwMode="auto">
            <a:xfrm>
              <a:off x="5170" y="3252"/>
              <a:ext cx="480" cy="240"/>
              <a:chOff x="432" y="3408"/>
              <a:chExt cx="480" cy="240"/>
            </a:xfrm>
          </p:grpSpPr>
          <p:sp>
            <p:nvSpPr>
              <p:cNvPr id="751681" name="Rectangle 65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82" name="Rectangle 66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683" name="Group 67"/>
            <p:cNvGrpSpPr>
              <a:grpSpLocks/>
            </p:cNvGrpSpPr>
            <p:nvPr/>
          </p:nvGrpSpPr>
          <p:grpSpPr bwMode="auto">
            <a:xfrm>
              <a:off x="4498" y="2868"/>
              <a:ext cx="480" cy="240"/>
              <a:chOff x="432" y="3408"/>
              <a:chExt cx="480" cy="240"/>
            </a:xfrm>
          </p:grpSpPr>
          <p:sp>
            <p:nvSpPr>
              <p:cNvPr id="751684" name="Rectangle 68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685" name="Rectangle 69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1686" name="Text Box 70"/>
            <p:cNvSpPr txBox="1">
              <a:spLocks noChangeArrowheads="1"/>
            </p:cNvSpPr>
            <p:nvPr/>
          </p:nvSpPr>
          <p:spPr bwMode="auto">
            <a:xfrm>
              <a:off x="3394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B</a:t>
              </a:r>
            </a:p>
          </p:txBody>
        </p:sp>
        <p:sp>
          <p:nvSpPr>
            <p:cNvPr id="751687" name="Text Box 71"/>
            <p:cNvSpPr txBox="1">
              <a:spLocks noChangeArrowheads="1"/>
            </p:cNvSpPr>
            <p:nvPr/>
          </p:nvSpPr>
          <p:spPr bwMode="auto">
            <a:xfrm>
              <a:off x="3182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A</a:t>
              </a:r>
            </a:p>
          </p:txBody>
        </p:sp>
        <p:sp>
          <p:nvSpPr>
            <p:cNvPr id="751688" name="Text Box 72"/>
            <p:cNvSpPr txBox="1">
              <a:spLocks noChangeArrowheads="1"/>
            </p:cNvSpPr>
            <p:nvPr/>
          </p:nvSpPr>
          <p:spPr bwMode="auto">
            <a:xfrm>
              <a:off x="3826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C</a:t>
              </a:r>
            </a:p>
          </p:txBody>
        </p:sp>
        <p:sp>
          <p:nvSpPr>
            <p:cNvPr id="751689" name="Text Box 73"/>
            <p:cNvSpPr txBox="1">
              <a:spLocks noChangeArrowheads="1"/>
            </p:cNvSpPr>
            <p:nvPr/>
          </p:nvSpPr>
          <p:spPr bwMode="auto">
            <a:xfrm>
              <a:off x="4066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D</a:t>
              </a:r>
            </a:p>
          </p:txBody>
        </p:sp>
        <p:sp>
          <p:nvSpPr>
            <p:cNvPr id="751690" name="Text Box 74"/>
            <p:cNvSpPr txBox="1">
              <a:spLocks noChangeArrowheads="1"/>
            </p:cNvSpPr>
            <p:nvPr/>
          </p:nvSpPr>
          <p:spPr bwMode="auto">
            <a:xfrm>
              <a:off x="4502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E</a:t>
              </a:r>
            </a:p>
          </p:txBody>
        </p:sp>
        <p:sp>
          <p:nvSpPr>
            <p:cNvPr id="751691" name="Text Box 75"/>
            <p:cNvSpPr txBox="1">
              <a:spLocks noChangeArrowheads="1"/>
            </p:cNvSpPr>
            <p:nvPr/>
          </p:nvSpPr>
          <p:spPr bwMode="auto">
            <a:xfrm>
              <a:off x="4742" y="326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F</a:t>
              </a:r>
            </a:p>
          </p:txBody>
        </p:sp>
        <p:sp>
          <p:nvSpPr>
            <p:cNvPr id="751692" name="Text Box 76"/>
            <p:cNvSpPr txBox="1">
              <a:spLocks noChangeArrowheads="1"/>
            </p:cNvSpPr>
            <p:nvPr/>
          </p:nvSpPr>
          <p:spPr bwMode="auto">
            <a:xfrm>
              <a:off x="5170" y="3261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G</a:t>
              </a:r>
            </a:p>
          </p:txBody>
        </p:sp>
        <p:sp>
          <p:nvSpPr>
            <p:cNvPr id="751693" name="Text Box 77"/>
            <p:cNvSpPr txBox="1">
              <a:spLocks noChangeArrowheads="1"/>
            </p:cNvSpPr>
            <p:nvPr/>
          </p:nvSpPr>
          <p:spPr bwMode="auto">
            <a:xfrm>
              <a:off x="5414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H</a:t>
              </a:r>
            </a:p>
          </p:txBody>
        </p:sp>
        <p:sp>
          <p:nvSpPr>
            <p:cNvPr id="751694" name="Text Box 78"/>
            <p:cNvSpPr txBox="1">
              <a:spLocks noChangeArrowheads="1"/>
            </p:cNvSpPr>
            <p:nvPr/>
          </p:nvSpPr>
          <p:spPr bwMode="auto">
            <a:xfrm>
              <a:off x="3635" y="2847"/>
              <a:ext cx="242" cy="291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6600"/>
                  </a:solidFill>
                  <a:latin typeface="Arial" charset="0"/>
                </a:rPr>
                <a:t>K</a:t>
              </a:r>
            </a:p>
          </p:txBody>
        </p:sp>
        <p:sp>
          <p:nvSpPr>
            <p:cNvPr id="751695" name="Text Box 79"/>
            <p:cNvSpPr txBox="1">
              <a:spLocks noChangeArrowheads="1"/>
            </p:cNvSpPr>
            <p:nvPr/>
          </p:nvSpPr>
          <p:spPr bwMode="auto">
            <a:xfrm>
              <a:off x="3883" y="2848"/>
              <a:ext cx="238" cy="291"/>
            </a:xfrm>
            <a:prstGeom prst="rect">
              <a:avLst/>
            </a:prstGeom>
            <a:noFill/>
            <a:ln w="38100" cmpd="sng">
              <a:solidFill>
                <a:srgbClr val="604A7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charset="0"/>
                </a:rPr>
                <a:t>L</a:t>
              </a:r>
            </a:p>
          </p:txBody>
        </p:sp>
        <p:sp>
          <p:nvSpPr>
            <p:cNvPr id="751696" name="Text Box 80"/>
            <p:cNvSpPr txBox="1">
              <a:spLocks noChangeArrowheads="1"/>
            </p:cNvSpPr>
            <p:nvPr/>
          </p:nvSpPr>
          <p:spPr bwMode="auto">
            <a:xfrm>
              <a:off x="4498" y="2868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751697" name="Text Box 81"/>
            <p:cNvSpPr txBox="1">
              <a:spLocks noChangeArrowheads="1"/>
            </p:cNvSpPr>
            <p:nvPr/>
          </p:nvSpPr>
          <p:spPr bwMode="auto">
            <a:xfrm>
              <a:off x="4746" y="2868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cxnSp>
          <p:nvCxnSpPr>
            <p:cNvPr id="751698" name="AutoShape 82"/>
            <p:cNvCxnSpPr>
              <a:cxnSpLocks noChangeShapeType="1"/>
              <a:stCxn id="751694" idx="2"/>
              <a:endCxn id="751687" idx="0"/>
            </p:cNvCxnSpPr>
            <p:nvPr/>
          </p:nvCxnSpPr>
          <p:spPr bwMode="auto">
            <a:xfrm flipH="1">
              <a:off x="3288" y="3138"/>
              <a:ext cx="468" cy="1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699" name="AutoShape 83"/>
            <p:cNvCxnSpPr>
              <a:cxnSpLocks noChangeShapeType="1"/>
              <a:stCxn id="751695" idx="2"/>
              <a:endCxn id="751688" idx="0"/>
            </p:cNvCxnSpPr>
            <p:nvPr/>
          </p:nvCxnSpPr>
          <p:spPr bwMode="auto">
            <a:xfrm flipH="1">
              <a:off x="3936" y="3139"/>
              <a:ext cx="66" cy="1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00" name="AutoShape 84"/>
            <p:cNvCxnSpPr>
              <a:cxnSpLocks noChangeShapeType="1"/>
              <a:stCxn id="751696" idx="2"/>
              <a:endCxn id="751690" idx="0"/>
            </p:cNvCxnSpPr>
            <p:nvPr/>
          </p:nvCxnSpPr>
          <p:spPr bwMode="auto">
            <a:xfrm flipH="1">
              <a:off x="4608" y="3099"/>
              <a:ext cx="8" cy="1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01" name="AutoShape 85"/>
            <p:cNvCxnSpPr>
              <a:cxnSpLocks noChangeShapeType="1"/>
              <a:stCxn id="751697" idx="2"/>
              <a:endCxn id="751692" idx="0"/>
            </p:cNvCxnSpPr>
            <p:nvPr/>
          </p:nvCxnSpPr>
          <p:spPr bwMode="auto">
            <a:xfrm>
              <a:off x="4856" y="3099"/>
              <a:ext cx="428" cy="1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02" name="AutoShape 86"/>
            <p:cNvCxnSpPr>
              <a:cxnSpLocks noChangeShapeType="1"/>
              <a:stCxn id="751704" idx="2"/>
            </p:cNvCxnSpPr>
            <p:nvPr/>
          </p:nvCxnSpPr>
          <p:spPr bwMode="auto">
            <a:xfrm flipH="1">
              <a:off x="3812" y="2673"/>
              <a:ext cx="432" cy="2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03" name="AutoShape 87"/>
            <p:cNvCxnSpPr>
              <a:cxnSpLocks noChangeShapeType="1"/>
              <a:endCxn id="751696" idx="0"/>
            </p:cNvCxnSpPr>
            <p:nvPr/>
          </p:nvCxnSpPr>
          <p:spPr bwMode="auto">
            <a:xfrm>
              <a:off x="4500" y="2667"/>
              <a:ext cx="116" cy="2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751704" name="Text Box 88"/>
            <p:cNvSpPr txBox="1">
              <a:spLocks noChangeArrowheads="1"/>
            </p:cNvSpPr>
            <p:nvPr/>
          </p:nvSpPr>
          <p:spPr bwMode="auto">
            <a:xfrm>
              <a:off x="4122" y="2432"/>
              <a:ext cx="243" cy="245"/>
            </a:xfrm>
            <a:prstGeom prst="rect">
              <a:avLst/>
            </a:prstGeom>
            <a:noFill/>
            <a:ln w="222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969696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751705" name="Text Box 89"/>
            <p:cNvSpPr txBox="1">
              <a:spLocks noChangeArrowheads="1"/>
            </p:cNvSpPr>
            <p:nvPr/>
          </p:nvSpPr>
          <p:spPr bwMode="auto">
            <a:xfrm>
              <a:off x="4362" y="2432"/>
              <a:ext cx="243" cy="245"/>
            </a:xfrm>
            <a:prstGeom prst="rect">
              <a:avLst/>
            </a:prstGeom>
            <a:noFill/>
            <a:ln w="222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969696"/>
                  </a:solidFill>
                  <a:latin typeface="Arial" charset="0"/>
                </a:rPr>
                <a:t>Y</a:t>
              </a:r>
            </a:p>
          </p:txBody>
        </p:sp>
      </p:grpSp>
      <p:grpSp>
        <p:nvGrpSpPr>
          <p:cNvPr id="751706" name="Group 90"/>
          <p:cNvGrpSpPr>
            <a:grpSpLocks/>
          </p:cNvGrpSpPr>
          <p:nvPr/>
        </p:nvGrpSpPr>
        <p:grpSpPr bwMode="auto">
          <a:xfrm>
            <a:off x="47625" y="5124450"/>
            <a:ext cx="4086225" cy="895350"/>
            <a:chOff x="144" y="3252"/>
            <a:chExt cx="2574" cy="564"/>
          </a:xfrm>
        </p:grpSpPr>
        <p:sp>
          <p:nvSpPr>
            <p:cNvPr id="751707" name="Rectangle 91"/>
            <p:cNvSpPr>
              <a:spLocks noRot="1" noChangeArrowheads="1"/>
            </p:cNvSpPr>
            <p:nvPr/>
          </p:nvSpPr>
          <p:spPr bwMode="auto">
            <a:xfrm>
              <a:off x="144" y="3528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69900" indent="-469900" eaLnBrk="1" hangingPunct="1">
                <a:spcBef>
                  <a:spcPct val="20000"/>
                </a:spcBef>
                <a:buClr>
                  <a:schemeClr val="accent2"/>
                </a:buClr>
                <a:buFont typeface="Wingdings" charset="0"/>
                <a:buNone/>
              </a:pPr>
              <a:r>
                <a:rPr lang="en-US" sz="1900" b="1">
                  <a:latin typeface="Arial" charset="0"/>
                </a:rPr>
                <a:t>Disk page</a:t>
              </a:r>
            </a:p>
          </p:txBody>
        </p:sp>
        <p:grpSp>
          <p:nvGrpSpPr>
            <p:cNvPr id="751708" name="Group 92"/>
            <p:cNvGrpSpPr>
              <a:grpSpLocks/>
            </p:cNvGrpSpPr>
            <p:nvPr/>
          </p:nvGrpSpPr>
          <p:grpSpPr bwMode="auto">
            <a:xfrm>
              <a:off x="222" y="3252"/>
              <a:ext cx="480" cy="240"/>
              <a:chOff x="432" y="3408"/>
              <a:chExt cx="480" cy="240"/>
            </a:xfrm>
          </p:grpSpPr>
          <p:sp>
            <p:nvSpPr>
              <p:cNvPr id="751709" name="Rectangle 93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710" name="Rectangle 94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711" name="Group 95"/>
            <p:cNvGrpSpPr>
              <a:grpSpLocks/>
            </p:cNvGrpSpPr>
            <p:nvPr/>
          </p:nvGrpSpPr>
          <p:grpSpPr bwMode="auto">
            <a:xfrm>
              <a:off x="894" y="3252"/>
              <a:ext cx="480" cy="240"/>
              <a:chOff x="432" y="3408"/>
              <a:chExt cx="480" cy="240"/>
            </a:xfrm>
          </p:grpSpPr>
          <p:sp>
            <p:nvSpPr>
              <p:cNvPr id="751712" name="Rectangle 96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713" name="Rectangle 97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714" name="Group 98"/>
            <p:cNvGrpSpPr>
              <a:grpSpLocks/>
            </p:cNvGrpSpPr>
            <p:nvPr/>
          </p:nvGrpSpPr>
          <p:grpSpPr bwMode="auto">
            <a:xfrm>
              <a:off x="1566" y="3252"/>
              <a:ext cx="480" cy="240"/>
              <a:chOff x="432" y="3408"/>
              <a:chExt cx="480" cy="240"/>
            </a:xfrm>
          </p:grpSpPr>
          <p:sp>
            <p:nvSpPr>
              <p:cNvPr id="751715" name="Rectangle 99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716" name="Rectangle 100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1717" name="Group 101"/>
            <p:cNvGrpSpPr>
              <a:grpSpLocks/>
            </p:cNvGrpSpPr>
            <p:nvPr/>
          </p:nvGrpSpPr>
          <p:grpSpPr bwMode="auto">
            <a:xfrm>
              <a:off x="2238" y="3252"/>
              <a:ext cx="480" cy="240"/>
              <a:chOff x="432" y="3408"/>
              <a:chExt cx="480" cy="240"/>
            </a:xfrm>
          </p:grpSpPr>
          <p:sp>
            <p:nvSpPr>
              <p:cNvPr id="751718" name="Rectangle 102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719" name="Rectangle 103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1720" name="Text Box 104"/>
            <p:cNvSpPr txBox="1">
              <a:spLocks noChangeArrowheads="1"/>
            </p:cNvSpPr>
            <p:nvPr/>
          </p:nvSpPr>
          <p:spPr bwMode="auto">
            <a:xfrm>
              <a:off x="462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B</a:t>
              </a:r>
            </a:p>
          </p:txBody>
        </p:sp>
        <p:sp>
          <p:nvSpPr>
            <p:cNvPr id="751721" name="Text Box 105"/>
            <p:cNvSpPr txBox="1">
              <a:spLocks noChangeArrowheads="1"/>
            </p:cNvSpPr>
            <p:nvPr/>
          </p:nvSpPr>
          <p:spPr bwMode="auto">
            <a:xfrm>
              <a:off x="250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A</a:t>
              </a:r>
            </a:p>
          </p:txBody>
        </p:sp>
        <p:sp>
          <p:nvSpPr>
            <p:cNvPr id="751722" name="Text Box 106"/>
            <p:cNvSpPr txBox="1">
              <a:spLocks noChangeArrowheads="1"/>
            </p:cNvSpPr>
            <p:nvPr/>
          </p:nvSpPr>
          <p:spPr bwMode="auto">
            <a:xfrm>
              <a:off x="902" y="326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F</a:t>
              </a:r>
            </a:p>
          </p:txBody>
        </p:sp>
        <p:sp>
          <p:nvSpPr>
            <p:cNvPr id="751723" name="Text Box 107"/>
            <p:cNvSpPr txBox="1">
              <a:spLocks noChangeArrowheads="1"/>
            </p:cNvSpPr>
            <p:nvPr/>
          </p:nvSpPr>
          <p:spPr bwMode="auto">
            <a:xfrm>
              <a:off x="1138" y="32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E</a:t>
              </a:r>
            </a:p>
          </p:txBody>
        </p:sp>
        <p:sp>
          <p:nvSpPr>
            <p:cNvPr id="751724" name="Text Box 108"/>
            <p:cNvSpPr txBox="1">
              <a:spLocks noChangeArrowheads="1"/>
            </p:cNvSpPr>
            <p:nvPr/>
          </p:nvSpPr>
          <p:spPr bwMode="auto">
            <a:xfrm>
              <a:off x="1566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C</a:t>
              </a:r>
            </a:p>
          </p:txBody>
        </p:sp>
        <p:sp>
          <p:nvSpPr>
            <p:cNvPr id="751725" name="Text Box 109"/>
            <p:cNvSpPr txBox="1">
              <a:spLocks noChangeArrowheads="1"/>
            </p:cNvSpPr>
            <p:nvPr/>
          </p:nvSpPr>
          <p:spPr bwMode="auto">
            <a:xfrm>
              <a:off x="1802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D</a:t>
              </a:r>
            </a:p>
          </p:txBody>
        </p:sp>
        <p:sp>
          <p:nvSpPr>
            <p:cNvPr id="751726" name="Text Box 110"/>
            <p:cNvSpPr txBox="1">
              <a:spLocks noChangeArrowheads="1"/>
            </p:cNvSpPr>
            <p:nvPr/>
          </p:nvSpPr>
          <p:spPr bwMode="auto">
            <a:xfrm>
              <a:off x="2238" y="3261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G</a:t>
              </a:r>
            </a:p>
          </p:txBody>
        </p:sp>
        <p:sp>
          <p:nvSpPr>
            <p:cNvPr id="751727" name="Text Box 111"/>
            <p:cNvSpPr txBox="1">
              <a:spLocks noChangeArrowheads="1"/>
            </p:cNvSpPr>
            <p:nvPr/>
          </p:nvSpPr>
          <p:spPr bwMode="auto">
            <a:xfrm>
              <a:off x="2482" y="32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H</a:t>
              </a:r>
            </a:p>
          </p:txBody>
        </p:sp>
      </p:grpSp>
      <p:grpSp>
        <p:nvGrpSpPr>
          <p:cNvPr id="751728" name="Group 112"/>
          <p:cNvGrpSpPr>
            <a:grpSpLocks/>
          </p:cNvGrpSpPr>
          <p:nvPr/>
        </p:nvGrpSpPr>
        <p:grpSpPr bwMode="auto">
          <a:xfrm>
            <a:off x="384175" y="3817938"/>
            <a:ext cx="5006975" cy="1320800"/>
            <a:chOff x="242" y="2405"/>
            <a:chExt cx="3154" cy="832"/>
          </a:xfrm>
        </p:grpSpPr>
        <p:grpSp>
          <p:nvGrpSpPr>
            <p:cNvPr id="751729" name="Group 113"/>
            <p:cNvGrpSpPr>
              <a:grpSpLocks/>
            </p:cNvGrpSpPr>
            <p:nvPr/>
          </p:nvGrpSpPr>
          <p:grpSpPr bwMode="auto">
            <a:xfrm>
              <a:off x="780" y="2820"/>
              <a:ext cx="480" cy="240"/>
              <a:chOff x="432" y="3408"/>
              <a:chExt cx="480" cy="240"/>
            </a:xfrm>
          </p:grpSpPr>
          <p:sp>
            <p:nvSpPr>
              <p:cNvPr id="751730" name="Rectangle 11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731" name="Rectangle 115"/>
              <p:cNvSpPr>
                <a:spLocks noChangeArrowheads="1"/>
              </p:cNvSpPr>
              <p:nvPr/>
            </p:nvSpPr>
            <p:spPr bwMode="auto">
              <a:xfrm>
                <a:off x="672" y="3408"/>
                <a:ext cx="240" cy="240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1732" name="Text Box 116"/>
            <p:cNvSpPr txBox="1">
              <a:spLocks noChangeArrowheads="1"/>
            </p:cNvSpPr>
            <p:nvPr/>
          </p:nvSpPr>
          <p:spPr bwMode="auto">
            <a:xfrm>
              <a:off x="1113" y="2405"/>
              <a:ext cx="243" cy="245"/>
            </a:xfrm>
            <a:prstGeom prst="rect">
              <a:avLst/>
            </a:prstGeom>
            <a:noFill/>
            <a:ln w="222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969696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751733" name="Text Box 117"/>
            <p:cNvSpPr txBox="1">
              <a:spLocks noChangeArrowheads="1"/>
            </p:cNvSpPr>
            <p:nvPr/>
          </p:nvSpPr>
          <p:spPr bwMode="auto">
            <a:xfrm>
              <a:off x="1353" y="2405"/>
              <a:ext cx="243" cy="245"/>
            </a:xfrm>
            <a:prstGeom prst="rect">
              <a:avLst/>
            </a:prstGeom>
            <a:noFill/>
            <a:ln w="222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969696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751734" name="Text Box 118"/>
            <p:cNvSpPr txBox="1">
              <a:spLocks noChangeArrowheads="1"/>
            </p:cNvSpPr>
            <p:nvPr/>
          </p:nvSpPr>
          <p:spPr bwMode="auto">
            <a:xfrm>
              <a:off x="758" y="2799"/>
              <a:ext cx="2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latin typeface="Arial" charset="0"/>
                </a:rPr>
                <a:t>K</a:t>
              </a:r>
            </a:p>
          </p:txBody>
        </p:sp>
        <p:sp>
          <p:nvSpPr>
            <p:cNvPr id="751735" name="Text Box 119"/>
            <p:cNvSpPr txBox="1">
              <a:spLocks noChangeArrowheads="1"/>
            </p:cNvSpPr>
            <p:nvPr/>
          </p:nvSpPr>
          <p:spPr bwMode="auto">
            <a:xfrm>
              <a:off x="987" y="2790"/>
              <a:ext cx="2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751736" name="Text Box 120"/>
            <p:cNvSpPr txBox="1">
              <a:spLocks noChangeArrowheads="1"/>
            </p:cNvSpPr>
            <p:nvPr/>
          </p:nvSpPr>
          <p:spPr bwMode="auto">
            <a:xfrm>
              <a:off x="1469" y="2796"/>
              <a:ext cx="223" cy="29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L</a:t>
              </a:r>
            </a:p>
          </p:txBody>
        </p:sp>
        <p:sp>
          <p:nvSpPr>
            <p:cNvPr id="751737" name="Text Box 121"/>
            <p:cNvSpPr txBox="1">
              <a:spLocks noChangeArrowheads="1"/>
            </p:cNvSpPr>
            <p:nvPr/>
          </p:nvSpPr>
          <p:spPr bwMode="auto">
            <a:xfrm>
              <a:off x="1692" y="2796"/>
              <a:ext cx="226" cy="29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cxnSp>
          <p:nvCxnSpPr>
            <p:cNvPr id="751738" name="AutoShape 122"/>
            <p:cNvCxnSpPr>
              <a:cxnSpLocks noChangeShapeType="1"/>
              <a:stCxn id="751734" idx="2"/>
              <a:endCxn id="751721" idx="0"/>
            </p:cNvCxnSpPr>
            <p:nvPr/>
          </p:nvCxnSpPr>
          <p:spPr bwMode="auto">
            <a:xfrm flipH="1">
              <a:off x="242" y="3090"/>
              <a:ext cx="644" cy="1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39" name="AutoShape 123"/>
            <p:cNvCxnSpPr>
              <a:cxnSpLocks noChangeShapeType="1"/>
              <a:stCxn id="751735" idx="2"/>
              <a:endCxn id="751722" idx="0"/>
            </p:cNvCxnSpPr>
            <p:nvPr/>
          </p:nvCxnSpPr>
          <p:spPr bwMode="auto">
            <a:xfrm flipH="1">
              <a:off x="890" y="3081"/>
              <a:ext cx="236" cy="1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40" name="AutoShape 124"/>
            <p:cNvCxnSpPr>
              <a:cxnSpLocks noChangeShapeType="1"/>
              <a:stCxn id="751736" idx="2"/>
              <a:endCxn id="751724" idx="0"/>
            </p:cNvCxnSpPr>
            <p:nvPr/>
          </p:nvCxnSpPr>
          <p:spPr bwMode="auto">
            <a:xfrm flipH="1">
              <a:off x="1562" y="3087"/>
              <a:ext cx="19" cy="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41" name="AutoShape 125"/>
            <p:cNvCxnSpPr>
              <a:cxnSpLocks noChangeShapeType="1"/>
              <a:stCxn id="751737" idx="2"/>
              <a:endCxn id="751726" idx="0"/>
            </p:cNvCxnSpPr>
            <p:nvPr/>
          </p:nvCxnSpPr>
          <p:spPr bwMode="auto">
            <a:xfrm>
              <a:off x="1805" y="3087"/>
              <a:ext cx="433" cy="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42" name="AutoShape 126"/>
            <p:cNvCxnSpPr>
              <a:cxnSpLocks noChangeShapeType="1"/>
              <a:stCxn id="751732" idx="2"/>
              <a:endCxn id="751734" idx="0"/>
            </p:cNvCxnSpPr>
            <p:nvPr/>
          </p:nvCxnSpPr>
          <p:spPr bwMode="auto">
            <a:xfrm flipH="1">
              <a:off x="886" y="2650"/>
              <a:ext cx="349" cy="1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1743" name="AutoShape 127"/>
            <p:cNvCxnSpPr>
              <a:cxnSpLocks noChangeShapeType="1"/>
              <a:stCxn id="751733" idx="2"/>
              <a:endCxn id="751736" idx="0"/>
            </p:cNvCxnSpPr>
            <p:nvPr/>
          </p:nvCxnSpPr>
          <p:spPr bwMode="auto">
            <a:xfrm>
              <a:off x="1475" y="2650"/>
              <a:ext cx="106" cy="14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751744" name="Rectangle 128"/>
            <p:cNvSpPr>
              <a:spLocks noRot="1" noChangeArrowheads="1"/>
            </p:cNvSpPr>
            <p:nvPr/>
          </p:nvSpPr>
          <p:spPr bwMode="auto">
            <a:xfrm>
              <a:off x="2244" y="2466"/>
              <a:ext cx="1152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69900" indent="-469900" algn="ctr" eaLnBrk="1" hangingPunct="1">
                <a:spcBef>
                  <a:spcPct val="20000"/>
                </a:spcBef>
                <a:buClr>
                  <a:schemeClr val="accent2"/>
                </a:buClr>
                <a:buFont typeface="Wingdings" charset="0"/>
                <a:buNone/>
              </a:pPr>
              <a:r>
                <a:rPr lang="en-US" sz="1900">
                  <a:latin typeface="Arial" charset="0"/>
                </a:rPr>
                <a:t>R-Tree Index</a:t>
              </a:r>
            </a:p>
          </p:txBody>
        </p:sp>
      </p:grpSp>
      <p:grpSp>
        <p:nvGrpSpPr>
          <p:cNvPr id="751745" name="Group 129"/>
          <p:cNvGrpSpPr>
            <a:grpSpLocks/>
          </p:cNvGrpSpPr>
          <p:nvPr/>
        </p:nvGrpSpPr>
        <p:grpSpPr bwMode="auto">
          <a:xfrm>
            <a:off x="771525" y="995363"/>
            <a:ext cx="4343400" cy="2595562"/>
            <a:chOff x="486" y="627"/>
            <a:chExt cx="2736" cy="1635"/>
          </a:xfrm>
        </p:grpSpPr>
        <p:grpSp>
          <p:nvGrpSpPr>
            <p:cNvPr id="751746" name="Group 130"/>
            <p:cNvGrpSpPr>
              <a:grpSpLocks/>
            </p:cNvGrpSpPr>
            <p:nvPr/>
          </p:nvGrpSpPr>
          <p:grpSpPr bwMode="auto">
            <a:xfrm>
              <a:off x="486" y="627"/>
              <a:ext cx="1864" cy="1635"/>
              <a:chOff x="486" y="627"/>
              <a:chExt cx="1864" cy="1635"/>
            </a:xfrm>
          </p:grpSpPr>
          <p:grpSp>
            <p:nvGrpSpPr>
              <p:cNvPr id="751747" name="Group 131"/>
              <p:cNvGrpSpPr>
                <a:grpSpLocks/>
              </p:cNvGrpSpPr>
              <p:nvPr/>
            </p:nvGrpSpPr>
            <p:grpSpPr bwMode="auto">
              <a:xfrm>
                <a:off x="1374" y="849"/>
                <a:ext cx="698" cy="1125"/>
                <a:chOff x="1374" y="849"/>
                <a:chExt cx="698" cy="1125"/>
              </a:xfrm>
            </p:grpSpPr>
            <p:sp>
              <p:nvSpPr>
                <p:cNvPr id="751748" name="Rectangle 132"/>
                <p:cNvSpPr>
                  <a:spLocks noChangeArrowheads="1"/>
                </p:cNvSpPr>
                <p:nvPr/>
              </p:nvSpPr>
              <p:spPr bwMode="auto">
                <a:xfrm>
                  <a:off x="1448" y="849"/>
                  <a:ext cx="624" cy="864"/>
                </a:xfrm>
                <a:prstGeom prst="rect">
                  <a:avLst/>
                </a:prstGeom>
                <a:noFill/>
                <a:ln w="76200" cmpd="sng">
                  <a:solidFill>
                    <a:srgbClr val="0000FF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749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374" y="1683"/>
                  <a:ext cx="231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0000FF"/>
                      </a:solidFill>
                      <a:latin typeface="Arial" charset="0"/>
                    </a:rPr>
                    <a:t>L</a:t>
                  </a:r>
                </a:p>
              </p:txBody>
            </p:sp>
          </p:grpSp>
          <p:grpSp>
            <p:nvGrpSpPr>
              <p:cNvPr id="751750" name="Group 134"/>
              <p:cNvGrpSpPr>
                <a:grpSpLocks/>
              </p:cNvGrpSpPr>
              <p:nvPr/>
            </p:nvGrpSpPr>
            <p:grpSpPr bwMode="auto">
              <a:xfrm>
                <a:off x="1728" y="1674"/>
                <a:ext cx="622" cy="558"/>
                <a:chOff x="1728" y="1674"/>
                <a:chExt cx="622" cy="558"/>
              </a:xfrm>
            </p:grpSpPr>
            <p:sp>
              <p:nvSpPr>
                <p:cNvPr id="751751" name="Rectangle 135"/>
                <p:cNvSpPr>
                  <a:spLocks noChangeArrowheads="1"/>
                </p:cNvSpPr>
                <p:nvPr/>
              </p:nvSpPr>
              <p:spPr bwMode="auto">
                <a:xfrm>
                  <a:off x="1728" y="1848"/>
                  <a:ext cx="384" cy="384"/>
                </a:xfrm>
                <a:prstGeom prst="rect">
                  <a:avLst/>
                </a:prstGeom>
                <a:noFill/>
                <a:ln w="76200" cmpd="sng">
                  <a:solidFill>
                    <a:srgbClr val="0000FF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752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2094" y="1674"/>
                  <a:ext cx="25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0000FF"/>
                      </a:solidFill>
                      <a:latin typeface="Arial" charset="0"/>
                    </a:rPr>
                    <a:t>N</a:t>
                  </a:r>
                </a:p>
              </p:txBody>
            </p:sp>
          </p:grpSp>
          <p:grpSp>
            <p:nvGrpSpPr>
              <p:cNvPr id="751753" name="Group 137"/>
              <p:cNvGrpSpPr>
                <a:grpSpLocks/>
              </p:cNvGrpSpPr>
              <p:nvPr/>
            </p:nvGrpSpPr>
            <p:grpSpPr bwMode="auto">
              <a:xfrm>
                <a:off x="486" y="1224"/>
                <a:ext cx="714" cy="1038"/>
                <a:chOff x="486" y="1224"/>
                <a:chExt cx="714" cy="1038"/>
              </a:xfrm>
            </p:grpSpPr>
            <p:sp>
              <p:nvSpPr>
                <p:cNvPr id="751754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486" y="1971"/>
                  <a:ext cx="25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0000FF"/>
                      </a:solidFill>
                      <a:latin typeface="Arial" charset="0"/>
                    </a:rPr>
                    <a:t>K</a:t>
                  </a:r>
                </a:p>
              </p:txBody>
            </p:sp>
            <p:sp>
              <p:nvSpPr>
                <p:cNvPr id="751755" name="Rectangle 139"/>
                <p:cNvSpPr>
                  <a:spLocks noChangeArrowheads="1"/>
                </p:cNvSpPr>
                <p:nvPr/>
              </p:nvSpPr>
              <p:spPr bwMode="auto">
                <a:xfrm>
                  <a:off x="576" y="1224"/>
                  <a:ext cx="624" cy="768"/>
                </a:xfrm>
                <a:prstGeom prst="rect">
                  <a:avLst/>
                </a:prstGeom>
                <a:noFill/>
                <a:ln w="76200" cmpd="sng">
                  <a:solidFill>
                    <a:srgbClr val="0000FF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1756" name="Group 140"/>
              <p:cNvGrpSpPr>
                <a:grpSpLocks/>
              </p:cNvGrpSpPr>
              <p:nvPr/>
            </p:nvGrpSpPr>
            <p:grpSpPr bwMode="auto">
              <a:xfrm>
                <a:off x="528" y="627"/>
                <a:ext cx="885" cy="501"/>
                <a:chOff x="528" y="627"/>
                <a:chExt cx="885" cy="501"/>
              </a:xfrm>
            </p:grpSpPr>
            <p:sp>
              <p:nvSpPr>
                <p:cNvPr id="751757" name="Rectangle 141"/>
                <p:cNvSpPr>
                  <a:spLocks noChangeArrowheads="1"/>
                </p:cNvSpPr>
                <p:nvPr/>
              </p:nvSpPr>
              <p:spPr bwMode="auto">
                <a:xfrm>
                  <a:off x="528" y="840"/>
                  <a:ext cx="672" cy="288"/>
                </a:xfrm>
                <a:prstGeom prst="rect">
                  <a:avLst/>
                </a:prstGeom>
                <a:noFill/>
                <a:ln w="76200" cmpd="sng">
                  <a:solidFill>
                    <a:srgbClr val="0000FF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758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135" y="627"/>
                  <a:ext cx="27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0000FF"/>
                      </a:solidFill>
                      <a:latin typeface="Arial" charset="0"/>
                    </a:rPr>
                    <a:t>M</a:t>
                  </a:r>
                </a:p>
              </p:txBody>
            </p:sp>
          </p:grpSp>
        </p:grpSp>
        <p:sp>
          <p:nvSpPr>
            <p:cNvPr id="751759" name="Text Box 143"/>
            <p:cNvSpPr txBox="1">
              <a:spLocks noChangeArrowheads="1"/>
            </p:cNvSpPr>
            <p:nvPr/>
          </p:nvSpPr>
          <p:spPr bwMode="auto">
            <a:xfrm>
              <a:off x="2388" y="852"/>
              <a:ext cx="834" cy="83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dirty="0">
                  <a:latin typeface="Arial Unicode MS" charset="0"/>
                </a:rPr>
                <a:t>Minimum Bounding Rectangle (MBR)</a:t>
              </a:r>
            </a:p>
          </p:txBody>
        </p:sp>
      </p:grpSp>
      <p:grpSp>
        <p:nvGrpSpPr>
          <p:cNvPr id="751760" name="Group 144"/>
          <p:cNvGrpSpPr>
            <a:grpSpLocks/>
          </p:cNvGrpSpPr>
          <p:nvPr/>
        </p:nvGrpSpPr>
        <p:grpSpPr bwMode="auto">
          <a:xfrm>
            <a:off x="2133600" y="3819525"/>
            <a:ext cx="914400" cy="1704975"/>
            <a:chOff x="1356" y="2406"/>
            <a:chExt cx="576" cy="1074"/>
          </a:xfrm>
        </p:grpSpPr>
        <p:sp>
          <p:nvSpPr>
            <p:cNvPr id="751761" name="Rectangle 145"/>
            <p:cNvSpPr>
              <a:spLocks noChangeArrowheads="1"/>
            </p:cNvSpPr>
            <p:nvPr/>
          </p:nvSpPr>
          <p:spPr bwMode="auto">
            <a:xfrm>
              <a:off x="1356" y="2406"/>
              <a:ext cx="240" cy="2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762" name="Rectangle 146"/>
            <p:cNvSpPr>
              <a:spLocks noChangeArrowheads="1"/>
            </p:cNvSpPr>
            <p:nvPr/>
          </p:nvSpPr>
          <p:spPr bwMode="auto">
            <a:xfrm>
              <a:off x="1458" y="2814"/>
              <a:ext cx="240" cy="2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763" name="Rectangle 147"/>
            <p:cNvSpPr>
              <a:spLocks noChangeArrowheads="1"/>
            </p:cNvSpPr>
            <p:nvPr/>
          </p:nvSpPr>
          <p:spPr bwMode="auto">
            <a:xfrm>
              <a:off x="1692" y="3234"/>
              <a:ext cx="240" cy="2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1764" name="Rectangle 148"/>
          <p:cNvSpPr>
            <a:spLocks noChangeArrowheads="1"/>
          </p:cNvSpPr>
          <p:nvPr/>
        </p:nvSpPr>
        <p:spPr bwMode="auto">
          <a:xfrm>
            <a:off x="0" y="142875"/>
            <a:ext cx="9128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chemeClr val="tx2"/>
                </a:solidFill>
              </a:rPr>
              <a:t>R-Tree indexing</a:t>
            </a:r>
          </a:p>
        </p:txBody>
      </p:sp>
      <p:sp>
        <p:nvSpPr>
          <p:cNvPr id="751765" name="Rectangle 149"/>
          <p:cNvSpPr>
            <a:spLocks noGrp="1" noChangeArrowheads="1"/>
          </p:cNvSpPr>
          <p:nvPr>
            <p:ph type="body" idx="1"/>
          </p:nvPr>
        </p:nvSpPr>
        <p:spPr>
          <a:xfrm>
            <a:off x="0" y="6096000"/>
            <a:ext cx="9144000" cy="762000"/>
          </a:xfrm>
          <a:solidFill>
            <a:srgbClr val="C3D69B"/>
          </a:solidFill>
          <a:ln>
            <a:solidFill>
              <a:srgbClr val="C3D69B"/>
            </a:solidFill>
          </a:ln>
        </p:spPr>
        <p:txBody>
          <a:bodyPr wrap="none"/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0090"/>
                </a:solidFill>
              </a:rPr>
              <a:t>t</a:t>
            </a:r>
            <a:r>
              <a:rPr lang="en-US" sz="4000" b="1" dirty="0" smtClean="0">
                <a:solidFill>
                  <a:srgbClr val="000090"/>
                </a:solidFill>
              </a:rPr>
              <a:t>ight </a:t>
            </a:r>
            <a:r>
              <a:rPr lang="en-US" sz="4000" b="1" dirty="0">
                <a:solidFill>
                  <a:srgbClr val="000090"/>
                </a:solidFill>
              </a:rPr>
              <a:t>mesh connectivity hurts performance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46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5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5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5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5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76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3" name="Rectangle 3"/>
          <p:cNvSpPr>
            <a:spLocks noChangeArrowheads="1"/>
          </p:cNvSpPr>
          <p:nvPr/>
        </p:nvSpPr>
        <p:spPr bwMode="auto">
          <a:xfrm>
            <a:off x="2438400" y="1076325"/>
            <a:ext cx="4495800" cy="33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2743200" y="1212962"/>
            <a:ext cx="3819842" cy="2825639"/>
            <a:chOff x="480" y="970"/>
            <a:chExt cx="2270" cy="1718"/>
          </a:xfrm>
        </p:grpSpPr>
        <p:sp>
          <p:nvSpPr>
            <p:cNvPr id="97" name="Oval 23"/>
            <p:cNvSpPr>
              <a:spLocks noChangeArrowheads="1"/>
            </p:cNvSpPr>
            <p:nvPr/>
          </p:nvSpPr>
          <p:spPr bwMode="auto">
            <a:xfrm>
              <a:off x="2400" y="1296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24"/>
            <p:cNvSpPr>
              <a:spLocks noChangeArrowheads="1"/>
            </p:cNvSpPr>
            <p:nvPr/>
          </p:nvSpPr>
          <p:spPr bwMode="auto">
            <a:xfrm>
              <a:off x="1657" y="1536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25"/>
            <p:cNvSpPr>
              <a:spLocks noChangeArrowheads="1"/>
            </p:cNvSpPr>
            <p:nvPr/>
          </p:nvSpPr>
          <p:spPr bwMode="auto">
            <a:xfrm>
              <a:off x="480" y="1872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26"/>
            <p:cNvSpPr>
              <a:spLocks noChangeArrowheads="1"/>
            </p:cNvSpPr>
            <p:nvPr/>
          </p:nvSpPr>
          <p:spPr bwMode="auto">
            <a:xfrm>
              <a:off x="1200" y="2112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27"/>
            <p:cNvSpPr>
              <a:spLocks noChangeArrowheads="1"/>
            </p:cNvSpPr>
            <p:nvPr/>
          </p:nvSpPr>
          <p:spPr bwMode="auto">
            <a:xfrm>
              <a:off x="1920" y="2592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28"/>
            <p:cNvSpPr>
              <a:spLocks noChangeArrowheads="1"/>
            </p:cNvSpPr>
            <p:nvPr/>
          </p:nvSpPr>
          <p:spPr bwMode="auto">
            <a:xfrm>
              <a:off x="2654" y="1920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29"/>
            <p:cNvSpPr>
              <a:spLocks noChangeArrowheads="1"/>
            </p:cNvSpPr>
            <p:nvPr/>
          </p:nvSpPr>
          <p:spPr bwMode="auto">
            <a:xfrm>
              <a:off x="1056" y="1200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30"/>
            <p:cNvSpPr>
              <a:spLocks noChangeArrowheads="1"/>
            </p:cNvSpPr>
            <p:nvPr/>
          </p:nvSpPr>
          <p:spPr bwMode="auto">
            <a:xfrm>
              <a:off x="1652" y="970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40575" y="6562725"/>
            <a:ext cx="1981200" cy="476250"/>
          </a:xfrm>
          <a:prstGeom prst="rect">
            <a:avLst/>
          </a:prstGeom>
        </p:spPr>
        <p:txBody>
          <a:bodyPr/>
          <a:lstStyle/>
          <a:p>
            <a:fld id="{39EE12A2-2DB8-654C-B1AA-A9F17DB09CAE}" type="slidenum">
              <a:rPr lang="en-US"/>
              <a:pPr/>
              <a:t>16</a:t>
            </a:fld>
            <a:endParaRPr lang="en-US"/>
          </a:p>
        </p:txBody>
      </p:sp>
      <p:sp>
        <p:nvSpPr>
          <p:cNvPr id="757762" name="Rectangle 2"/>
          <p:cNvSpPr>
            <a:spLocks noChangeArrowheads="1"/>
          </p:cNvSpPr>
          <p:nvPr/>
        </p:nvSpPr>
        <p:spPr bwMode="auto">
          <a:xfrm>
            <a:off x="76200" y="152400"/>
            <a:ext cx="88915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chemeClr val="tx2"/>
                </a:solidFill>
              </a:rPr>
              <a:t>d</a:t>
            </a:r>
            <a:r>
              <a:rPr lang="en-US" sz="5400" dirty="0" smtClean="0">
                <a:solidFill>
                  <a:schemeClr val="tx2"/>
                </a:solidFill>
              </a:rPr>
              <a:t>irected </a:t>
            </a:r>
            <a:r>
              <a:rPr lang="en-US" sz="5400" dirty="0">
                <a:solidFill>
                  <a:schemeClr val="tx2"/>
                </a:solidFill>
              </a:rPr>
              <a:t>l</a:t>
            </a:r>
            <a:r>
              <a:rPr lang="en-US" sz="5400" dirty="0" smtClean="0">
                <a:solidFill>
                  <a:schemeClr val="tx2"/>
                </a:solidFill>
              </a:rPr>
              <a:t>ocal search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757764" name="Line 4"/>
          <p:cNvSpPr>
            <a:spLocks noChangeShapeType="1"/>
          </p:cNvSpPr>
          <p:nvPr/>
        </p:nvSpPr>
        <p:spPr bwMode="auto">
          <a:xfrm flipV="1">
            <a:off x="2438400" y="2219325"/>
            <a:ext cx="13716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65" name="Line 5"/>
          <p:cNvSpPr>
            <a:spLocks noChangeShapeType="1"/>
          </p:cNvSpPr>
          <p:nvPr/>
        </p:nvSpPr>
        <p:spPr bwMode="auto">
          <a:xfrm flipV="1">
            <a:off x="2438400" y="3057525"/>
            <a:ext cx="3048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66" name="Line 6"/>
          <p:cNvSpPr>
            <a:spLocks noChangeShapeType="1"/>
          </p:cNvSpPr>
          <p:nvPr/>
        </p:nvSpPr>
        <p:spPr bwMode="auto">
          <a:xfrm flipV="1">
            <a:off x="3810000" y="1533525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67" name="Line 7"/>
          <p:cNvSpPr>
            <a:spLocks noChangeShapeType="1"/>
          </p:cNvSpPr>
          <p:nvPr/>
        </p:nvSpPr>
        <p:spPr bwMode="auto">
          <a:xfrm flipV="1">
            <a:off x="5486400" y="1076325"/>
            <a:ext cx="1447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68" name="Line 8"/>
          <p:cNvSpPr>
            <a:spLocks noChangeShapeType="1"/>
          </p:cNvSpPr>
          <p:nvPr/>
        </p:nvSpPr>
        <p:spPr bwMode="auto">
          <a:xfrm>
            <a:off x="2438400" y="1076325"/>
            <a:ext cx="1371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69" name="Line 9"/>
          <p:cNvSpPr>
            <a:spLocks noChangeShapeType="1"/>
          </p:cNvSpPr>
          <p:nvPr/>
        </p:nvSpPr>
        <p:spPr bwMode="auto">
          <a:xfrm>
            <a:off x="3810000" y="2219325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70" name="Line 10"/>
          <p:cNvSpPr>
            <a:spLocks noChangeShapeType="1"/>
          </p:cNvSpPr>
          <p:nvPr/>
        </p:nvSpPr>
        <p:spPr bwMode="auto">
          <a:xfrm>
            <a:off x="5486400" y="3057525"/>
            <a:ext cx="1447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71" name="Line 11"/>
          <p:cNvSpPr>
            <a:spLocks noChangeShapeType="1"/>
          </p:cNvSpPr>
          <p:nvPr/>
        </p:nvSpPr>
        <p:spPr bwMode="auto">
          <a:xfrm>
            <a:off x="2438400" y="1076325"/>
            <a:ext cx="2667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72" name="Line 12"/>
          <p:cNvSpPr>
            <a:spLocks noChangeShapeType="1"/>
          </p:cNvSpPr>
          <p:nvPr/>
        </p:nvSpPr>
        <p:spPr bwMode="auto">
          <a:xfrm flipV="1">
            <a:off x="5105400" y="1076325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73" name="Line 13"/>
          <p:cNvSpPr>
            <a:spLocks noChangeShapeType="1"/>
          </p:cNvSpPr>
          <p:nvPr/>
        </p:nvSpPr>
        <p:spPr bwMode="auto">
          <a:xfrm>
            <a:off x="5105400" y="1533525"/>
            <a:ext cx="381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74" name="Text Box 14"/>
          <p:cNvSpPr txBox="1">
            <a:spLocks noChangeArrowheads="1"/>
          </p:cNvSpPr>
          <p:nvPr/>
        </p:nvSpPr>
        <p:spPr bwMode="auto">
          <a:xfrm>
            <a:off x="2514600" y="2833687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757775" name="Text Box 15"/>
          <p:cNvSpPr txBox="1">
            <a:spLocks noChangeArrowheads="1"/>
          </p:cNvSpPr>
          <p:nvPr/>
        </p:nvSpPr>
        <p:spPr bwMode="auto">
          <a:xfrm>
            <a:off x="3200400" y="13049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757776" name="Text Box 16"/>
          <p:cNvSpPr txBox="1">
            <a:spLocks noChangeArrowheads="1"/>
          </p:cNvSpPr>
          <p:nvPr/>
        </p:nvSpPr>
        <p:spPr bwMode="auto">
          <a:xfrm>
            <a:off x="3429000" y="29051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757777" name="Text Box 17"/>
          <p:cNvSpPr txBox="1">
            <a:spLocks noChangeArrowheads="1"/>
          </p:cNvSpPr>
          <p:nvPr/>
        </p:nvSpPr>
        <p:spPr bwMode="auto">
          <a:xfrm>
            <a:off x="4191000" y="19907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757778" name="Text Box 18"/>
          <p:cNvSpPr txBox="1">
            <a:spLocks noChangeArrowheads="1"/>
          </p:cNvSpPr>
          <p:nvPr/>
        </p:nvSpPr>
        <p:spPr bwMode="auto">
          <a:xfrm>
            <a:off x="4572000" y="36576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757779" name="Text Box 19"/>
          <p:cNvSpPr txBox="1">
            <a:spLocks noChangeArrowheads="1"/>
          </p:cNvSpPr>
          <p:nvPr/>
        </p:nvSpPr>
        <p:spPr bwMode="auto">
          <a:xfrm>
            <a:off x="6172200" y="2971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757780" name="Text Box 20"/>
          <p:cNvSpPr txBox="1">
            <a:spLocks noChangeArrowheads="1"/>
          </p:cNvSpPr>
          <p:nvPr/>
        </p:nvSpPr>
        <p:spPr bwMode="auto">
          <a:xfrm>
            <a:off x="5486400" y="15335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757781" name="Text Box 21"/>
          <p:cNvSpPr txBox="1">
            <a:spLocks noChangeArrowheads="1"/>
          </p:cNvSpPr>
          <p:nvPr/>
        </p:nvSpPr>
        <p:spPr bwMode="auto">
          <a:xfrm>
            <a:off x="4800600" y="10763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charset="0"/>
                <a:cs typeface="Arial" charset="0"/>
              </a:rPr>
              <a:t>H</a:t>
            </a:r>
          </a:p>
        </p:txBody>
      </p:sp>
      <p:grpSp>
        <p:nvGrpSpPr>
          <p:cNvPr id="757782" name="Group 22"/>
          <p:cNvGrpSpPr>
            <a:grpSpLocks/>
          </p:cNvGrpSpPr>
          <p:nvPr/>
        </p:nvGrpSpPr>
        <p:grpSpPr bwMode="auto">
          <a:xfrm>
            <a:off x="5562600" y="2005013"/>
            <a:ext cx="685800" cy="519112"/>
            <a:chOff x="3456" y="1545"/>
            <a:chExt cx="432" cy="327"/>
          </a:xfrm>
        </p:grpSpPr>
        <p:sp>
          <p:nvSpPr>
            <p:cNvPr id="757783" name="Oval 23"/>
            <p:cNvSpPr>
              <a:spLocks noChangeArrowheads="1"/>
            </p:cNvSpPr>
            <p:nvPr/>
          </p:nvSpPr>
          <p:spPr bwMode="auto">
            <a:xfrm>
              <a:off x="345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784" name="Text Box 24"/>
            <p:cNvSpPr txBox="1">
              <a:spLocks noChangeArrowheads="1"/>
            </p:cNvSpPr>
            <p:nvPr/>
          </p:nvSpPr>
          <p:spPr bwMode="auto">
            <a:xfrm>
              <a:off x="3504" y="1545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Q</a:t>
              </a:r>
            </a:p>
          </p:txBody>
        </p:sp>
      </p:grpSp>
      <p:grpSp>
        <p:nvGrpSpPr>
          <p:cNvPr id="757785" name="Group 25"/>
          <p:cNvGrpSpPr>
            <a:grpSpLocks/>
          </p:cNvGrpSpPr>
          <p:nvPr/>
        </p:nvGrpSpPr>
        <p:grpSpPr bwMode="auto">
          <a:xfrm>
            <a:off x="4724400" y="2143125"/>
            <a:ext cx="838200" cy="304800"/>
            <a:chOff x="2928" y="1632"/>
            <a:chExt cx="528" cy="192"/>
          </a:xfrm>
        </p:grpSpPr>
        <p:sp>
          <p:nvSpPr>
            <p:cNvPr id="757786" name="Oval 26"/>
            <p:cNvSpPr>
              <a:spLocks noChangeArrowheads="1"/>
            </p:cNvSpPr>
            <p:nvPr/>
          </p:nvSpPr>
          <p:spPr bwMode="auto">
            <a:xfrm>
              <a:off x="2928" y="163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787" name="Line 27"/>
            <p:cNvSpPr>
              <a:spLocks noChangeShapeType="1"/>
            </p:cNvSpPr>
            <p:nvPr/>
          </p:nvSpPr>
          <p:spPr bwMode="auto">
            <a:xfrm>
              <a:off x="3024" y="1680"/>
              <a:ext cx="432" cy="14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788" name="Group 28"/>
          <p:cNvGrpSpPr>
            <a:grpSpLocks/>
          </p:cNvGrpSpPr>
          <p:nvPr/>
        </p:nvGrpSpPr>
        <p:grpSpPr bwMode="auto">
          <a:xfrm>
            <a:off x="2743200" y="2524125"/>
            <a:ext cx="2819400" cy="304800"/>
            <a:chOff x="1680" y="1872"/>
            <a:chExt cx="1776" cy="192"/>
          </a:xfrm>
        </p:grpSpPr>
        <p:sp>
          <p:nvSpPr>
            <p:cNvPr id="757789" name="Oval 29"/>
            <p:cNvSpPr>
              <a:spLocks noChangeArrowheads="1"/>
            </p:cNvSpPr>
            <p:nvPr/>
          </p:nvSpPr>
          <p:spPr bwMode="auto">
            <a:xfrm>
              <a:off x="1680" y="196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790" name="Line 30"/>
            <p:cNvSpPr>
              <a:spLocks noChangeShapeType="1"/>
            </p:cNvSpPr>
            <p:nvPr/>
          </p:nvSpPr>
          <p:spPr bwMode="auto">
            <a:xfrm flipV="1">
              <a:off x="1776" y="1872"/>
              <a:ext cx="1680" cy="144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791" name="Rectangle 31"/>
          <p:cNvSpPr>
            <a:spLocks noChangeArrowheads="1"/>
          </p:cNvSpPr>
          <p:nvPr/>
        </p:nvSpPr>
        <p:spPr bwMode="auto">
          <a:xfrm>
            <a:off x="457200" y="4629150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69900" indent="-469900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o"/>
            </a:pPr>
            <a:endParaRPr lang="en-US" sz="2600">
              <a:latin typeface="Arial" charset="0"/>
            </a:endParaRPr>
          </a:p>
        </p:txBody>
      </p:sp>
      <p:sp>
        <p:nvSpPr>
          <p:cNvPr id="757792" name="Rectangle 32"/>
          <p:cNvSpPr>
            <a:spLocks noGrp="1" noChangeArrowheads="1"/>
          </p:cNvSpPr>
          <p:nvPr>
            <p:ph type="body" idx="1"/>
          </p:nvPr>
        </p:nvSpPr>
        <p:spPr>
          <a:xfrm>
            <a:off x="595313" y="4416425"/>
            <a:ext cx="8374062" cy="1657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Point queries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Step 1: Find a </a:t>
            </a:r>
            <a:r>
              <a:rPr lang="ja-JP" altLang="en-US" sz="2200" dirty="0">
                <a:latin typeface="Arial"/>
              </a:rPr>
              <a:t>“</a:t>
            </a:r>
            <a:r>
              <a:rPr lang="en-US" sz="2200" dirty="0"/>
              <a:t>nearby</a:t>
            </a:r>
            <a:r>
              <a:rPr lang="ja-JP" altLang="en-US" sz="2200" dirty="0">
                <a:latin typeface="Arial"/>
              </a:rPr>
              <a:t>”</a:t>
            </a:r>
            <a:r>
              <a:rPr lang="en-US" sz="2200" dirty="0"/>
              <a:t> element efficiently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Step 2: Follow path of adjacent elements </a:t>
            </a:r>
          </a:p>
          <a:p>
            <a:pPr>
              <a:lnSpc>
                <a:spcPct val="30000"/>
              </a:lnSpc>
              <a:buFont typeface="Wingdings" charset="0"/>
              <a:buNone/>
            </a:pPr>
            <a:endParaRPr lang="en-US" sz="1100" dirty="0"/>
          </a:p>
          <a:p>
            <a:pPr>
              <a:lnSpc>
                <a:spcPct val="90000"/>
              </a:lnSpc>
            </a:pPr>
            <a:r>
              <a:rPr lang="en-US" sz="2600" dirty="0" smtClean="0"/>
              <a:t>Range queries are similar</a:t>
            </a:r>
            <a:endParaRPr lang="en-US" sz="2600" dirty="0"/>
          </a:p>
        </p:txBody>
      </p:sp>
      <p:grpSp>
        <p:nvGrpSpPr>
          <p:cNvPr id="105" name="Group 38"/>
          <p:cNvGrpSpPr>
            <a:grpSpLocks/>
          </p:cNvGrpSpPr>
          <p:nvPr/>
        </p:nvGrpSpPr>
        <p:grpSpPr bwMode="auto">
          <a:xfrm>
            <a:off x="2971800" y="1371600"/>
            <a:ext cx="3614630" cy="2819400"/>
            <a:chOff x="1824" y="1104"/>
            <a:chExt cx="2160" cy="1584"/>
          </a:xfrm>
        </p:grpSpPr>
        <p:sp>
          <p:nvSpPr>
            <p:cNvPr id="106" name="Line 39"/>
            <p:cNvSpPr>
              <a:spLocks noChangeShapeType="1"/>
            </p:cNvSpPr>
            <p:nvPr/>
          </p:nvSpPr>
          <p:spPr bwMode="auto">
            <a:xfrm>
              <a:off x="1824" y="1104"/>
              <a:ext cx="0" cy="57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40"/>
            <p:cNvSpPr>
              <a:spLocks noChangeShapeType="1"/>
            </p:cNvSpPr>
            <p:nvPr/>
          </p:nvSpPr>
          <p:spPr bwMode="auto">
            <a:xfrm>
              <a:off x="1824" y="1680"/>
              <a:ext cx="81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41"/>
            <p:cNvSpPr>
              <a:spLocks noChangeShapeType="1"/>
            </p:cNvSpPr>
            <p:nvPr/>
          </p:nvSpPr>
          <p:spPr bwMode="auto">
            <a:xfrm flipV="1">
              <a:off x="2640" y="1104"/>
              <a:ext cx="0" cy="57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42"/>
            <p:cNvSpPr>
              <a:spLocks noChangeShapeType="1"/>
            </p:cNvSpPr>
            <p:nvPr/>
          </p:nvSpPr>
          <p:spPr bwMode="auto">
            <a:xfrm>
              <a:off x="2640" y="1104"/>
              <a:ext cx="1344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43"/>
            <p:cNvSpPr>
              <a:spLocks noChangeShapeType="1"/>
            </p:cNvSpPr>
            <p:nvPr/>
          </p:nvSpPr>
          <p:spPr bwMode="auto">
            <a:xfrm>
              <a:off x="3984" y="1104"/>
              <a:ext cx="0" cy="52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44"/>
            <p:cNvSpPr>
              <a:spLocks noChangeShapeType="1"/>
            </p:cNvSpPr>
            <p:nvPr/>
          </p:nvSpPr>
          <p:spPr bwMode="auto">
            <a:xfrm flipH="1">
              <a:off x="3264" y="1632"/>
              <a:ext cx="72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45"/>
            <p:cNvSpPr>
              <a:spLocks noChangeShapeType="1"/>
            </p:cNvSpPr>
            <p:nvPr/>
          </p:nvSpPr>
          <p:spPr bwMode="auto">
            <a:xfrm>
              <a:off x="3264" y="1632"/>
              <a:ext cx="0" cy="57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46"/>
            <p:cNvSpPr>
              <a:spLocks noChangeShapeType="1"/>
            </p:cNvSpPr>
            <p:nvPr/>
          </p:nvSpPr>
          <p:spPr bwMode="auto">
            <a:xfrm>
              <a:off x="3264" y="2208"/>
              <a:ext cx="72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47"/>
            <p:cNvSpPr>
              <a:spLocks noChangeShapeType="1"/>
            </p:cNvSpPr>
            <p:nvPr/>
          </p:nvSpPr>
          <p:spPr bwMode="auto">
            <a:xfrm>
              <a:off x="3984" y="2208"/>
              <a:ext cx="0" cy="48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48"/>
            <p:cNvSpPr>
              <a:spLocks noChangeShapeType="1"/>
            </p:cNvSpPr>
            <p:nvPr/>
          </p:nvSpPr>
          <p:spPr bwMode="auto">
            <a:xfrm flipH="1">
              <a:off x="2592" y="2688"/>
              <a:ext cx="139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49"/>
            <p:cNvSpPr>
              <a:spLocks noChangeShapeType="1"/>
            </p:cNvSpPr>
            <p:nvPr/>
          </p:nvSpPr>
          <p:spPr bwMode="auto">
            <a:xfrm flipV="1">
              <a:off x="2592" y="2160"/>
              <a:ext cx="0" cy="52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50"/>
            <p:cNvSpPr>
              <a:spLocks noChangeShapeType="1"/>
            </p:cNvSpPr>
            <p:nvPr/>
          </p:nvSpPr>
          <p:spPr bwMode="auto">
            <a:xfrm>
              <a:off x="1824" y="2160"/>
              <a:ext cx="76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51"/>
            <p:cNvSpPr>
              <a:spLocks noChangeShapeType="1"/>
            </p:cNvSpPr>
            <p:nvPr/>
          </p:nvSpPr>
          <p:spPr bwMode="auto">
            <a:xfrm>
              <a:off x="1824" y="2160"/>
              <a:ext cx="0" cy="52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86536"/>
            <a:ext cx="3544888" cy="35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22"/>
          <p:cNvGrpSpPr>
            <a:grpSpLocks/>
          </p:cNvGrpSpPr>
          <p:nvPr/>
        </p:nvGrpSpPr>
        <p:grpSpPr bwMode="auto">
          <a:xfrm>
            <a:off x="7772400" y="4343400"/>
            <a:ext cx="1012156" cy="698844"/>
            <a:chOff x="3456" y="1545"/>
            <a:chExt cx="432" cy="327"/>
          </a:xfrm>
        </p:grpSpPr>
        <p:sp>
          <p:nvSpPr>
            <p:cNvPr id="37" name="Oval 23"/>
            <p:cNvSpPr>
              <a:spLocks noChangeArrowheads="1"/>
            </p:cNvSpPr>
            <p:nvPr/>
          </p:nvSpPr>
          <p:spPr bwMode="auto">
            <a:xfrm>
              <a:off x="345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3504" y="1545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Q</a:t>
              </a:r>
            </a:p>
          </p:txBody>
        </p:sp>
      </p:grpSp>
      <p:sp>
        <p:nvSpPr>
          <p:cNvPr id="40" name="Oval 23"/>
          <p:cNvSpPr>
            <a:spLocks noChangeArrowheads="1"/>
          </p:cNvSpPr>
          <p:nvPr/>
        </p:nvSpPr>
        <p:spPr bwMode="auto">
          <a:xfrm>
            <a:off x="6324600" y="48768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urved Up Arrow 2"/>
          <p:cNvSpPr/>
          <p:nvPr/>
        </p:nvSpPr>
        <p:spPr>
          <a:xfrm>
            <a:off x="6477000" y="5105400"/>
            <a:ext cx="1368552" cy="304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Down Arrow 3"/>
          <p:cNvSpPr/>
          <p:nvPr/>
        </p:nvSpPr>
        <p:spPr>
          <a:xfrm>
            <a:off x="6327648" y="3886200"/>
            <a:ext cx="1749552" cy="9144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8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1" grpId="0" build="p" autoUpdateAnimBg="0" advAuto="0"/>
      <p:bldP spid="757792" grpId="0" autoUpdateAnimBg="0"/>
      <p:bldP spid="40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 descr="test7randomcellsSy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7384"/>
            <a:ext cx="9144000" cy="6843216"/>
          </a:xfrm>
          <a:prstGeom prst="rect">
            <a:avLst/>
          </a:prstGeom>
          <a:noFill/>
        </p:spPr>
      </p:pic>
      <p:sp>
        <p:nvSpPr>
          <p:cNvPr id="4" name="Rectangle 80"/>
          <p:cNvSpPr>
            <a:spLocks noChangeArrowheads="1"/>
          </p:cNvSpPr>
          <p:nvPr/>
        </p:nvSpPr>
        <p:spPr bwMode="auto">
          <a:xfrm>
            <a:off x="0" y="6435725"/>
            <a:ext cx="9144000" cy="4278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/>
              <a:t>J. </a:t>
            </a:r>
            <a:r>
              <a:rPr lang="en-US" sz="1200" b="1" dirty="0" err="1"/>
              <a:t>Kozloski</a:t>
            </a:r>
            <a:r>
              <a:rPr lang="en-US" sz="1200" b="1" dirty="0"/>
              <a:t> et al., </a:t>
            </a:r>
            <a:r>
              <a:rPr lang="en-US" sz="1200" i="1" dirty="0"/>
              <a:t>Identifying, tabulating, and analyzing contacts between branched neuron morphologies, </a:t>
            </a:r>
          </a:p>
          <a:p>
            <a:pPr algn="r">
              <a:lnSpc>
                <a:spcPct val="90000"/>
              </a:lnSpc>
            </a:pPr>
            <a:r>
              <a:rPr lang="en-US" sz="1200" dirty="0"/>
              <a:t>IBM Journal for Research and Development, Issue 52, Number 1/2, 2008</a:t>
            </a:r>
          </a:p>
        </p:txBody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5122151" y="3244776"/>
            <a:ext cx="766295" cy="639327"/>
          </a:xfrm>
          <a:prstGeom prst="cube">
            <a:avLst>
              <a:gd name="adj" fmla="val 25000"/>
            </a:avLst>
          </a:prstGeom>
          <a:solidFill>
            <a:srgbClr val="FFCC99">
              <a:alpha val="49019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SzPct val="60000"/>
              <a:buFont typeface="Wingdings" charset="2"/>
              <a:buNone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-98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0" lang="en-US" sz="5400" b="1" i="0" u="non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atabasing</a:t>
            </a:r>
            <a:r>
              <a:rPr kumimoji="0" lang="en-US" sz="5400" b="1" i="0" u="non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brain</a:t>
            </a:r>
            <a:endParaRPr kumimoji="0" lang="en-US" sz="5400" b="1" i="0" u="non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839199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4400" b="1" dirty="0">
                <a:solidFill>
                  <a:srgbClr val="000090"/>
                </a:solidFill>
              </a:rPr>
              <a:t>a</a:t>
            </a:r>
            <a:r>
              <a:rPr lang="en-US" sz="4400" b="1" dirty="0" smtClean="0">
                <a:solidFill>
                  <a:srgbClr val="000090"/>
                </a:solidFill>
              </a:rPr>
              <a:t> spatial data management challenge</a:t>
            </a:r>
            <a:endParaRPr lang="en-US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9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383" y="3368675"/>
            <a:ext cx="26765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 descr="st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1596" y="3840163"/>
            <a:ext cx="302418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mRNAProtocol"/>
          <p:cNvPicPr>
            <a:picLocks noChangeAspect="1" noChangeArrowheads="1"/>
          </p:cNvPicPr>
          <p:nvPr/>
        </p:nvPicPr>
        <p:blipFill>
          <a:blip r:embed="rId5"/>
          <a:srcRect l="4469" t="2519" r="80928" b="77629"/>
          <a:stretch>
            <a:fillRect/>
          </a:stretch>
        </p:blipFill>
        <p:spPr bwMode="auto">
          <a:xfrm>
            <a:off x="543883" y="4260850"/>
            <a:ext cx="1223963" cy="1225550"/>
          </a:xfrm>
          <a:prstGeom prst="rect">
            <a:avLst/>
          </a:prstGeom>
          <a:noFill/>
        </p:spPr>
      </p:pic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1840871" y="4692650"/>
            <a:ext cx="647700" cy="358775"/>
          </a:xfrm>
          <a:prstGeom prst="rightArrow">
            <a:avLst>
              <a:gd name="adj1" fmla="val 50000"/>
              <a:gd name="adj2" fmla="val 451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5657221" y="3871913"/>
            <a:ext cx="647700" cy="358775"/>
          </a:xfrm>
          <a:prstGeom prst="rightArrow">
            <a:avLst>
              <a:gd name="adj1" fmla="val 50000"/>
              <a:gd name="adj2" fmla="val 451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66529" y="3620869"/>
            <a:ext cx="1646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800" b="1" dirty="0" err="1"/>
              <a:t>d</a:t>
            </a:r>
            <a:r>
              <a:rPr lang="de-DE" sz="1800" b="1" dirty="0" err="1" smtClean="0"/>
              <a:t>ye</a:t>
            </a:r>
            <a:r>
              <a:rPr lang="de-DE" sz="1800" b="1" dirty="0" smtClean="0"/>
              <a:t> </a:t>
            </a:r>
            <a:r>
              <a:rPr lang="de-DE" sz="1800" b="1" dirty="0" err="1"/>
              <a:t>loading</a:t>
            </a:r>
            <a:r>
              <a:rPr lang="de-DE" sz="1800" b="1" dirty="0"/>
              <a:t> &amp;</a:t>
            </a:r>
          </a:p>
          <a:p>
            <a:pPr algn="ctr"/>
            <a:r>
              <a:rPr lang="de-DE" sz="1800" b="1" dirty="0" err="1"/>
              <a:t>r</a:t>
            </a:r>
            <a:r>
              <a:rPr lang="de-DE" sz="1800" b="1" dirty="0" err="1" smtClean="0"/>
              <a:t>aster</a:t>
            </a:r>
            <a:r>
              <a:rPr lang="de-DE" sz="1800" b="1" dirty="0" smtClean="0"/>
              <a:t> </a:t>
            </a:r>
            <a:r>
              <a:rPr lang="de-DE" sz="1800" b="1" dirty="0" err="1"/>
              <a:t>scanning</a:t>
            </a:r>
            <a:endParaRPr lang="de-DE" sz="1800" b="1" dirty="0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124200" y="3429000"/>
            <a:ext cx="2090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/>
              <a:t>3D </a:t>
            </a:r>
            <a:r>
              <a:rPr lang="de-DE" sz="2000" b="1" dirty="0" err="1"/>
              <a:t>reconstruction</a:t>
            </a:r>
            <a:endParaRPr lang="de-DE" sz="2000" b="1" dirty="0"/>
          </a:p>
        </p:txBody>
      </p:sp>
      <p:sp>
        <p:nvSpPr>
          <p:cNvPr id="28819" name="Rectangle 147"/>
          <p:cNvSpPr>
            <a:spLocks noChangeArrowheads="1"/>
          </p:cNvSpPr>
          <p:nvPr/>
        </p:nvSpPr>
        <p:spPr bwMode="auto">
          <a:xfrm rot="-1657726">
            <a:off x="3722688" y="6042025"/>
            <a:ext cx="287337" cy="363538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1219200"/>
            <a:ext cx="450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images courtesy of </a:t>
            </a:r>
            <a:r>
              <a:rPr lang="en-US" sz="2000" i="1" dirty="0"/>
              <a:t>t</a:t>
            </a:r>
            <a:r>
              <a:rPr lang="en-US" sz="2000" i="1" dirty="0" smtClean="0"/>
              <a:t>he </a:t>
            </a:r>
            <a:r>
              <a:rPr lang="en-US" sz="2000" i="1" dirty="0"/>
              <a:t>Blue Brain Project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</a:t>
            </a:r>
            <a:r>
              <a:rPr lang="en-US" sz="5400" dirty="0" smtClean="0"/>
              <a:t>rain simulation</a:t>
            </a:r>
            <a:endParaRPr lang="en-US" sz="5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45" name="Group 144"/>
          <p:cNvGrpSpPr/>
          <p:nvPr/>
        </p:nvGrpSpPr>
        <p:grpSpPr>
          <a:xfrm>
            <a:off x="190385" y="1143000"/>
            <a:ext cx="3718978" cy="2146617"/>
            <a:chOff x="224252" y="1611812"/>
            <a:chExt cx="3676308" cy="2121988"/>
          </a:xfrm>
        </p:grpSpPr>
        <p:pic>
          <p:nvPicPr>
            <p:cNvPr id="146" name="Picture 14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52" y="1611812"/>
              <a:ext cx="3657536" cy="212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7" name="Rectangle 146"/>
            <p:cNvSpPr/>
            <p:nvPr/>
          </p:nvSpPr>
          <p:spPr>
            <a:xfrm>
              <a:off x="1752601" y="3018367"/>
              <a:ext cx="1524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514601" y="2431313"/>
              <a:ext cx="136718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726267" y="2047459"/>
              <a:ext cx="103878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521800" y="1644800"/>
              <a:ext cx="1378760" cy="106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n</a:t>
              </a:r>
              <a:r>
                <a:rPr lang="en-US" sz="3200" b="1" dirty="0" smtClean="0">
                  <a:latin typeface="+mj-lt"/>
                  <a:cs typeface="Arial" pitchFamily="34" charset="0"/>
                </a:rPr>
                <a:t>eo cortex</a:t>
              </a:r>
              <a:endParaRPr lang="en-US" sz="3200" b="1" baseline="30000" dirty="0" smtClean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7013069" y="2819400"/>
            <a:ext cx="11403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/>
              <a:t>a </a:t>
            </a:r>
            <a:r>
              <a:rPr lang="de-DE" sz="2000" b="1" dirty="0" err="1" smtClean="0"/>
              <a:t>neuron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834632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792162"/>
          </a:xfrm>
        </p:spPr>
        <p:txBody>
          <a:bodyPr/>
          <a:lstStyle/>
          <a:p>
            <a:pPr algn="l"/>
            <a:r>
              <a:rPr lang="en-US" sz="6000" dirty="0" smtClean="0"/>
              <a:t>morphologies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z="2800" smtClean="0"/>
              <a:pPr/>
              <a:t>19</a:t>
            </a:fld>
            <a:endParaRPr lang="en-US" sz="2800"/>
          </a:p>
        </p:txBody>
      </p:sp>
      <p:pic>
        <p:nvPicPr>
          <p:cNvPr id="15" name="ClippedJua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304800"/>
            <a:ext cx="3733800" cy="6553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99634" y="1524000"/>
            <a:ext cx="2030412" cy="3195638"/>
            <a:chOff x="599634" y="3066512"/>
            <a:chExt cx="2030412" cy="3195638"/>
          </a:xfrm>
        </p:grpSpPr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 rot="20400000">
              <a:off x="1450534" y="4566700"/>
              <a:ext cx="123825" cy="2301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11"/>
            <p:cNvSpPr>
              <a:spLocks noChangeArrowheads="1"/>
            </p:cNvSpPr>
            <p:nvPr/>
          </p:nvSpPr>
          <p:spPr bwMode="auto">
            <a:xfrm>
              <a:off x="1480696" y="4747675"/>
              <a:ext cx="123825" cy="2301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>
              <a:off x="1415609" y="3960275"/>
              <a:ext cx="90487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>
              <a:off x="1420371" y="4168237"/>
              <a:ext cx="101600" cy="23177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14"/>
            <p:cNvSpPr>
              <a:spLocks noChangeArrowheads="1"/>
            </p:cNvSpPr>
            <p:nvPr/>
          </p:nvSpPr>
          <p:spPr bwMode="auto">
            <a:xfrm>
              <a:off x="1415609" y="4371437"/>
              <a:ext cx="112712" cy="231775"/>
            </a:xfrm>
            <a:prstGeom prst="flowChartMagneticDisk">
              <a:avLst/>
            </a:prstGeom>
            <a:solidFill>
              <a:schemeClr val="folHlink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15"/>
            <p:cNvSpPr>
              <a:spLocks noChangeArrowheads="1"/>
            </p:cNvSpPr>
            <p:nvPr/>
          </p:nvSpPr>
          <p:spPr bwMode="auto">
            <a:xfrm>
              <a:off x="1464821" y="4942937"/>
              <a:ext cx="125413" cy="2301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1420371" y="3731675"/>
              <a:ext cx="79375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>
              <a:off x="1436246" y="3522125"/>
              <a:ext cx="66675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19800000">
              <a:off x="1385118" y="4446050"/>
              <a:ext cx="66675" cy="23177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19"/>
            <p:cNvSpPr>
              <a:spLocks noChangeArrowheads="1"/>
            </p:cNvSpPr>
            <p:nvPr/>
          </p:nvSpPr>
          <p:spPr bwMode="auto">
            <a:xfrm rot="17400000">
              <a:off x="1220346" y="4331750"/>
              <a:ext cx="63500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20"/>
            <p:cNvSpPr>
              <a:spLocks noChangeArrowheads="1"/>
            </p:cNvSpPr>
            <p:nvPr/>
          </p:nvSpPr>
          <p:spPr bwMode="auto">
            <a:xfrm rot="16200000">
              <a:off x="1288609" y="4536537"/>
              <a:ext cx="63500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AutoShape 21"/>
            <p:cNvSpPr>
              <a:spLocks noChangeArrowheads="1"/>
            </p:cNvSpPr>
            <p:nvPr/>
          </p:nvSpPr>
          <p:spPr bwMode="auto">
            <a:xfrm rot="20400000">
              <a:off x="1375921" y="3355437"/>
              <a:ext cx="68263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AutoShape 22"/>
            <p:cNvSpPr>
              <a:spLocks noChangeArrowheads="1"/>
            </p:cNvSpPr>
            <p:nvPr/>
          </p:nvSpPr>
          <p:spPr bwMode="auto">
            <a:xfrm rot="1200000">
              <a:off x="1375921" y="3174462"/>
              <a:ext cx="68263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23"/>
            <p:cNvSpPr>
              <a:spLocks noChangeArrowheads="1"/>
            </p:cNvSpPr>
            <p:nvPr/>
          </p:nvSpPr>
          <p:spPr bwMode="auto">
            <a:xfrm rot="20400000">
              <a:off x="1301309" y="3106200"/>
              <a:ext cx="68262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24"/>
            <p:cNvSpPr>
              <a:spLocks noChangeArrowheads="1"/>
            </p:cNvSpPr>
            <p:nvPr/>
          </p:nvSpPr>
          <p:spPr bwMode="auto">
            <a:xfrm rot="18000000">
              <a:off x="1180658" y="3085563"/>
              <a:ext cx="41275" cy="247650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AutoShape 25"/>
            <p:cNvSpPr>
              <a:spLocks noChangeArrowheads="1"/>
            </p:cNvSpPr>
            <p:nvPr/>
          </p:nvSpPr>
          <p:spPr bwMode="auto">
            <a:xfrm rot="1200000">
              <a:off x="1539434" y="3731675"/>
              <a:ext cx="46037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utoShape 26"/>
            <p:cNvSpPr>
              <a:spLocks noChangeArrowheads="1"/>
            </p:cNvSpPr>
            <p:nvPr/>
          </p:nvSpPr>
          <p:spPr bwMode="auto">
            <a:xfrm rot="1200000">
              <a:off x="1629921" y="3536412"/>
              <a:ext cx="44450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27"/>
            <p:cNvSpPr>
              <a:spLocks noChangeArrowheads="1"/>
            </p:cNvSpPr>
            <p:nvPr/>
          </p:nvSpPr>
          <p:spPr bwMode="auto">
            <a:xfrm rot="600000">
              <a:off x="1695009" y="3371312"/>
              <a:ext cx="23812" cy="179388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AutoShape 28"/>
            <p:cNvSpPr>
              <a:spLocks noChangeArrowheads="1"/>
            </p:cNvSpPr>
            <p:nvPr/>
          </p:nvSpPr>
          <p:spPr bwMode="auto">
            <a:xfrm rot="1800000">
              <a:off x="1734696" y="3439575"/>
              <a:ext cx="22225" cy="1793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AutoShape 29"/>
            <p:cNvSpPr>
              <a:spLocks noChangeArrowheads="1"/>
            </p:cNvSpPr>
            <p:nvPr/>
          </p:nvSpPr>
          <p:spPr bwMode="auto">
            <a:xfrm rot="17400000">
              <a:off x="1314009" y="4061875"/>
              <a:ext cx="63500" cy="304800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 rot="19800000">
              <a:off x="1256859" y="3982500"/>
              <a:ext cx="66675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AutoShape 31"/>
            <p:cNvSpPr>
              <a:spLocks noChangeArrowheads="1"/>
            </p:cNvSpPr>
            <p:nvPr/>
          </p:nvSpPr>
          <p:spPr bwMode="auto">
            <a:xfrm rot="19800000">
              <a:off x="1137796" y="3801525"/>
              <a:ext cx="66675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AutoShape 32"/>
            <p:cNvSpPr>
              <a:spLocks noChangeArrowheads="1"/>
            </p:cNvSpPr>
            <p:nvPr/>
          </p:nvSpPr>
          <p:spPr bwMode="auto">
            <a:xfrm rot="18600000">
              <a:off x="1011589" y="3640394"/>
              <a:ext cx="61913" cy="247650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33"/>
            <p:cNvSpPr>
              <a:spLocks noChangeArrowheads="1"/>
            </p:cNvSpPr>
            <p:nvPr/>
          </p:nvSpPr>
          <p:spPr bwMode="auto">
            <a:xfrm rot="19800000">
              <a:off x="1331471" y="3703100"/>
              <a:ext cx="66675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AutoShape 34"/>
            <p:cNvSpPr>
              <a:spLocks noChangeArrowheads="1"/>
            </p:cNvSpPr>
            <p:nvPr/>
          </p:nvSpPr>
          <p:spPr bwMode="auto">
            <a:xfrm rot="19800000">
              <a:off x="1212409" y="3522125"/>
              <a:ext cx="66675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AutoShape 35"/>
            <p:cNvSpPr>
              <a:spLocks noChangeArrowheads="1"/>
            </p:cNvSpPr>
            <p:nvPr/>
          </p:nvSpPr>
          <p:spPr bwMode="auto">
            <a:xfrm rot="19800000">
              <a:off x="1107634" y="3342737"/>
              <a:ext cx="66675" cy="230188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AutoShape 36"/>
            <p:cNvSpPr>
              <a:spLocks noChangeArrowheads="1"/>
            </p:cNvSpPr>
            <p:nvPr/>
          </p:nvSpPr>
          <p:spPr bwMode="auto">
            <a:xfrm rot="20400000">
              <a:off x="1020321" y="3174462"/>
              <a:ext cx="68263" cy="23177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AutoShape 37"/>
            <p:cNvSpPr>
              <a:spLocks noChangeArrowheads="1"/>
            </p:cNvSpPr>
            <p:nvPr/>
          </p:nvSpPr>
          <p:spPr bwMode="auto">
            <a:xfrm rot="1800000">
              <a:off x="1044134" y="3066512"/>
              <a:ext cx="23812" cy="125413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AutoShape 38"/>
            <p:cNvSpPr>
              <a:spLocks noChangeArrowheads="1"/>
            </p:cNvSpPr>
            <p:nvPr/>
          </p:nvSpPr>
          <p:spPr bwMode="auto">
            <a:xfrm rot="18000000">
              <a:off x="925865" y="3095881"/>
              <a:ext cx="20637" cy="13652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AutoShape 39"/>
            <p:cNvSpPr>
              <a:spLocks noChangeArrowheads="1"/>
            </p:cNvSpPr>
            <p:nvPr/>
          </p:nvSpPr>
          <p:spPr bwMode="auto">
            <a:xfrm rot="18000000">
              <a:off x="1224315" y="3708656"/>
              <a:ext cx="20637" cy="136525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AutoShape 40"/>
            <p:cNvSpPr>
              <a:spLocks noChangeArrowheads="1"/>
            </p:cNvSpPr>
            <p:nvPr/>
          </p:nvSpPr>
          <p:spPr bwMode="auto">
            <a:xfrm rot="18000000">
              <a:off x="1120334" y="3639600"/>
              <a:ext cx="20637" cy="13493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AutoShape 41"/>
            <p:cNvSpPr>
              <a:spLocks noChangeArrowheads="1"/>
            </p:cNvSpPr>
            <p:nvPr/>
          </p:nvSpPr>
          <p:spPr bwMode="auto">
            <a:xfrm rot="18000000">
              <a:off x="1029846" y="3569750"/>
              <a:ext cx="20637" cy="134938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AutoShape 42"/>
            <p:cNvSpPr>
              <a:spLocks noChangeArrowheads="1"/>
            </p:cNvSpPr>
            <p:nvPr/>
          </p:nvSpPr>
          <p:spPr bwMode="auto">
            <a:xfrm rot="19800000">
              <a:off x="953646" y="3507837"/>
              <a:ext cx="23813" cy="127000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AutoShape 43"/>
            <p:cNvSpPr>
              <a:spLocks noChangeArrowheads="1"/>
            </p:cNvSpPr>
            <p:nvPr/>
          </p:nvSpPr>
          <p:spPr bwMode="auto">
            <a:xfrm rot="18000000">
              <a:off x="866334" y="3417350"/>
              <a:ext cx="20637" cy="13493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AutoShape 44"/>
            <p:cNvSpPr>
              <a:spLocks noChangeArrowheads="1"/>
            </p:cNvSpPr>
            <p:nvPr/>
          </p:nvSpPr>
          <p:spPr bwMode="auto">
            <a:xfrm rot="21300000">
              <a:off x="804421" y="3326862"/>
              <a:ext cx="22225" cy="127000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AutoShape 45"/>
            <p:cNvSpPr>
              <a:spLocks noChangeArrowheads="1"/>
            </p:cNvSpPr>
            <p:nvPr/>
          </p:nvSpPr>
          <p:spPr bwMode="auto">
            <a:xfrm rot="21300000">
              <a:off x="809184" y="3203037"/>
              <a:ext cx="22225" cy="125413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46"/>
            <p:cNvSpPr>
              <a:spLocks noChangeArrowheads="1"/>
            </p:cNvSpPr>
            <p:nvPr/>
          </p:nvSpPr>
          <p:spPr bwMode="auto">
            <a:xfrm rot="16200000">
              <a:off x="796484" y="3479262"/>
              <a:ext cx="20638" cy="1920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47"/>
            <p:cNvSpPr>
              <a:spLocks noChangeArrowheads="1"/>
            </p:cNvSpPr>
            <p:nvPr/>
          </p:nvSpPr>
          <p:spPr bwMode="auto">
            <a:xfrm rot="19800000">
              <a:off x="867921" y="3509425"/>
              <a:ext cx="68263" cy="2301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AutoShape 48"/>
            <p:cNvSpPr>
              <a:spLocks noChangeArrowheads="1"/>
            </p:cNvSpPr>
            <p:nvPr/>
          </p:nvSpPr>
          <p:spPr bwMode="auto">
            <a:xfrm rot="2400000">
              <a:off x="1704534" y="3591975"/>
              <a:ext cx="22225" cy="179387"/>
            </a:xfrm>
            <a:prstGeom prst="flowChartMagneticDisk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49"/>
            <p:cNvSpPr>
              <a:spLocks noChangeArrowheads="1"/>
            </p:cNvSpPr>
            <p:nvPr/>
          </p:nvSpPr>
          <p:spPr bwMode="auto">
            <a:xfrm rot="3600000">
              <a:off x="1839471" y="3479262"/>
              <a:ext cx="20638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 rot="4800000">
              <a:off x="1985521" y="3430050"/>
              <a:ext cx="20637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AutoShape 51"/>
            <p:cNvSpPr>
              <a:spLocks noChangeArrowheads="1"/>
            </p:cNvSpPr>
            <p:nvPr/>
          </p:nvSpPr>
          <p:spPr bwMode="auto">
            <a:xfrm rot="4800000">
              <a:off x="2180784" y="3388775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AutoShape 52"/>
            <p:cNvSpPr>
              <a:spLocks noChangeArrowheads="1"/>
            </p:cNvSpPr>
            <p:nvPr/>
          </p:nvSpPr>
          <p:spPr bwMode="auto">
            <a:xfrm rot="16200000">
              <a:off x="1333853" y="4921506"/>
              <a:ext cx="93662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AutoShape 53"/>
            <p:cNvSpPr>
              <a:spLocks noChangeArrowheads="1"/>
            </p:cNvSpPr>
            <p:nvPr/>
          </p:nvSpPr>
          <p:spPr bwMode="auto">
            <a:xfrm rot="14400000">
              <a:off x="1183833" y="4979450"/>
              <a:ext cx="74613" cy="24923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AutoShape 54"/>
            <p:cNvSpPr>
              <a:spLocks noChangeArrowheads="1"/>
            </p:cNvSpPr>
            <p:nvPr/>
          </p:nvSpPr>
          <p:spPr bwMode="auto">
            <a:xfrm rot="12000000">
              <a:off x="1033021" y="5142962"/>
              <a:ext cx="77788" cy="2301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AutoShape 55"/>
            <p:cNvSpPr>
              <a:spLocks noChangeArrowheads="1"/>
            </p:cNvSpPr>
            <p:nvPr/>
          </p:nvSpPr>
          <p:spPr bwMode="auto">
            <a:xfrm rot="18000000">
              <a:off x="910783" y="5038188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AutoShape 56"/>
            <p:cNvSpPr>
              <a:spLocks noChangeArrowheads="1"/>
            </p:cNvSpPr>
            <p:nvPr/>
          </p:nvSpPr>
          <p:spPr bwMode="auto">
            <a:xfrm rot="18000000">
              <a:off x="763146" y="5008025"/>
              <a:ext cx="73025" cy="13652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AutoShape 57"/>
            <p:cNvSpPr>
              <a:spLocks noChangeArrowheads="1"/>
            </p:cNvSpPr>
            <p:nvPr/>
          </p:nvSpPr>
          <p:spPr bwMode="auto">
            <a:xfrm rot="15600000">
              <a:off x="880621" y="5147725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AutoShape 58"/>
            <p:cNvSpPr>
              <a:spLocks noChangeArrowheads="1"/>
            </p:cNvSpPr>
            <p:nvPr/>
          </p:nvSpPr>
          <p:spPr bwMode="auto">
            <a:xfrm rot="16800000">
              <a:off x="704409" y="5193762"/>
              <a:ext cx="73025" cy="16827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AutoShape 59"/>
            <p:cNvSpPr>
              <a:spLocks noChangeArrowheads="1"/>
            </p:cNvSpPr>
            <p:nvPr/>
          </p:nvSpPr>
          <p:spPr bwMode="auto">
            <a:xfrm rot="15600000">
              <a:off x="1363221" y="5077875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AutoShape 60"/>
            <p:cNvSpPr>
              <a:spLocks noChangeArrowheads="1"/>
            </p:cNvSpPr>
            <p:nvPr/>
          </p:nvSpPr>
          <p:spPr bwMode="auto">
            <a:xfrm rot="7740000">
              <a:off x="1558483" y="5119150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AutoShape 61"/>
            <p:cNvSpPr>
              <a:spLocks noChangeArrowheads="1"/>
            </p:cNvSpPr>
            <p:nvPr/>
          </p:nvSpPr>
          <p:spPr bwMode="auto">
            <a:xfrm rot="6600000">
              <a:off x="1656908" y="5077875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AutoShape 62"/>
            <p:cNvSpPr>
              <a:spLocks noChangeArrowheads="1"/>
            </p:cNvSpPr>
            <p:nvPr/>
          </p:nvSpPr>
          <p:spPr bwMode="auto">
            <a:xfrm rot="3600000">
              <a:off x="1693421" y="4938175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AutoShape 63"/>
            <p:cNvSpPr>
              <a:spLocks noChangeArrowheads="1"/>
            </p:cNvSpPr>
            <p:nvPr/>
          </p:nvSpPr>
          <p:spPr bwMode="auto">
            <a:xfrm rot="4200000">
              <a:off x="1675959" y="4717512"/>
              <a:ext cx="20638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AutoShape 64"/>
            <p:cNvSpPr>
              <a:spLocks noChangeArrowheads="1"/>
            </p:cNvSpPr>
            <p:nvPr/>
          </p:nvSpPr>
          <p:spPr bwMode="auto">
            <a:xfrm rot="4200000">
              <a:off x="1855346" y="4661950"/>
              <a:ext cx="20637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AutoShape 65"/>
            <p:cNvSpPr>
              <a:spLocks noChangeArrowheads="1"/>
            </p:cNvSpPr>
            <p:nvPr/>
          </p:nvSpPr>
          <p:spPr bwMode="auto">
            <a:xfrm rot="4200000">
              <a:off x="2018859" y="4620675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AutoShape 66"/>
            <p:cNvSpPr>
              <a:spLocks noChangeArrowheads="1"/>
            </p:cNvSpPr>
            <p:nvPr/>
          </p:nvSpPr>
          <p:spPr bwMode="auto">
            <a:xfrm rot="4200000">
              <a:off x="1906940" y="4880231"/>
              <a:ext cx="4127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AutoShape 67"/>
            <p:cNvSpPr>
              <a:spLocks noChangeArrowheads="1"/>
            </p:cNvSpPr>
            <p:nvPr/>
          </p:nvSpPr>
          <p:spPr bwMode="auto">
            <a:xfrm rot="1800000">
              <a:off x="1972821" y="4808000"/>
              <a:ext cx="23813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AutoShape 68"/>
            <p:cNvSpPr>
              <a:spLocks noChangeArrowheads="1"/>
            </p:cNvSpPr>
            <p:nvPr/>
          </p:nvSpPr>
          <p:spPr bwMode="auto">
            <a:xfrm rot="3600000">
              <a:off x="2078390" y="4770694"/>
              <a:ext cx="2222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AutoShape 69"/>
            <p:cNvSpPr>
              <a:spLocks noChangeArrowheads="1"/>
            </p:cNvSpPr>
            <p:nvPr/>
          </p:nvSpPr>
          <p:spPr bwMode="auto">
            <a:xfrm rot="4200000">
              <a:off x="2222852" y="4704019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AutoShape 70"/>
            <p:cNvSpPr>
              <a:spLocks noChangeArrowheads="1"/>
            </p:cNvSpPr>
            <p:nvPr/>
          </p:nvSpPr>
          <p:spPr bwMode="auto">
            <a:xfrm rot="4200000">
              <a:off x="2326834" y="4661950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AutoShape 71"/>
            <p:cNvSpPr>
              <a:spLocks noChangeArrowheads="1"/>
            </p:cNvSpPr>
            <p:nvPr/>
          </p:nvSpPr>
          <p:spPr bwMode="auto">
            <a:xfrm rot="5700000">
              <a:off x="1687071" y="4919125"/>
              <a:ext cx="20637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AutoShape 72"/>
            <p:cNvSpPr>
              <a:spLocks noChangeArrowheads="1"/>
            </p:cNvSpPr>
            <p:nvPr/>
          </p:nvSpPr>
          <p:spPr bwMode="auto">
            <a:xfrm rot="6000000">
              <a:off x="1968852" y="4940556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AutoShape 73"/>
            <p:cNvSpPr>
              <a:spLocks noChangeArrowheads="1"/>
            </p:cNvSpPr>
            <p:nvPr/>
          </p:nvSpPr>
          <p:spPr bwMode="auto">
            <a:xfrm rot="7200000">
              <a:off x="2137127" y="5002469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AutoShape 74"/>
            <p:cNvSpPr>
              <a:spLocks noChangeArrowheads="1"/>
            </p:cNvSpPr>
            <p:nvPr/>
          </p:nvSpPr>
          <p:spPr bwMode="auto">
            <a:xfrm rot="4200000">
              <a:off x="2299052" y="5002469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AutoShape 75"/>
            <p:cNvSpPr>
              <a:spLocks noChangeArrowheads="1"/>
            </p:cNvSpPr>
            <p:nvPr/>
          </p:nvSpPr>
          <p:spPr bwMode="auto">
            <a:xfrm rot="6600000">
              <a:off x="2342709" y="5079462"/>
              <a:ext cx="20638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AutoShape 76"/>
            <p:cNvSpPr>
              <a:spLocks noChangeArrowheads="1"/>
            </p:cNvSpPr>
            <p:nvPr/>
          </p:nvSpPr>
          <p:spPr bwMode="auto">
            <a:xfrm rot="6600000">
              <a:off x="2523684" y="5141375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AutoShape 77"/>
            <p:cNvSpPr>
              <a:spLocks noChangeArrowheads="1"/>
            </p:cNvSpPr>
            <p:nvPr/>
          </p:nvSpPr>
          <p:spPr bwMode="auto">
            <a:xfrm rot="1800000">
              <a:off x="2425259" y="4885787"/>
              <a:ext cx="11112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AutoShape 78"/>
            <p:cNvSpPr>
              <a:spLocks noChangeArrowheads="1"/>
            </p:cNvSpPr>
            <p:nvPr/>
          </p:nvSpPr>
          <p:spPr bwMode="auto">
            <a:xfrm rot="15600000">
              <a:off x="1179071" y="5104863"/>
              <a:ext cx="73025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AutoShape 79"/>
            <p:cNvSpPr>
              <a:spLocks noChangeArrowheads="1"/>
            </p:cNvSpPr>
            <p:nvPr/>
          </p:nvSpPr>
          <p:spPr bwMode="auto">
            <a:xfrm rot="11400000">
              <a:off x="1436246" y="5206462"/>
              <a:ext cx="66675" cy="23177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AutoShape 80"/>
            <p:cNvSpPr>
              <a:spLocks noChangeArrowheads="1"/>
            </p:cNvSpPr>
            <p:nvPr/>
          </p:nvSpPr>
          <p:spPr bwMode="auto">
            <a:xfrm rot="10800000">
              <a:off x="1420371" y="5420775"/>
              <a:ext cx="44450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AutoShape 81"/>
            <p:cNvSpPr>
              <a:spLocks noChangeArrowheads="1"/>
            </p:cNvSpPr>
            <p:nvPr/>
          </p:nvSpPr>
          <p:spPr bwMode="auto">
            <a:xfrm rot="10800000">
              <a:off x="1436246" y="5582700"/>
              <a:ext cx="44450" cy="177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AutoShape 82"/>
            <p:cNvSpPr>
              <a:spLocks noChangeArrowheads="1"/>
            </p:cNvSpPr>
            <p:nvPr/>
          </p:nvSpPr>
          <p:spPr bwMode="auto">
            <a:xfrm rot="11400000">
              <a:off x="1426721" y="5763675"/>
              <a:ext cx="22225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AutoShape 83"/>
            <p:cNvSpPr>
              <a:spLocks noChangeArrowheads="1"/>
            </p:cNvSpPr>
            <p:nvPr/>
          </p:nvSpPr>
          <p:spPr bwMode="auto">
            <a:xfrm rot="10800000">
              <a:off x="1425134" y="5892262"/>
              <a:ext cx="22225" cy="2301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AutoShape 84"/>
            <p:cNvSpPr>
              <a:spLocks noChangeArrowheads="1"/>
            </p:cNvSpPr>
            <p:nvPr/>
          </p:nvSpPr>
          <p:spPr bwMode="auto">
            <a:xfrm rot="12600000">
              <a:off x="1361634" y="6043075"/>
              <a:ext cx="22225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AutoShape 85"/>
            <p:cNvSpPr>
              <a:spLocks noChangeArrowheads="1"/>
            </p:cNvSpPr>
            <p:nvPr/>
          </p:nvSpPr>
          <p:spPr bwMode="auto">
            <a:xfrm rot="9600000">
              <a:off x="1436246" y="6082762"/>
              <a:ext cx="22225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AutoShape 86"/>
            <p:cNvSpPr>
              <a:spLocks noChangeArrowheads="1"/>
            </p:cNvSpPr>
            <p:nvPr/>
          </p:nvSpPr>
          <p:spPr bwMode="auto">
            <a:xfrm rot="13200000">
              <a:off x="1375921" y="5389025"/>
              <a:ext cx="44450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AutoShape 87"/>
            <p:cNvSpPr>
              <a:spLocks noChangeArrowheads="1"/>
            </p:cNvSpPr>
            <p:nvPr/>
          </p:nvSpPr>
          <p:spPr bwMode="auto">
            <a:xfrm rot="12600000">
              <a:off x="1298134" y="5498562"/>
              <a:ext cx="44450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AutoShape 88"/>
            <p:cNvSpPr>
              <a:spLocks noChangeArrowheads="1"/>
            </p:cNvSpPr>
            <p:nvPr/>
          </p:nvSpPr>
          <p:spPr bwMode="auto">
            <a:xfrm rot="12600000">
              <a:off x="1212409" y="5638262"/>
              <a:ext cx="44450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AutoShape 89"/>
            <p:cNvSpPr>
              <a:spLocks noChangeArrowheads="1"/>
            </p:cNvSpPr>
            <p:nvPr/>
          </p:nvSpPr>
          <p:spPr bwMode="auto">
            <a:xfrm rot="12600000">
              <a:off x="1152084" y="5776375"/>
              <a:ext cx="22225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AutoShape 90"/>
            <p:cNvSpPr>
              <a:spLocks noChangeArrowheads="1"/>
            </p:cNvSpPr>
            <p:nvPr/>
          </p:nvSpPr>
          <p:spPr bwMode="auto">
            <a:xfrm rot="14400000">
              <a:off x="1346552" y="5213606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AutoShape 91"/>
            <p:cNvSpPr>
              <a:spLocks noChangeArrowheads="1"/>
            </p:cNvSpPr>
            <p:nvPr/>
          </p:nvSpPr>
          <p:spPr bwMode="auto">
            <a:xfrm rot="14400000">
              <a:off x="1194152" y="5288219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AutoShape 92"/>
            <p:cNvSpPr>
              <a:spLocks noChangeArrowheads="1"/>
            </p:cNvSpPr>
            <p:nvPr/>
          </p:nvSpPr>
          <p:spPr bwMode="auto">
            <a:xfrm rot="14400000">
              <a:off x="1044134" y="5357275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AutoShape 93"/>
            <p:cNvSpPr>
              <a:spLocks noChangeArrowheads="1"/>
            </p:cNvSpPr>
            <p:nvPr/>
          </p:nvSpPr>
          <p:spPr bwMode="auto">
            <a:xfrm rot="12600000">
              <a:off x="979046" y="5443000"/>
              <a:ext cx="23813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AutoShape 94"/>
            <p:cNvSpPr>
              <a:spLocks noChangeArrowheads="1"/>
            </p:cNvSpPr>
            <p:nvPr/>
          </p:nvSpPr>
          <p:spPr bwMode="auto">
            <a:xfrm rot="14400000">
              <a:off x="848871" y="5552537"/>
              <a:ext cx="20638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AutoShape 95"/>
            <p:cNvSpPr>
              <a:spLocks noChangeArrowheads="1"/>
            </p:cNvSpPr>
            <p:nvPr/>
          </p:nvSpPr>
          <p:spPr bwMode="auto">
            <a:xfrm rot="14400000">
              <a:off x="684565" y="5635881"/>
              <a:ext cx="2222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AutoShape 96"/>
            <p:cNvSpPr>
              <a:spLocks noChangeArrowheads="1"/>
            </p:cNvSpPr>
            <p:nvPr/>
          </p:nvSpPr>
          <p:spPr bwMode="auto">
            <a:xfrm rot="14400000">
              <a:off x="878240" y="5408869"/>
              <a:ext cx="2222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AutoShape 97"/>
            <p:cNvSpPr>
              <a:spLocks noChangeArrowheads="1"/>
            </p:cNvSpPr>
            <p:nvPr/>
          </p:nvSpPr>
          <p:spPr bwMode="auto">
            <a:xfrm rot="14400000">
              <a:off x="717109" y="5366800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AutoShape 98"/>
            <p:cNvSpPr>
              <a:spLocks noChangeArrowheads="1"/>
            </p:cNvSpPr>
            <p:nvPr/>
          </p:nvSpPr>
          <p:spPr bwMode="auto">
            <a:xfrm rot="16200000">
              <a:off x="777433" y="5247738"/>
              <a:ext cx="22225" cy="304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AutoShape 99"/>
            <p:cNvSpPr>
              <a:spLocks noChangeArrowheads="1"/>
            </p:cNvSpPr>
            <p:nvPr/>
          </p:nvSpPr>
          <p:spPr bwMode="auto">
            <a:xfrm rot="12000000">
              <a:off x="1188596" y="5373150"/>
              <a:ext cx="23813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AutoShape 100"/>
            <p:cNvSpPr>
              <a:spLocks noChangeArrowheads="1"/>
            </p:cNvSpPr>
            <p:nvPr/>
          </p:nvSpPr>
          <p:spPr bwMode="auto">
            <a:xfrm rot="12000000">
              <a:off x="1152084" y="5498562"/>
              <a:ext cx="22225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AutoShape 101"/>
            <p:cNvSpPr>
              <a:spLocks noChangeArrowheads="1"/>
            </p:cNvSpPr>
            <p:nvPr/>
          </p:nvSpPr>
          <p:spPr bwMode="auto">
            <a:xfrm rot="12000000">
              <a:off x="1091759" y="5666837"/>
              <a:ext cx="23812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AutoShape 102"/>
            <p:cNvSpPr>
              <a:spLocks noChangeArrowheads="1"/>
            </p:cNvSpPr>
            <p:nvPr/>
          </p:nvSpPr>
          <p:spPr bwMode="auto">
            <a:xfrm rot="12000000">
              <a:off x="1158434" y="5235037"/>
              <a:ext cx="23812" cy="177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AutoShape 103"/>
            <p:cNvSpPr>
              <a:spLocks noChangeArrowheads="1"/>
            </p:cNvSpPr>
            <p:nvPr/>
          </p:nvSpPr>
          <p:spPr bwMode="auto">
            <a:xfrm rot="16200000">
              <a:off x="983809" y="5301712"/>
              <a:ext cx="20638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AutoShape 104"/>
            <p:cNvSpPr>
              <a:spLocks noChangeArrowheads="1"/>
            </p:cNvSpPr>
            <p:nvPr/>
          </p:nvSpPr>
          <p:spPr bwMode="auto">
            <a:xfrm rot="12000000">
              <a:off x="988571" y="5317587"/>
              <a:ext cx="22225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AutoShape 105"/>
            <p:cNvSpPr>
              <a:spLocks noChangeArrowheads="1"/>
            </p:cNvSpPr>
            <p:nvPr/>
          </p:nvSpPr>
          <p:spPr bwMode="auto">
            <a:xfrm rot="9600000">
              <a:off x="1809309" y="5654137"/>
              <a:ext cx="22225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AutoShape 106"/>
            <p:cNvSpPr>
              <a:spLocks noChangeArrowheads="1"/>
            </p:cNvSpPr>
            <p:nvPr/>
          </p:nvSpPr>
          <p:spPr bwMode="auto">
            <a:xfrm rot="9600000">
              <a:off x="1660084" y="5303300"/>
              <a:ext cx="66675" cy="23177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7"/>
            <p:cNvSpPr>
              <a:spLocks noChangeArrowheads="1"/>
            </p:cNvSpPr>
            <p:nvPr/>
          </p:nvSpPr>
          <p:spPr bwMode="auto">
            <a:xfrm rot="9600000">
              <a:off x="1734696" y="5498562"/>
              <a:ext cx="44450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AutoShape 108"/>
            <p:cNvSpPr>
              <a:spLocks noChangeArrowheads="1"/>
            </p:cNvSpPr>
            <p:nvPr/>
          </p:nvSpPr>
          <p:spPr bwMode="auto">
            <a:xfrm rot="10200000">
              <a:off x="1868046" y="5808125"/>
              <a:ext cx="23813" cy="177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AutoShape 109"/>
            <p:cNvSpPr>
              <a:spLocks noChangeArrowheads="1"/>
            </p:cNvSpPr>
            <p:nvPr/>
          </p:nvSpPr>
          <p:spPr bwMode="auto">
            <a:xfrm rot="10200000">
              <a:off x="1898209" y="5989100"/>
              <a:ext cx="23812" cy="177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AutoShape 110"/>
            <p:cNvSpPr>
              <a:spLocks noChangeArrowheads="1"/>
            </p:cNvSpPr>
            <p:nvPr/>
          </p:nvSpPr>
          <p:spPr bwMode="auto">
            <a:xfrm rot="10200000">
              <a:off x="2009334" y="5735100"/>
              <a:ext cx="23812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AutoShape 111"/>
            <p:cNvSpPr>
              <a:spLocks noChangeArrowheads="1"/>
            </p:cNvSpPr>
            <p:nvPr/>
          </p:nvSpPr>
          <p:spPr bwMode="auto">
            <a:xfrm rot="10200000">
              <a:off x="2152209" y="5776375"/>
              <a:ext cx="22225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AutoShape 112"/>
            <p:cNvSpPr>
              <a:spLocks noChangeArrowheads="1"/>
            </p:cNvSpPr>
            <p:nvPr/>
          </p:nvSpPr>
          <p:spPr bwMode="auto">
            <a:xfrm rot="9000000">
              <a:off x="2077596" y="5901787"/>
              <a:ext cx="22225" cy="1793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AutoShape 113"/>
            <p:cNvSpPr>
              <a:spLocks noChangeArrowheads="1"/>
            </p:cNvSpPr>
            <p:nvPr/>
          </p:nvSpPr>
          <p:spPr bwMode="auto">
            <a:xfrm rot="9000000">
              <a:off x="1829946" y="5176300"/>
              <a:ext cx="22225" cy="652462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AutoShape 114"/>
            <p:cNvSpPr>
              <a:spLocks noChangeArrowheads="1"/>
            </p:cNvSpPr>
            <p:nvPr/>
          </p:nvSpPr>
          <p:spPr bwMode="auto">
            <a:xfrm rot="6600000">
              <a:off x="1987903" y="5043743"/>
              <a:ext cx="42862" cy="530225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AutoShape 115"/>
            <p:cNvSpPr>
              <a:spLocks noChangeArrowheads="1"/>
            </p:cNvSpPr>
            <p:nvPr/>
          </p:nvSpPr>
          <p:spPr bwMode="auto">
            <a:xfrm rot="9000000">
              <a:off x="1944246" y="5185825"/>
              <a:ext cx="22225" cy="5461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AutoShape 116"/>
            <p:cNvSpPr>
              <a:spLocks noChangeArrowheads="1"/>
            </p:cNvSpPr>
            <p:nvPr/>
          </p:nvSpPr>
          <p:spPr bwMode="auto">
            <a:xfrm rot="9600000">
              <a:off x="2107759" y="5652550"/>
              <a:ext cx="22225" cy="177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AutoShape 117"/>
            <p:cNvSpPr>
              <a:spLocks noChangeArrowheads="1"/>
            </p:cNvSpPr>
            <p:nvPr/>
          </p:nvSpPr>
          <p:spPr bwMode="auto">
            <a:xfrm rot="3600000">
              <a:off x="1838677" y="5048506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AutoShape 118"/>
            <p:cNvSpPr>
              <a:spLocks noChangeArrowheads="1"/>
            </p:cNvSpPr>
            <p:nvPr/>
          </p:nvSpPr>
          <p:spPr bwMode="auto">
            <a:xfrm rot="4800000">
              <a:off x="1872809" y="5085812"/>
              <a:ext cx="20638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AutoShape 119"/>
            <p:cNvSpPr>
              <a:spLocks noChangeArrowheads="1"/>
            </p:cNvSpPr>
            <p:nvPr/>
          </p:nvSpPr>
          <p:spPr bwMode="auto">
            <a:xfrm rot="6600000">
              <a:off x="2066484" y="5100100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AutoShape 120"/>
            <p:cNvSpPr>
              <a:spLocks noChangeArrowheads="1"/>
            </p:cNvSpPr>
            <p:nvPr/>
          </p:nvSpPr>
          <p:spPr bwMode="auto">
            <a:xfrm rot="4800000">
              <a:off x="2254602" y="5127881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AutoShape 121"/>
            <p:cNvSpPr>
              <a:spLocks noChangeArrowheads="1"/>
            </p:cNvSpPr>
            <p:nvPr/>
          </p:nvSpPr>
          <p:spPr bwMode="auto">
            <a:xfrm rot="4800000">
              <a:off x="2388746" y="5135025"/>
              <a:ext cx="20637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AutoShape 122"/>
            <p:cNvSpPr>
              <a:spLocks noChangeArrowheads="1"/>
            </p:cNvSpPr>
            <p:nvPr/>
          </p:nvSpPr>
          <p:spPr bwMode="auto">
            <a:xfrm rot="4800000">
              <a:off x="2479234" y="5330287"/>
              <a:ext cx="20638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AutoShape 123"/>
            <p:cNvSpPr>
              <a:spLocks noChangeArrowheads="1"/>
            </p:cNvSpPr>
            <p:nvPr/>
          </p:nvSpPr>
          <p:spPr bwMode="auto">
            <a:xfrm rot="6600000">
              <a:off x="2400652" y="5254881"/>
              <a:ext cx="20638" cy="4191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AutoShape 124"/>
            <p:cNvSpPr>
              <a:spLocks noChangeArrowheads="1"/>
            </p:cNvSpPr>
            <p:nvPr/>
          </p:nvSpPr>
          <p:spPr bwMode="auto">
            <a:xfrm rot="4800000">
              <a:off x="2148240" y="5364419"/>
              <a:ext cx="2222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AutoShape 125"/>
            <p:cNvSpPr>
              <a:spLocks noChangeArrowheads="1"/>
            </p:cNvSpPr>
            <p:nvPr/>
          </p:nvSpPr>
          <p:spPr bwMode="auto">
            <a:xfrm rot="6600000">
              <a:off x="2013302" y="5343781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AutoShape 126"/>
            <p:cNvSpPr>
              <a:spLocks noChangeArrowheads="1"/>
            </p:cNvSpPr>
            <p:nvPr/>
          </p:nvSpPr>
          <p:spPr bwMode="auto">
            <a:xfrm rot="4800000">
              <a:off x="2313340" y="5364419"/>
              <a:ext cx="22225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AutoShape 127"/>
            <p:cNvSpPr>
              <a:spLocks noChangeArrowheads="1"/>
            </p:cNvSpPr>
            <p:nvPr/>
          </p:nvSpPr>
          <p:spPr bwMode="auto">
            <a:xfrm rot="6600000">
              <a:off x="1803752" y="5288219"/>
              <a:ext cx="22225" cy="192088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AutoShape 128"/>
            <p:cNvSpPr>
              <a:spLocks noChangeArrowheads="1"/>
            </p:cNvSpPr>
            <p:nvPr/>
          </p:nvSpPr>
          <p:spPr bwMode="auto">
            <a:xfrm rot="2400000">
              <a:off x="1539434" y="5277900"/>
              <a:ext cx="23812" cy="1793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AutoShape 129"/>
            <p:cNvSpPr>
              <a:spLocks noChangeArrowheads="1"/>
            </p:cNvSpPr>
            <p:nvPr/>
          </p:nvSpPr>
          <p:spPr bwMode="auto">
            <a:xfrm rot="10800000">
              <a:off x="1521971" y="5352512"/>
              <a:ext cx="23813" cy="284163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AutoShape 130"/>
            <p:cNvSpPr>
              <a:spLocks noChangeArrowheads="1"/>
            </p:cNvSpPr>
            <p:nvPr/>
          </p:nvSpPr>
          <p:spPr bwMode="auto">
            <a:xfrm rot="15600000">
              <a:off x="1036196" y="5406488"/>
              <a:ext cx="22225" cy="812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AutoShape 131"/>
            <p:cNvSpPr>
              <a:spLocks noChangeArrowheads="1"/>
            </p:cNvSpPr>
            <p:nvPr/>
          </p:nvSpPr>
          <p:spPr bwMode="auto">
            <a:xfrm rot="14400000">
              <a:off x="685359" y="5830350"/>
              <a:ext cx="20637" cy="192087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AutoShape 132"/>
            <p:cNvSpPr>
              <a:spLocks noChangeArrowheads="1"/>
            </p:cNvSpPr>
            <p:nvPr/>
          </p:nvSpPr>
          <p:spPr bwMode="auto">
            <a:xfrm rot="7200000">
              <a:off x="1564040" y="5691444"/>
              <a:ext cx="20637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AutoShape 133"/>
            <p:cNvSpPr>
              <a:spLocks noChangeArrowheads="1"/>
            </p:cNvSpPr>
            <p:nvPr/>
          </p:nvSpPr>
          <p:spPr bwMode="auto">
            <a:xfrm rot="7800000">
              <a:off x="1746602" y="5831144"/>
              <a:ext cx="20637" cy="24765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AutoShape 134"/>
            <p:cNvSpPr>
              <a:spLocks noChangeArrowheads="1"/>
            </p:cNvSpPr>
            <p:nvPr/>
          </p:nvSpPr>
          <p:spPr bwMode="auto">
            <a:xfrm rot="3000000">
              <a:off x="1593408" y="5560475"/>
              <a:ext cx="22225" cy="304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AutoShape 135"/>
            <p:cNvSpPr>
              <a:spLocks noChangeArrowheads="1"/>
            </p:cNvSpPr>
            <p:nvPr/>
          </p:nvSpPr>
          <p:spPr bwMode="auto">
            <a:xfrm rot="2400000">
              <a:off x="1875984" y="5206462"/>
              <a:ext cx="22225" cy="493713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AutoShape 136"/>
            <p:cNvSpPr>
              <a:spLocks noChangeArrowheads="1"/>
            </p:cNvSpPr>
            <p:nvPr/>
          </p:nvSpPr>
          <p:spPr bwMode="auto">
            <a:xfrm rot="3000000">
              <a:off x="2159352" y="5037394"/>
              <a:ext cx="20637" cy="304800"/>
            </a:xfrm>
            <a:prstGeom prst="flowChartMagneticDisk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7" name="Can 146"/>
          <p:cNvSpPr/>
          <p:nvPr/>
        </p:nvSpPr>
        <p:spPr>
          <a:xfrm>
            <a:off x="1352872" y="2813186"/>
            <a:ext cx="206031" cy="318475"/>
          </a:xfrm>
          <a:prstGeom prst="can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228600" y="4648200"/>
            <a:ext cx="518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Arial" pitchFamily="34" charset="0"/>
              </a:rPr>
              <a:t>s</a:t>
            </a:r>
            <a:r>
              <a:rPr lang="en-US" sz="3200" b="1" dirty="0" smtClean="0">
                <a:latin typeface="+mj-lt"/>
                <a:cs typeface="Arial" pitchFamily="34" charset="0"/>
              </a:rPr>
              <a:t>ingle neuron, </a:t>
            </a:r>
          </a:p>
          <a:p>
            <a:pPr>
              <a:defRPr/>
            </a:pPr>
            <a:r>
              <a:rPr lang="en-US" sz="3200" b="1" dirty="0" smtClean="0">
                <a:latin typeface="+mj-lt"/>
                <a:cs typeface="Arial" pitchFamily="34" charset="0"/>
              </a:rPr>
              <a:t>modeled with 3D cylinders </a:t>
            </a:r>
            <a:endParaRPr lang="en-US" sz="3200" b="1" baseline="30000" dirty="0" smtClean="0">
              <a:latin typeface="+mj-lt"/>
              <a:cs typeface="Arial" pitchFamily="34" charset="0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0" y="6287869"/>
            <a:ext cx="9144000" cy="646331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Verdana" pitchFamily="34" charset="0"/>
              </a:rPr>
              <a:t>human brain: ~86 billion </a:t>
            </a:r>
            <a:r>
              <a:rPr lang="en-US" sz="3600" b="1" dirty="0">
                <a:solidFill>
                  <a:srgbClr val="000090"/>
                </a:solidFill>
                <a:latin typeface="Verdana" pitchFamily="34" charset="0"/>
              </a:rPr>
              <a:t>n</a:t>
            </a:r>
            <a:r>
              <a:rPr lang="en-US" sz="3600" b="1" dirty="0" smtClean="0">
                <a:solidFill>
                  <a:srgbClr val="000090"/>
                </a:solidFill>
                <a:latin typeface="Verdana" pitchFamily="34" charset="0"/>
              </a:rPr>
              <a:t>eurons</a:t>
            </a:r>
            <a:endParaRPr lang="el-GR" sz="3600" b="1" dirty="0">
              <a:solidFill>
                <a:srgbClr val="00009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224E-6 -2.80888E-6 L 0.21595 -2.80888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7" grpId="0" animBg="1"/>
      <p:bldP spid="147" grpId="1" animBg="1"/>
      <p:bldP spid="147" grpId="2" animBg="1"/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64670a.pd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E8D8"/>
              </a:clrFrom>
              <a:clrTo>
                <a:srgbClr val="EEE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4336" b="17388"/>
          <a:stretch/>
        </p:blipFill>
        <p:spPr>
          <a:xfrm>
            <a:off x="261457" y="728406"/>
            <a:ext cx="8882543" cy="5920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1456" y="751742"/>
            <a:ext cx="2427817" cy="13494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THE </a:t>
            </a:r>
          </a:p>
          <a:p>
            <a:r>
              <a:rPr lang="en-US" sz="2800" dirty="0" smtClean="0"/>
              <a:t>SEQUENCE </a:t>
            </a:r>
          </a:p>
          <a:p>
            <a:r>
              <a:rPr lang="en-US" sz="2800" dirty="0" smtClean="0"/>
              <a:t>EXPLOSION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97558" y="2785042"/>
            <a:ext cx="7462184" cy="3416940"/>
            <a:chOff x="697558" y="2785042"/>
            <a:chExt cx="7462184" cy="3416940"/>
          </a:xfrm>
        </p:grpSpPr>
        <p:sp>
          <p:nvSpPr>
            <p:cNvPr id="12" name="Freeform 11"/>
            <p:cNvSpPr/>
            <p:nvPr/>
          </p:nvSpPr>
          <p:spPr>
            <a:xfrm>
              <a:off x="697558" y="2825436"/>
              <a:ext cx="7462184" cy="3376546"/>
            </a:xfrm>
            <a:custGeom>
              <a:avLst/>
              <a:gdLst>
                <a:gd name="connsiteX0" fmla="*/ 0 w 5752059"/>
                <a:gd name="connsiteY0" fmla="*/ 0 h 2680165"/>
                <a:gd name="connsiteX1" fmla="*/ 56026 w 5752059"/>
                <a:gd name="connsiteY1" fmla="*/ 9338 h 2680165"/>
                <a:gd name="connsiteX2" fmla="*/ 84040 w 5752059"/>
                <a:gd name="connsiteY2" fmla="*/ 37354 h 2680165"/>
                <a:gd name="connsiteX3" fmla="*/ 149404 w 5752059"/>
                <a:gd name="connsiteY3" fmla="*/ 56031 h 2680165"/>
                <a:gd name="connsiteX4" fmla="*/ 168080 w 5752059"/>
                <a:gd name="connsiteY4" fmla="*/ 84047 h 2680165"/>
                <a:gd name="connsiteX5" fmla="*/ 214768 w 5752059"/>
                <a:gd name="connsiteY5" fmla="*/ 93385 h 2680165"/>
                <a:gd name="connsiteX6" fmla="*/ 242782 w 5752059"/>
                <a:gd name="connsiteY6" fmla="*/ 102724 h 2680165"/>
                <a:gd name="connsiteX7" fmla="*/ 289470 w 5752059"/>
                <a:gd name="connsiteY7" fmla="*/ 121401 h 2680165"/>
                <a:gd name="connsiteX8" fmla="*/ 364172 w 5752059"/>
                <a:gd name="connsiteY8" fmla="*/ 140078 h 2680165"/>
                <a:gd name="connsiteX9" fmla="*/ 410861 w 5752059"/>
                <a:gd name="connsiteY9" fmla="*/ 158755 h 2680165"/>
                <a:gd name="connsiteX10" fmla="*/ 513577 w 5752059"/>
                <a:gd name="connsiteY10" fmla="*/ 177432 h 2680165"/>
                <a:gd name="connsiteX11" fmla="*/ 569603 w 5752059"/>
                <a:gd name="connsiteY11" fmla="*/ 196109 h 2680165"/>
                <a:gd name="connsiteX12" fmla="*/ 709670 w 5752059"/>
                <a:gd name="connsiteY12" fmla="*/ 214786 h 2680165"/>
                <a:gd name="connsiteX13" fmla="*/ 784372 w 5752059"/>
                <a:gd name="connsiteY13" fmla="*/ 224125 h 2680165"/>
                <a:gd name="connsiteX14" fmla="*/ 831060 w 5752059"/>
                <a:gd name="connsiteY14" fmla="*/ 233464 h 2680165"/>
                <a:gd name="connsiteX15" fmla="*/ 905762 w 5752059"/>
                <a:gd name="connsiteY15" fmla="*/ 242802 h 2680165"/>
                <a:gd name="connsiteX16" fmla="*/ 1017816 w 5752059"/>
                <a:gd name="connsiteY16" fmla="*/ 261479 h 2680165"/>
                <a:gd name="connsiteX17" fmla="*/ 1157882 w 5752059"/>
                <a:gd name="connsiteY17" fmla="*/ 280156 h 2680165"/>
                <a:gd name="connsiteX18" fmla="*/ 1335299 w 5752059"/>
                <a:gd name="connsiteY18" fmla="*/ 289495 h 2680165"/>
                <a:gd name="connsiteX19" fmla="*/ 1503379 w 5752059"/>
                <a:gd name="connsiteY19" fmla="*/ 308172 h 2680165"/>
                <a:gd name="connsiteX20" fmla="*/ 1606094 w 5752059"/>
                <a:gd name="connsiteY20" fmla="*/ 326849 h 2680165"/>
                <a:gd name="connsiteX21" fmla="*/ 1643445 w 5752059"/>
                <a:gd name="connsiteY21" fmla="*/ 336188 h 2680165"/>
                <a:gd name="connsiteX22" fmla="*/ 1671459 w 5752059"/>
                <a:gd name="connsiteY22" fmla="*/ 354865 h 2680165"/>
                <a:gd name="connsiteX23" fmla="*/ 1736823 w 5752059"/>
                <a:gd name="connsiteY23" fmla="*/ 373542 h 2680165"/>
                <a:gd name="connsiteX24" fmla="*/ 1830201 w 5752059"/>
                <a:gd name="connsiteY24" fmla="*/ 410896 h 2680165"/>
                <a:gd name="connsiteX25" fmla="*/ 1876889 w 5752059"/>
                <a:gd name="connsiteY25" fmla="*/ 420235 h 2680165"/>
                <a:gd name="connsiteX26" fmla="*/ 1942254 w 5752059"/>
                <a:gd name="connsiteY26" fmla="*/ 448250 h 2680165"/>
                <a:gd name="connsiteX27" fmla="*/ 2007618 w 5752059"/>
                <a:gd name="connsiteY27" fmla="*/ 466927 h 2680165"/>
                <a:gd name="connsiteX28" fmla="*/ 2091658 w 5752059"/>
                <a:gd name="connsiteY28" fmla="*/ 494943 h 2680165"/>
                <a:gd name="connsiteX29" fmla="*/ 2185035 w 5752059"/>
                <a:gd name="connsiteY29" fmla="*/ 522959 h 2680165"/>
                <a:gd name="connsiteX30" fmla="*/ 2213049 w 5752059"/>
                <a:gd name="connsiteY30" fmla="*/ 541636 h 2680165"/>
                <a:gd name="connsiteX31" fmla="*/ 2269075 w 5752059"/>
                <a:gd name="connsiteY31" fmla="*/ 560313 h 2680165"/>
                <a:gd name="connsiteX32" fmla="*/ 2297088 w 5752059"/>
                <a:gd name="connsiteY32" fmla="*/ 569651 h 2680165"/>
                <a:gd name="connsiteX33" fmla="*/ 2315764 w 5752059"/>
                <a:gd name="connsiteY33" fmla="*/ 588329 h 2680165"/>
                <a:gd name="connsiteX34" fmla="*/ 2353115 w 5752059"/>
                <a:gd name="connsiteY34" fmla="*/ 597667 h 2680165"/>
                <a:gd name="connsiteX35" fmla="*/ 2381128 w 5752059"/>
                <a:gd name="connsiteY35" fmla="*/ 607006 h 2680165"/>
                <a:gd name="connsiteX36" fmla="*/ 2418479 w 5752059"/>
                <a:gd name="connsiteY36" fmla="*/ 625683 h 2680165"/>
                <a:gd name="connsiteX37" fmla="*/ 2521195 w 5752059"/>
                <a:gd name="connsiteY37" fmla="*/ 653698 h 2680165"/>
                <a:gd name="connsiteX38" fmla="*/ 2558546 w 5752059"/>
                <a:gd name="connsiteY38" fmla="*/ 672376 h 2680165"/>
                <a:gd name="connsiteX39" fmla="*/ 2633248 w 5752059"/>
                <a:gd name="connsiteY39" fmla="*/ 691053 h 2680165"/>
                <a:gd name="connsiteX40" fmla="*/ 2670599 w 5752059"/>
                <a:gd name="connsiteY40" fmla="*/ 719068 h 2680165"/>
                <a:gd name="connsiteX41" fmla="*/ 2754639 w 5752059"/>
                <a:gd name="connsiteY41" fmla="*/ 737745 h 2680165"/>
                <a:gd name="connsiteX42" fmla="*/ 2838678 w 5752059"/>
                <a:gd name="connsiteY42" fmla="*/ 765761 h 2680165"/>
                <a:gd name="connsiteX43" fmla="*/ 2866692 w 5752059"/>
                <a:gd name="connsiteY43" fmla="*/ 775100 h 2680165"/>
                <a:gd name="connsiteX44" fmla="*/ 2969407 w 5752059"/>
                <a:gd name="connsiteY44" fmla="*/ 812454 h 2680165"/>
                <a:gd name="connsiteX45" fmla="*/ 3025434 w 5752059"/>
                <a:gd name="connsiteY45" fmla="*/ 821792 h 2680165"/>
                <a:gd name="connsiteX46" fmla="*/ 3053447 w 5752059"/>
                <a:gd name="connsiteY46" fmla="*/ 831131 h 2680165"/>
                <a:gd name="connsiteX47" fmla="*/ 3100136 w 5752059"/>
                <a:gd name="connsiteY47" fmla="*/ 849808 h 2680165"/>
                <a:gd name="connsiteX48" fmla="*/ 3156162 w 5752059"/>
                <a:gd name="connsiteY48" fmla="*/ 859147 h 2680165"/>
                <a:gd name="connsiteX49" fmla="*/ 3202851 w 5752059"/>
                <a:gd name="connsiteY49" fmla="*/ 868485 h 2680165"/>
                <a:gd name="connsiteX50" fmla="*/ 3277553 w 5752059"/>
                <a:gd name="connsiteY50" fmla="*/ 887162 h 2680165"/>
                <a:gd name="connsiteX51" fmla="*/ 3305566 w 5752059"/>
                <a:gd name="connsiteY51" fmla="*/ 896501 h 2680165"/>
                <a:gd name="connsiteX52" fmla="*/ 3333580 w 5752059"/>
                <a:gd name="connsiteY52" fmla="*/ 915178 h 2680165"/>
                <a:gd name="connsiteX53" fmla="*/ 3389606 w 5752059"/>
                <a:gd name="connsiteY53" fmla="*/ 943194 h 2680165"/>
                <a:gd name="connsiteX54" fmla="*/ 3464308 w 5752059"/>
                <a:gd name="connsiteY54" fmla="*/ 1055256 h 2680165"/>
                <a:gd name="connsiteX55" fmla="*/ 3482984 w 5752059"/>
                <a:gd name="connsiteY55" fmla="*/ 1083272 h 2680165"/>
                <a:gd name="connsiteX56" fmla="*/ 3520335 w 5752059"/>
                <a:gd name="connsiteY56" fmla="*/ 1139303 h 2680165"/>
                <a:gd name="connsiteX57" fmla="*/ 3548348 w 5752059"/>
                <a:gd name="connsiteY57" fmla="*/ 1204673 h 2680165"/>
                <a:gd name="connsiteX58" fmla="*/ 3567024 w 5752059"/>
                <a:gd name="connsiteY58" fmla="*/ 1232689 h 2680165"/>
                <a:gd name="connsiteX59" fmla="*/ 3585699 w 5752059"/>
                <a:gd name="connsiteY59" fmla="*/ 1270043 h 2680165"/>
                <a:gd name="connsiteX60" fmla="*/ 3604375 w 5752059"/>
                <a:gd name="connsiteY60" fmla="*/ 1298059 h 2680165"/>
                <a:gd name="connsiteX61" fmla="*/ 3641726 w 5752059"/>
                <a:gd name="connsiteY61" fmla="*/ 1382106 h 2680165"/>
                <a:gd name="connsiteX62" fmla="*/ 3669739 w 5752059"/>
                <a:gd name="connsiteY62" fmla="*/ 1428798 h 2680165"/>
                <a:gd name="connsiteX63" fmla="*/ 3697752 w 5752059"/>
                <a:gd name="connsiteY63" fmla="*/ 1484830 h 2680165"/>
                <a:gd name="connsiteX64" fmla="*/ 3735103 w 5752059"/>
                <a:gd name="connsiteY64" fmla="*/ 1522184 h 2680165"/>
                <a:gd name="connsiteX65" fmla="*/ 3763117 w 5752059"/>
                <a:gd name="connsiteY65" fmla="*/ 1559538 h 2680165"/>
                <a:gd name="connsiteX66" fmla="*/ 3800468 w 5752059"/>
                <a:gd name="connsiteY66" fmla="*/ 1615569 h 2680165"/>
                <a:gd name="connsiteX67" fmla="*/ 3809805 w 5752059"/>
                <a:gd name="connsiteY67" fmla="*/ 1652924 h 2680165"/>
                <a:gd name="connsiteX68" fmla="*/ 3837819 w 5752059"/>
                <a:gd name="connsiteY68" fmla="*/ 1662262 h 2680165"/>
                <a:gd name="connsiteX69" fmla="*/ 3884507 w 5752059"/>
                <a:gd name="connsiteY69" fmla="*/ 1718294 h 2680165"/>
                <a:gd name="connsiteX70" fmla="*/ 3912521 w 5752059"/>
                <a:gd name="connsiteY70" fmla="*/ 1746309 h 2680165"/>
                <a:gd name="connsiteX71" fmla="*/ 3940534 w 5752059"/>
                <a:gd name="connsiteY71" fmla="*/ 1755648 h 2680165"/>
                <a:gd name="connsiteX72" fmla="*/ 3977885 w 5752059"/>
                <a:gd name="connsiteY72" fmla="*/ 1811679 h 2680165"/>
                <a:gd name="connsiteX73" fmla="*/ 4033912 w 5752059"/>
                <a:gd name="connsiteY73" fmla="*/ 1830356 h 2680165"/>
                <a:gd name="connsiteX74" fmla="*/ 4108614 w 5752059"/>
                <a:gd name="connsiteY74" fmla="*/ 1867710 h 2680165"/>
                <a:gd name="connsiteX75" fmla="*/ 4164640 w 5752059"/>
                <a:gd name="connsiteY75" fmla="*/ 1886387 h 2680165"/>
                <a:gd name="connsiteX76" fmla="*/ 4192653 w 5752059"/>
                <a:gd name="connsiteY76" fmla="*/ 1905065 h 2680165"/>
                <a:gd name="connsiteX77" fmla="*/ 4267356 w 5752059"/>
                <a:gd name="connsiteY77" fmla="*/ 1923742 h 2680165"/>
                <a:gd name="connsiteX78" fmla="*/ 4379409 w 5752059"/>
                <a:gd name="connsiteY78" fmla="*/ 1942419 h 2680165"/>
                <a:gd name="connsiteX79" fmla="*/ 4407422 w 5752059"/>
                <a:gd name="connsiteY79" fmla="*/ 1951757 h 2680165"/>
                <a:gd name="connsiteX80" fmla="*/ 4435435 w 5752059"/>
                <a:gd name="connsiteY80" fmla="*/ 1970434 h 2680165"/>
                <a:gd name="connsiteX81" fmla="*/ 4491462 w 5752059"/>
                <a:gd name="connsiteY81" fmla="*/ 1989112 h 2680165"/>
                <a:gd name="connsiteX82" fmla="*/ 4519475 w 5752059"/>
                <a:gd name="connsiteY82" fmla="*/ 1998450 h 2680165"/>
                <a:gd name="connsiteX83" fmla="*/ 4547488 w 5752059"/>
                <a:gd name="connsiteY83" fmla="*/ 2007789 h 2680165"/>
                <a:gd name="connsiteX84" fmla="*/ 4594177 w 5752059"/>
                <a:gd name="connsiteY84" fmla="*/ 2045143 h 2680165"/>
                <a:gd name="connsiteX85" fmla="*/ 4650204 w 5752059"/>
                <a:gd name="connsiteY85" fmla="*/ 2082497 h 2680165"/>
                <a:gd name="connsiteX86" fmla="*/ 4715568 w 5752059"/>
                <a:gd name="connsiteY86" fmla="*/ 2119851 h 2680165"/>
                <a:gd name="connsiteX87" fmla="*/ 4752919 w 5752059"/>
                <a:gd name="connsiteY87" fmla="*/ 2175883 h 2680165"/>
                <a:gd name="connsiteX88" fmla="*/ 4715568 w 5752059"/>
                <a:gd name="connsiteY88" fmla="*/ 2185221 h 2680165"/>
                <a:gd name="connsiteX89" fmla="*/ 4771594 w 5752059"/>
                <a:gd name="connsiteY89" fmla="*/ 2222575 h 2680165"/>
                <a:gd name="connsiteX90" fmla="*/ 4799608 w 5752059"/>
                <a:gd name="connsiteY90" fmla="*/ 2241253 h 2680165"/>
                <a:gd name="connsiteX91" fmla="*/ 4818283 w 5752059"/>
                <a:gd name="connsiteY91" fmla="*/ 2269268 h 2680165"/>
                <a:gd name="connsiteX92" fmla="*/ 4911661 w 5752059"/>
                <a:gd name="connsiteY92" fmla="*/ 2325299 h 2680165"/>
                <a:gd name="connsiteX93" fmla="*/ 4986363 w 5752059"/>
                <a:gd name="connsiteY93" fmla="*/ 2381331 h 2680165"/>
                <a:gd name="connsiteX94" fmla="*/ 5042389 w 5752059"/>
                <a:gd name="connsiteY94" fmla="*/ 2409346 h 2680165"/>
                <a:gd name="connsiteX95" fmla="*/ 5089078 w 5752059"/>
                <a:gd name="connsiteY95" fmla="*/ 2437362 h 2680165"/>
                <a:gd name="connsiteX96" fmla="*/ 5145105 w 5752059"/>
                <a:gd name="connsiteY96" fmla="*/ 2474716 h 2680165"/>
                <a:gd name="connsiteX97" fmla="*/ 5173118 w 5752059"/>
                <a:gd name="connsiteY97" fmla="*/ 2484055 h 2680165"/>
                <a:gd name="connsiteX98" fmla="*/ 5201131 w 5752059"/>
                <a:gd name="connsiteY98" fmla="*/ 2502732 h 2680165"/>
                <a:gd name="connsiteX99" fmla="*/ 5229145 w 5752059"/>
                <a:gd name="connsiteY99" fmla="*/ 2512071 h 2680165"/>
                <a:gd name="connsiteX100" fmla="*/ 5294509 w 5752059"/>
                <a:gd name="connsiteY100" fmla="*/ 2549425 h 2680165"/>
                <a:gd name="connsiteX101" fmla="*/ 5350536 w 5752059"/>
                <a:gd name="connsiteY101" fmla="*/ 2568102 h 2680165"/>
                <a:gd name="connsiteX102" fmla="*/ 5499940 w 5752059"/>
                <a:gd name="connsiteY102" fmla="*/ 2596118 h 2680165"/>
                <a:gd name="connsiteX103" fmla="*/ 5537291 w 5752059"/>
                <a:gd name="connsiteY103" fmla="*/ 2605456 h 2680165"/>
                <a:gd name="connsiteX104" fmla="*/ 5565304 w 5752059"/>
                <a:gd name="connsiteY104" fmla="*/ 2614795 h 2680165"/>
                <a:gd name="connsiteX105" fmla="*/ 5611993 w 5752059"/>
                <a:gd name="connsiteY105" fmla="*/ 2624133 h 2680165"/>
                <a:gd name="connsiteX106" fmla="*/ 5649344 w 5752059"/>
                <a:gd name="connsiteY106" fmla="*/ 2642810 h 2680165"/>
                <a:gd name="connsiteX107" fmla="*/ 5742721 w 5752059"/>
                <a:gd name="connsiteY107" fmla="*/ 2670826 h 2680165"/>
                <a:gd name="connsiteX108" fmla="*/ 5752059 w 5752059"/>
                <a:gd name="connsiteY108" fmla="*/ 2680165 h 268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5752059" h="2680165">
                  <a:moveTo>
                    <a:pt x="0" y="0"/>
                  </a:moveTo>
                  <a:cubicBezTo>
                    <a:pt x="18675" y="3113"/>
                    <a:pt x="38725" y="1648"/>
                    <a:pt x="56026" y="9338"/>
                  </a:cubicBezTo>
                  <a:cubicBezTo>
                    <a:pt x="68094" y="14702"/>
                    <a:pt x="73052" y="30028"/>
                    <a:pt x="84040" y="37354"/>
                  </a:cubicBezTo>
                  <a:cubicBezTo>
                    <a:pt x="92080" y="42715"/>
                    <a:pt x="144419" y="54785"/>
                    <a:pt x="149404" y="56031"/>
                  </a:cubicBezTo>
                  <a:cubicBezTo>
                    <a:pt x="155629" y="65370"/>
                    <a:pt x="158336" y="78478"/>
                    <a:pt x="168080" y="84047"/>
                  </a:cubicBezTo>
                  <a:cubicBezTo>
                    <a:pt x="181860" y="91922"/>
                    <a:pt x="199371" y="89535"/>
                    <a:pt x="214768" y="93385"/>
                  </a:cubicBezTo>
                  <a:cubicBezTo>
                    <a:pt x="224317" y="95773"/>
                    <a:pt x="233566" y="99268"/>
                    <a:pt x="242782" y="102724"/>
                  </a:cubicBezTo>
                  <a:cubicBezTo>
                    <a:pt x="258476" y="108610"/>
                    <a:pt x="273450" y="116471"/>
                    <a:pt x="289470" y="121401"/>
                  </a:cubicBezTo>
                  <a:cubicBezTo>
                    <a:pt x="314002" y="128950"/>
                    <a:pt x="340341" y="130545"/>
                    <a:pt x="364172" y="140078"/>
                  </a:cubicBezTo>
                  <a:cubicBezTo>
                    <a:pt x="379735" y="146304"/>
                    <a:pt x="394959" y="153454"/>
                    <a:pt x="410861" y="158755"/>
                  </a:cubicBezTo>
                  <a:cubicBezTo>
                    <a:pt x="443886" y="169764"/>
                    <a:pt x="479545" y="172570"/>
                    <a:pt x="513577" y="177432"/>
                  </a:cubicBezTo>
                  <a:cubicBezTo>
                    <a:pt x="532252" y="183658"/>
                    <a:pt x="550069" y="193667"/>
                    <a:pt x="569603" y="196109"/>
                  </a:cubicBezTo>
                  <a:lnTo>
                    <a:pt x="709670" y="214786"/>
                  </a:lnTo>
                  <a:cubicBezTo>
                    <a:pt x="734544" y="218103"/>
                    <a:pt x="759569" y="220309"/>
                    <a:pt x="784372" y="224125"/>
                  </a:cubicBezTo>
                  <a:cubicBezTo>
                    <a:pt x="800058" y="226539"/>
                    <a:pt x="815374" y="231051"/>
                    <a:pt x="831060" y="233464"/>
                  </a:cubicBezTo>
                  <a:cubicBezTo>
                    <a:pt x="855863" y="237280"/>
                    <a:pt x="880861" y="239689"/>
                    <a:pt x="905762" y="242802"/>
                  </a:cubicBezTo>
                  <a:cubicBezTo>
                    <a:pt x="970656" y="259027"/>
                    <a:pt x="924129" y="248986"/>
                    <a:pt x="1017816" y="261479"/>
                  </a:cubicBezTo>
                  <a:cubicBezTo>
                    <a:pt x="1049776" y="265741"/>
                    <a:pt x="1127751" y="277924"/>
                    <a:pt x="1157882" y="280156"/>
                  </a:cubicBezTo>
                  <a:cubicBezTo>
                    <a:pt x="1216941" y="284531"/>
                    <a:pt x="1276209" y="285555"/>
                    <a:pt x="1335299" y="289495"/>
                  </a:cubicBezTo>
                  <a:cubicBezTo>
                    <a:pt x="1405718" y="294190"/>
                    <a:pt x="1438689" y="298218"/>
                    <a:pt x="1503379" y="308172"/>
                  </a:cubicBezTo>
                  <a:cubicBezTo>
                    <a:pt x="1536307" y="313239"/>
                    <a:pt x="1573326" y="319566"/>
                    <a:pt x="1606094" y="326849"/>
                  </a:cubicBezTo>
                  <a:cubicBezTo>
                    <a:pt x="1618622" y="329633"/>
                    <a:pt x="1630995" y="333075"/>
                    <a:pt x="1643445" y="336188"/>
                  </a:cubicBezTo>
                  <a:cubicBezTo>
                    <a:pt x="1652783" y="342414"/>
                    <a:pt x="1661421" y="349846"/>
                    <a:pt x="1671459" y="354865"/>
                  </a:cubicBezTo>
                  <a:cubicBezTo>
                    <a:pt x="1691733" y="365003"/>
                    <a:pt x="1715888" y="366065"/>
                    <a:pt x="1736823" y="373542"/>
                  </a:cubicBezTo>
                  <a:cubicBezTo>
                    <a:pt x="1768394" y="384818"/>
                    <a:pt x="1797328" y="404320"/>
                    <a:pt x="1830201" y="410896"/>
                  </a:cubicBezTo>
                  <a:cubicBezTo>
                    <a:pt x="1845764" y="414009"/>
                    <a:pt x="1861492" y="416385"/>
                    <a:pt x="1876889" y="420235"/>
                  </a:cubicBezTo>
                  <a:cubicBezTo>
                    <a:pt x="1911932" y="428997"/>
                    <a:pt x="1904834" y="432211"/>
                    <a:pt x="1942254" y="448250"/>
                  </a:cubicBezTo>
                  <a:cubicBezTo>
                    <a:pt x="1967955" y="459266"/>
                    <a:pt x="1979606" y="458307"/>
                    <a:pt x="2007618" y="466927"/>
                  </a:cubicBezTo>
                  <a:cubicBezTo>
                    <a:pt x="2035841" y="475612"/>
                    <a:pt x="2063011" y="487780"/>
                    <a:pt x="2091658" y="494943"/>
                  </a:cubicBezTo>
                  <a:cubicBezTo>
                    <a:pt x="2112537" y="500163"/>
                    <a:pt x="2171395" y="513866"/>
                    <a:pt x="2185035" y="522959"/>
                  </a:cubicBezTo>
                  <a:cubicBezTo>
                    <a:pt x="2194373" y="529185"/>
                    <a:pt x="2202793" y="537078"/>
                    <a:pt x="2213049" y="541636"/>
                  </a:cubicBezTo>
                  <a:cubicBezTo>
                    <a:pt x="2231038" y="549632"/>
                    <a:pt x="2250400" y="554087"/>
                    <a:pt x="2269075" y="560313"/>
                  </a:cubicBezTo>
                  <a:lnTo>
                    <a:pt x="2297088" y="569651"/>
                  </a:lnTo>
                  <a:cubicBezTo>
                    <a:pt x="2303313" y="575877"/>
                    <a:pt x="2307889" y="584391"/>
                    <a:pt x="2315764" y="588329"/>
                  </a:cubicBezTo>
                  <a:cubicBezTo>
                    <a:pt x="2327242" y="594069"/>
                    <a:pt x="2340775" y="594141"/>
                    <a:pt x="2353115" y="597667"/>
                  </a:cubicBezTo>
                  <a:cubicBezTo>
                    <a:pt x="2362579" y="600371"/>
                    <a:pt x="2372081" y="603128"/>
                    <a:pt x="2381128" y="607006"/>
                  </a:cubicBezTo>
                  <a:cubicBezTo>
                    <a:pt x="2393922" y="612490"/>
                    <a:pt x="2405273" y="621281"/>
                    <a:pt x="2418479" y="625683"/>
                  </a:cubicBezTo>
                  <a:cubicBezTo>
                    <a:pt x="2479950" y="646174"/>
                    <a:pt x="2455720" y="620956"/>
                    <a:pt x="2521195" y="653698"/>
                  </a:cubicBezTo>
                  <a:cubicBezTo>
                    <a:pt x="2533645" y="659924"/>
                    <a:pt x="2545751" y="666892"/>
                    <a:pt x="2558546" y="672376"/>
                  </a:cubicBezTo>
                  <a:cubicBezTo>
                    <a:pt x="2583665" y="683143"/>
                    <a:pt x="2605852" y="685573"/>
                    <a:pt x="2633248" y="691053"/>
                  </a:cubicBezTo>
                  <a:cubicBezTo>
                    <a:pt x="2645698" y="700391"/>
                    <a:pt x="2657087" y="711346"/>
                    <a:pt x="2670599" y="719068"/>
                  </a:cubicBezTo>
                  <a:cubicBezTo>
                    <a:pt x="2689533" y="729888"/>
                    <a:pt x="2740917" y="735458"/>
                    <a:pt x="2754639" y="737745"/>
                  </a:cubicBezTo>
                  <a:lnTo>
                    <a:pt x="2838678" y="765761"/>
                  </a:lnTo>
                  <a:cubicBezTo>
                    <a:pt x="2848016" y="768874"/>
                    <a:pt x="2857553" y="771444"/>
                    <a:pt x="2866692" y="775100"/>
                  </a:cubicBezTo>
                  <a:cubicBezTo>
                    <a:pt x="2887910" y="783588"/>
                    <a:pt x="2948859" y="809029"/>
                    <a:pt x="2969407" y="812454"/>
                  </a:cubicBezTo>
                  <a:lnTo>
                    <a:pt x="3025434" y="821792"/>
                  </a:lnTo>
                  <a:cubicBezTo>
                    <a:pt x="3034772" y="824905"/>
                    <a:pt x="3044231" y="827675"/>
                    <a:pt x="3053447" y="831131"/>
                  </a:cubicBezTo>
                  <a:cubicBezTo>
                    <a:pt x="3069142" y="837017"/>
                    <a:pt x="3083965" y="845397"/>
                    <a:pt x="3100136" y="849808"/>
                  </a:cubicBezTo>
                  <a:cubicBezTo>
                    <a:pt x="3118402" y="854790"/>
                    <a:pt x="3137534" y="855760"/>
                    <a:pt x="3156162" y="859147"/>
                  </a:cubicBezTo>
                  <a:cubicBezTo>
                    <a:pt x="3171777" y="861986"/>
                    <a:pt x="3187386" y="864916"/>
                    <a:pt x="3202851" y="868485"/>
                  </a:cubicBezTo>
                  <a:cubicBezTo>
                    <a:pt x="3227861" y="874257"/>
                    <a:pt x="3253203" y="879044"/>
                    <a:pt x="3277553" y="887162"/>
                  </a:cubicBezTo>
                  <a:cubicBezTo>
                    <a:pt x="3286891" y="890275"/>
                    <a:pt x="3296762" y="892099"/>
                    <a:pt x="3305566" y="896501"/>
                  </a:cubicBezTo>
                  <a:cubicBezTo>
                    <a:pt x="3315604" y="901520"/>
                    <a:pt x="3323542" y="910159"/>
                    <a:pt x="3333580" y="915178"/>
                  </a:cubicBezTo>
                  <a:cubicBezTo>
                    <a:pt x="3410895" y="953839"/>
                    <a:pt x="3309329" y="889671"/>
                    <a:pt x="3389606" y="943194"/>
                  </a:cubicBezTo>
                  <a:lnTo>
                    <a:pt x="3464308" y="1055256"/>
                  </a:lnTo>
                  <a:cubicBezTo>
                    <a:pt x="3470533" y="1064595"/>
                    <a:pt x="3479435" y="1072624"/>
                    <a:pt x="3482984" y="1083272"/>
                  </a:cubicBezTo>
                  <a:cubicBezTo>
                    <a:pt x="3496498" y="1123816"/>
                    <a:pt x="3485362" y="1104327"/>
                    <a:pt x="3520335" y="1139303"/>
                  </a:cubicBezTo>
                  <a:cubicBezTo>
                    <a:pt x="3530811" y="1170732"/>
                    <a:pt x="3529887" y="1172364"/>
                    <a:pt x="3548348" y="1204673"/>
                  </a:cubicBezTo>
                  <a:cubicBezTo>
                    <a:pt x="3553916" y="1214418"/>
                    <a:pt x="3561456" y="1222944"/>
                    <a:pt x="3567024" y="1232689"/>
                  </a:cubicBezTo>
                  <a:cubicBezTo>
                    <a:pt x="3573930" y="1244776"/>
                    <a:pt x="3578793" y="1257956"/>
                    <a:pt x="3585699" y="1270043"/>
                  </a:cubicBezTo>
                  <a:cubicBezTo>
                    <a:pt x="3591267" y="1279788"/>
                    <a:pt x="3598807" y="1288314"/>
                    <a:pt x="3604375" y="1298059"/>
                  </a:cubicBezTo>
                  <a:cubicBezTo>
                    <a:pt x="3643974" y="1367364"/>
                    <a:pt x="3601710" y="1302068"/>
                    <a:pt x="3641726" y="1382106"/>
                  </a:cubicBezTo>
                  <a:cubicBezTo>
                    <a:pt x="3649843" y="1398340"/>
                    <a:pt x="3661048" y="1412864"/>
                    <a:pt x="3669739" y="1428798"/>
                  </a:cubicBezTo>
                  <a:cubicBezTo>
                    <a:pt x="3679737" y="1447130"/>
                    <a:pt x="3685778" y="1467723"/>
                    <a:pt x="3697752" y="1484830"/>
                  </a:cubicBezTo>
                  <a:cubicBezTo>
                    <a:pt x="3707849" y="1499256"/>
                    <a:pt x="3723508" y="1508932"/>
                    <a:pt x="3735103" y="1522184"/>
                  </a:cubicBezTo>
                  <a:cubicBezTo>
                    <a:pt x="3745351" y="1533897"/>
                    <a:pt x="3754192" y="1546787"/>
                    <a:pt x="3763117" y="1559538"/>
                  </a:cubicBezTo>
                  <a:cubicBezTo>
                    <a:pt x="3775989" y="1577927"/>
                    <a:pt x="3800468" y="1615569"/>
                    <a:pt x="3800468" y="1615569"/>
                  </a:cubicBezTo>
                  <a:cubicBezTo>
                    <a:pt x="3803580" y="1628021"/>
                    <a:pt x="3801788" y="1642901"/>
                    <a:pt x="3809805" y="1652924"/>
                  </a:cubicBezTo>
                  <a:cubicBezTo>
                    <a:pt x="3815954" y="1660610"/>
                    <a:pt x="3829629" y="1656802"/>
                    <a:pt x="3837819" y="1662262"/>
                  </a:cubicBezTo>
                  <a:cubicBezTo>
                    <a:pt x="3868511" y="1682724"/>
                    <a:pt x="3862975" y="1692454"/>
                    <a:pt x="3884507" y="1718294"/>
                  </a:cubicBezTo>
                  <a:cubicBezTo>
                    <a:pt x="3892961" y="1728440"/>
                    <a:pt x="3901533" y="1738983"/>
                    <a:pt x="3912521" y="1746309"/>
                  </a:cubicBezTo>
                  <a:cubicBezTo>
                    <a:pt x="3920711" y="1751769"/>
                    <a:pt x="3931196" y="1752535"/>
                    <a:pt x="3940534" y="1755648"/>
                  </a:cubicBezTo>
                  <a:cubicBezTo>
                    <a:pt x="3952984" y="1774325"/>
                    <a:pt x="3956591" y="1804580"/>
                    <a:pt x="3977885" y="1811679"/>
                  </a:cubicBezTo>
                  <a:cubicBezTo>
                    <a:pt x="3996561" y="1817905"/>
                    <a:pt x="4016305" y="1821552"/>
                    <a:pt x="4033912" y="1830356"/>
                  </a:cubicBezTo>
                  <a:cubicBezTo>
                    <a:pt x="4058813" y="1842807"/>
                    <a:pt x="4082203" y="1858905"/>
                    <a:pt x="4108614" y="1867710"/>
                  </a:cubicBezTo>
                  <a:lnTo>
                    <a:pt x="4164640" y="1886387"/>
                  </a:lnTo>
                  <a:cubicBezTo>
                    <a:pt x="4173978" y="1892613"/>
                    <a:pt x="4182106" y="1901229"/>
                    <a:pt x="4192653" y="1905065"/>
                  </a:cubicBezTo>
                  <a:cubicBezTo>
                    <a:pt x="4216775" y="1913837"/>
                    <a:pt x="4242187" y="1918708"/>
                    <a:pt x="4267356" y="1923742"/>
                  </a:cubicBezTo>
                  <a:cubicBezTo>
                    <a:pt x="4335626" y="1937397"/>
                    <a:pt x="4298333" y="1930835"/>
                    <a:pt x="4379409" y="1942419"/>
                  </a:cubicBezTo>
                  <a:cubicBezTo>
                    <a:pt x="4388747" y="1945532"/>
                    <a:pt x="4398618" y="1947355"/>
                    <a:pt x="4407422" y="1951757"/>
                  </a:cubicBezTo>
                  <a:cubicBezTo>
                    <a:pt x="4417460" y="1956776"/>
                    <a:pt x="4425180" y="1965876"/>
                    <a:pt x="4435435" y="1970434"/>
                  </a:cubicBezTo>
                  <a:cubicBezTo>
                    <a:pt x="4453424" y="1978430"/>
                    <a:pt x="4472786" y="1982886"/>
                    <a:pt x="4491462" y="1989112"/>
                  </a:cubicBezTo>
                  <a:lnTo>
                    <a:pt x="4519475" y="1998450"/>
                  </a:lnTo>
                  <a:lnTo>
                    <a:pt x="4547488" y="2007789"/>
                  </a:lnTo>
                  <a:cubicBezTo>
                    <a:pt x="4581996" y="2059553"/>
                    <a:pt x="4546420" y="2018609"/>
                    <a:pt x="4594177" y="2045143"/>
                  </a:cubicBezTo>
                  <a:cubicBezTo>
                    <a:pt x="4613798" y="2056044"/>
                    <a:pt x="4630128" y="2072458"/>
                    <a:pt x="4650204" y="2082497"/>
                  </a:cubicBezTo>
                  <a:cubicBezTo>
                    <a:pt x="4697593" y="2106193"/>
                    <a:pt x="4675973" y="2093452"/>
                    <a:pt x="4715568" y="2119851"/>
                  </a:cubicBezTo>
                  <a:lnTo>
                    <a:pt x="4752919" y="2175883"/>
                  </a:lnTo>
                  <a:cubicBezTo>
                    <a:pt x="4740469" y="2178996"/>
                    <a:pt x="4710802" y="2173305"/>
                    <a:pt x="4715568" y="2185221"/>
                  </a:cubicBezTo>
                  <a:cubicBezTo>
                    <a:pt x="4723903" y="2206061"/>
                    <a:pt x="4752919" y="2210124"/>
                    <a:pt x="4771594" y="2222575"/>
                  </a:cubicBezTo>
                  <a:lnTo>
                    <a:pt x="4799608" y="2241253"/>
                  </a:lnTo>
                  <a:cubicBezTo>
                    <a:pt x="4805833" y="2250591"/>
                    <a:pt x="4809837" y="2261877"/>
                    <a:pt x="4818283" y="2269268"/>
                  </a:cubicBezTo>
                  <a:cubicBezTo>
                    <a:pt x="4848331" y="2295562"/>
                    <a:pt x="4877528" y="2308231"/>
                    <a:pt x="4911661" y="2325299"/>
                  </a:cubicBezTo>
                  <a:cubicBezTo>
                    <a:pt x="4946207" y="2359850"/>
                    <a:pt x="4923010" y="2339092"/>
                    <a:pt x="4986363" y="2381331"/>
                  </a:cubicBezTo>
                  <a:cubicBezTo>
                    <a:pt x="5022566" y="2405468"/>
                    <a:pt x="5003728" y="2396459"/>
                    <a:pt x="5042389" y="2409346"/>
                  </a:cubicBezTo>
                  <a:cubicBezTo>
                    <a:pt x="5084288" y="2451250"/>
                    <a:pt x="5034530" y="2407056"/>
                    <a:pt x="5089078" y="2437362"/>
                  </a:cubicBezTo>
                  <a:cubicBezTo>
                    <a:pt x="5108699" y="2448263"/>
                    <a:pt x="5123811" y="2467617"/>
                    <a:pt x="5145105" y="2474716"/>
                  </a:cubicBezTo>
                  <a:cubicBezTo>
                    <a:pt x="5154443" y="2477829"/>
                    <a:pt x="5164314" y="2479653"/>
                    <a:pt x="5173118" y="2484055"/>
                  </a:cubicBezTo>
                  <a:cubicBezTo>
                    <a:pt x="5183156" y="2489074"/>
                    <a:pt x="5191093" y="2497713"/>
                    <a:pt x="5201131" y="2502732"/>
                  </a:cubicBezTo>
                  <a:cubicBezTo>
                    <a:pt x="5209935" y="2507134"/>
                    <a:pt x="5220341" y="2507669"/>
                    <a:pt x="5229145" y="2512071"/>
                  </a:cubicBezTo>
                  <a:cubicBezTo>
                    <a:pt x="5296523" y="2545763"/>
                    <a:pt x="5212659" y="2516683"/>
                    <a:pt x="5294509" y="2549425"/>
                  </a:cubicBezTo>
                  <a:cubicBezTo>
                    <a:pt x="5312787" y="2556737"/>
                    <a:pt x="5331118" y="2564866"/>
                    <a:pt x="5350536" y="2568102"/>
                  </a:cubicBezTo>
                  <a:cubicBezTo>
                    <a:pt x="5397827" y="2575984"/>
                    <a:pt x="5455137" y="2584917"/>
                    <a:pt x="5499940" y="2596118"/>
                  </a:cubicBezTo>
                  <a:cubicBezTo>
                    <a:pt x="5512390" y="2599231"/>
                    <a:pt x="5524951" y="2601930"/>
                    <a:pt x="5537291" y="2605456"/>
                  </a:cubicBezTo>
                  <a:cubicBezTo>
                    <a:pt x="5546755" y="2608160"/>
                    <a:pt x="5555755" y="2612408"/>
                    <a:pt x="5565304" y="2614795"/>
                  </a:cubicBezTo>
                  <a:cubicBezTo>
                    <a:pt x="5580701" y="2618645"/>
                    <a:pt x="5596430" y="2621020"/>
                    <a:pt x="5611993" y="2624133"/>
                  </a:cubicBezTo>
                  <a:cubicBezTo>
                    <a:pt x="5624443" y="2630359"/>
                    <a:pt x="5636310" y="2637922"/>
                    <a:pt x="5649344" y="2642810"/>
                  </a:cubicBezTo>
                  <a:cubicBezTo>
                    <a:pt x="5669655" y="2650428"/>
                    <a:pt x="5729952" y="2658056"/>
                    <a:pt x="5742721" y="2670826"/>
                  </a:cubicBezTo>
                  <a:lnTo>
                    <a:pt x="5752059" y="2680165"/>
                  </a:lnTo>
                </a:path>
              </a:pathLst>
            </a:custGeom>
            <a:ln w="1270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484319">
              <a:off x="1859348" y="2785042"/>
              <a:ext cx="8994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n w="18000">
                    <a:solidFill>
                      <a:srgbClr val="00000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COST</a:t>
              </a:r>
              <a:endParaRPr lang="en-US" b="1" dirty="0">
                <a:ln w="180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52507" y="0"/>
            <a:ext cx="506561" cy="6280567"/>
            <a:chOff x="5552507" y="0"/>
            <a:chExt cx="506561" cy="6280567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992921" y="0"/>
              <a:ext cx="66147" cy="6280567"/>
            </a:xfrm>
            <a:prstGeom prst="line">
              <a:avLst/>
            </a:prstGeom>
            <a:ln w="1270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4198486" y="2129722"/>
              <a:ext cx="3169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en-US" sz="2400" b="1" dirty="0" smtClean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</a:rPr>
                <a:t>Sequence Read Archive</a:t>
              </a:r>
              <a:endParaRPr lang="en-US" sz="24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rot="20640079">
            <a:off x="1643169" y="5348843"/>
            <a:ext cx="2280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E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WHOLE GENOME</a:t>
            </a:r>
            <a:endParaRPr lang="en-US" sz="20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7E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56358" y="728407"/>
            <a:ext cx="2689275" cy="5519085"/>
            <a:chOff x="756358" y="728407"/>
            <a:chExt cx="2689275" cy="5519085"/>
          </a:xfrm>
        </p:grpSpPr>
        <p:sp>
          <p:nvSpPr>
            <p:cNvPr id="17" name="Freeform 16"/>
            <p:cNvSpPr/>
            <p:nvPr/>
          </p:nvSpPr>
          <p:spPr>
            <a:xfrm>
              <a:off x="756358" y="728407"/>
              <a:ext cx="2689275" cy="5519085"/>
            </a:xfrm>
            <a:custGeom>
              <a:avLst/>
              <a:gdLst>
                <a:gd name="connsiteX0" fmla="*/ 2689275 w 2689275"/>
                <a:gd name="connsiteY0" fmla="*/ 0 h 5519085"/>
                <a:gd name="connsiteX1" fmla="*/ 2661262 w 2689275"/>
                <a:gd name="connsiteY1" fmla="*/ 74709 h 5519085"/>
                <a:gd name="connsiteX2" fmla="*/ 2651924 w 2689275"/>
                <a:gd name="connsiteY2" fmla="*/ 112063 h 5519085"/>
                <a:gd name="connsiteX3" fmla="*/ 2633248 w 2689275"/>
                <a:gd name="connsiteY3" fmla="*/ 149417 h 5519085"/>
                <a:gd name="connsiteX4" fmla="*/ 2623911 w 2689275"/>
                <a:gd name="connsiteY4" fmla="*/ 214787 h 5519085"/>
                <a:gd name="connsiteX5" fmla="*/ 2614573 w 2689275"/>
                <a:gd name="connsiteY5" fmla="*/ 270818 h 5519085"/>
                <a:gd name="connsiteX6" fmla="*/ 2605235 w 2689275"/>
                <a:gd name="connsiteY6" fmla="*/ 345527 h 5519085"/>
                <a:gd name="connsiteX7" fmla="*/ 2595897 w 2689275"/>
                <a:gd name="connsiteY7" fmla="*/ 373542 h 5519085"/>
                <a:gd name="connsiteX8" fmla="*/ 2577222 w 2689275"/>
                <a:gd name="connsiteY8" fmla="*/ 438912 h 5519085"/>
                <a:gd name="connsiteX9" fmla="*/ 2567884 w 2689275"/>
                <a:gd name="connsiteY9" fmla="*/ 476266 h 5519085"/>
                <a:gd name="connsiteX10" fmla="*/ 2558546 w 2689275"/>
                <a:gd name="connsiteY10" fmla="*/ 504282 h 5519085"/>
                <a:gd name="connsiteX11" fmla="*/ 2549209 w 2689275"/>
                <a:gd name="connsiteY11" fmla="*/ 541636 h 5519085"/>
                <a:gd name="connsiteX12" fmla="*/ 2530533 w 2689275"/>
                <a:gd name="connsiteY12" fmla="*/ 597668 h 5519085"/>
                <a:gd name="connsiteX13" fmla="*/ 2521195 w 2689275"/>
                <a:gd name="connsiteY13" fmla="*/ 635022 h 5519085"/>
                <a:gd name="connsiteX14" fmla="*/ 2493182 w 2689275"/>
                <a:gd name="connsiteY14" fmla="*/ 719069 h 5519085"/>
                <a:gd name="connsiteX15" fmla="*/ 2483844 w 2689275"/>
                <a:gd name="connsiteY15" fmla="*/ 747084 h 5519085"/>
                <a:gd name="connsiteX16" fmla="*/ 2474506 w 2689275"/>
                <a:gd name="connsiteY16" fmla="*/ 775100 h 5519085"/>
                <a:gd name="connsiteX17" fmla="*/ 2455831 w 2689275"/>
                <a:gd name="connsiteY17" fmla="*/ 803116 h 5519085"/>
                <a:gd name="connsiteX18" fmla="*/ 2437155 w 2689275"/>
                <a:gd name="connsiteY18" fmla="*/ 868486 h 5519085"/>
                <a:gd name="connsiteX19" fmla="*/ 2418480 w 2689275"/>
                <a:gd name="connsiteY19" fmla="*/ 915178 h 5519085"/>
                <a:gd name="connsiteX20" fmla="*/ 2409142 w 2689275"/>
                <a:gd name="connsiteY20" fmla="*/ 961871 h 5519085"/>
                <a:gd name="connsiteX21" fmla="*/ 2390467 w 2689275"/>
                <a:gd name="connsiteY21" fmla="*/ 1083272 h 5519085"/>
                <a:gd name="connsiteX22" fmla="*/ 2371791 w 2689275"/>
                <a:gd name="connsiteY22" fmla="*/ 1148642 h 5519085"/>
                <a:gd name="connsiteX23" fmla="*/ 2362453 w 2689275"/>
                <a:gd name="connsiteY23" fmla="*/ 1195335 h 5519085"/>
                <a:gd name="connsiteX24" fmla="*/ 2343778 w 2689275"/>
                <a:gd name="connsiteY24" fmla="*/ 1298059 h 5519085"/>
                <a:gd name="connsiteX25" fmla="*/ 2315765 w 2689275"/>
                <a:gd name="connsiteY25" fmla="*/ 1475492 h 5519085"/>
                <a:gd name="connsiteX26" fmla="*/ 2297089 w 2689275"/>
                <a:gd name="connsiteY26" fmla="*/ 1624908 h 5519085"/>
                <a:gd name="connsiteX27" fmla="*/ 2278414 w 2689275"/>
                <a:gd name="connsiteY27" fmla="*/ 1858372 h 5519085"/>
                <a:gd name="connsiteX28" fmla="*/ 2269076 w 2689275"/>
                <a:gd name="connsiteY28" fmla="*/ 1895726 h 5519085"/>
                <a:gd name="connsiteX29" fmla="*/ 2241062 w 2689275"/>
                <a:gd name="connsiteY29" fmla="*/ 1998451 h 5519085"/>
                <a:gd name="connsiteX30" fmla="*/ 2222387 w 2689275"/>
                <a:gd name="connsiteY30" fmla="*/ 2138529 h 5519085"/>
                <a:gd name="connsiteX31" fmla="*/ 2213049 w 2689275"/>
                <a:gd name="connsiteY31" fmla="*/ 2203899 h 5519085"/>
                <a:gd name="connsiteX32" fmla="*/ 2175698 w 2689275"/>
                <a:gd name="connsiteY32" fmla="*/ 2297284 h 5519085"/>
                <a:gd name="connsiteX33" fmla="*/ 2157023 w 2689275"/>
                <a:gd name="connsiteY33" fmla="*/ 2325300 h 5519085"/>
                <a:gd name="connsiteX34" fmla="*/ 2138347 w 2689275"/>
                <a:gd name="connsiteY34" fmla="*/ 2381331 h 5519085"/>
                <a:gd name="connsiteX35" fmla="*/ 2119672 w 2689275"/>
                <a:gd name="connsiteY35" fmla="*/ 2409347 h 5519085"/>
                <a:gd name="connsiteX36" fmla="*/ 2110334 w 2689275"/>
                <a:gd name="connsiteY36" fmla="*/ 2437363 h 5519085"/>
                <a:gd name="connsiteX37" fmla="*/ 2054307 w 2689275"/>
                <a:gd name="connsiteY37" fmla="*/ 2521410 h 5519085"/>
                <a:gd name="connsiteX38" fmla="*/ 2035632 w 2689275"/>
                <a:gd name="connsiteY38" fmla="*/ 2549425 h 5519085"/>
                <a:gd name="connsiteX39" fmla="*/ 2016956 w 2689275"/>
                <a:gd name="connsiteY39" fmla="*/ 2614795 h 5519085"/>
                <a:gd name="connsiteX40" fmla="*/ 1998281 w 2689275"/>
                <a:gd name="connsiteY40" fmla="*/ 2652149 h 5519085"/>
                <a:gd name="connsiteX41" fmla="*/ 1960930 w 2689275"/>
                <a:gd name="connsiteY41" fmla="*/ 2717519 h 5519085"/>
                <a:gd name="connsiteX42" fmla="*/ 1942254 w 2689275"/>
                <a:gd name="connsiteY42" fmla="*/ 2773550 h 5519085"/>
                <a:gd name="connsiteX43" fmla="*/ 1914241 w 2689275"/>
                <a:gd name="connsiteY43" fmla="*/ 2829582 h 5519085"/>
                <a:gd name="connsiteX44" fmla="*/ 1895565 w 2689275"/>
                <a:gd name="connsiteY44" fmla="*/ 2857597 h 5519085"/>
                <a:gd name="connsiteX45" fmla="*/ 1867552 w 2689275"/>
                <a:gd name="connsiteY45" fmla="*/ 2950983 h 5519085"/>
                <a:gd name="connsiteX46" fmla="*/ 1830201 w 2689275"/>
                <a:gd name="connsiteY46" fmla="*/ 3016353 h 5519085"/>
                <a:gd name="connsiteX47" fmla="*/ 1811526 w 2689275"/>
                <a:gd name="connsiteY47" fmla="*/ 3044368 h 5519085"/>
                <a:gd name="connsiteX48" fmla="*/ 1802188 w 2689275"/>
                <a:gd name="connsiteY48" fmla="*/ 3081723 h 5519085"/>
                <a:gd name="connsiteX49" fmla="*/ 1783512 w 2689275"/>
                <a:gd name="connsiteY49" fmla="*/ 3109738 h 5519085"/>
                <a:gd name="connsiteX50" fmla="*/ 1746161 w 2689275"/>
                <a:gd name="connsiteY50" fmla="*/ 3184447 h 5519085"/>
                <a:gd name="connsiteX51" fmla="*/ 1690135 w 2689275"/>
                <a:gd name="connsiteY51" fmla="*/ 3315187 h 5519085"/>
                <a:gd name="connsiteX52" fmla="*/ 1662121 w 2689275"/>
                <a:gd name="connsiteY52" fmla="*/ 3352541 h 5519085"/>
                <a:gd name="connsiteX53" fmla="*/ 1634108 w 2689275"/>
                <a:gd name="connsiteY53" fmla="*/ 3427249 h 5519085"/>
                <a:gd name="connsiteX54" fmla="*/ 1615433 w 2689275"/>
                <a:gd name="connsiteY54" fmla="*/ 3483280 h 5519085"/>
                <a:gd name="connsiteX55" fmla="*/ 1606095 w 2689275"/>
                <a:gd name="connsiteY55" fmla="*/ 3520635 h 5519085"/>
                <a:gd name="connsiteX56" fmla="*/ 1559406 w 2689275"/>
                <a:gd name="connsiteY56" fmla="*/ 3595343 h 5519085"/>
                <a:gd name="connsiteX57" fmla="*/ 1540731 w 2689275"/>
                <a:gd name="connsiteY57" fmla="*/ 3632697 h 5519085"/>
                <a:gd name="connsiteX58" fmla="*/ 1531393 w 2689275"/>
                <a:gd name="connsiteY58" fmla="*/ 3679390 h 5519085"/>
                <a:gd name="connsiteX59" fmla="*/ 1512717 w 2689275"/>
                <a:gd name="connsiteY59" fmla="*/ 3707406 h 5519085"/>
                <a:gd name="connsiteX60" fmla="*/ 1503380 w 2689275"/>
                <a:gd name="connsiteY60" fmla="*/ 3735421 h 5519085"/>
                <a:gd name="connsiteX61" fmla="*/ 1484704 w 2689275"/>
                <a:gd name="connsiteY61" fmla="*/ 3763437 h 5519085"/>
                <a:gd name="connsiteX62" fmla="*/ 1466029 w 2689275"/>
                <a:gd name="connsiteY62" fmla="*/ 3819468 h 5519085"/>
                <a:gd name="connsiteX63" fmla="*/ 1428677 w 2689275"/>
                <a:gd name="connsiteY63" fmla="*/ 3875500 h 5519085"/>
                <a:gd name="connsiteX64" fmla="*/ 1410002 w 2689275"/>
                <a:gd name="connsiteY64" fmla="*/ 3903515 h 5519085"/>
                <a:gd name="connsiteX65" fmla="*/ 1372651 w 2689275"/>
                <a:gd name="connsiteY65" fmla="*/ 3959547 h 5519085"/>
                <a:gd name="connsiteX66" fmla="*/ 1335300 w 2689275"/>
                <a:gd name="connsiteY66" fmla="*/ 4024917 h 5519085"/>
                <a:gd name="connsiteX67" fmla="*/ 1297949 w 2689275"/>
                <a:gd name="connsiteY67" fmla="*/ 4080948 h 5519085"/>
                <a:gd name="connsiteX68" fmla="*/ 1288611 w 2689275"/>
                <a:gd name="connsiteY68" fmla="*/ 4108964 h 5519085"/>
                <a:gd name="connsiteX69" fmla="*/ 1223247 w 2689275"/>
                <a:gd name="connsiteY69" fmla="*/ 4164995 h 5519085"/>
                <a:gd name="connsiteX70" fmla="*/ 1176558 w 2689275"/>
                <a:gd name="connsiteY70" fmla="*/ 4239703 h 5519085"/>
                <a:gd name="connsiteX71" fmla="*/ 1139207 w 2689275"/>
                <a:gd name="connsiteY71" fmla="*/ 4267719 h 5519085"/>
                <a:gd name="connsiteX72" fmla="*/ 1036492 w 2689275"/>
                <a:gd name="connsiteY72" fmla="*/ 4351766 h 5519085"/>
                <a:gd name="connsiteX73" fmla="*/ 989803 w 2689275"/>
                <a:gd name="connsiteY73" fmla="*/ 4407797 h 5519085"/>
                <a:gd name="connsiteX74" fmla="*/ 971127 w 2689275"/>
                <a:gd name="connsiteY74" fmla="*/ 4435813 h 5519085"/>
                <a:gd name="connsiteX75" fmla="*/ 905763 w 2689275"/>
                <a:gd name="connsiteY75" fmla="*/ 4491844 h 5519085"/>
                <a:gd name="connsiteX76" fmla="*/ 887087 w 2689275"/>
                <a:gd name="connsiteY76" fmla="*/ 4519860 h 5519085"/>
                <a:gd name="connsiteX77" fmla="*/ 831061 w 2689275"/>
                <a:gd name="connsiteY77" fmla="*/ 4566553 h 5519085"/>
                <a:gd name="connsiteX78" fmla="*/ 803048 w 2689275"/>
                <a:gd name="connsiteY78" fmla="*/ 4575891 h 5519085"/>
                <a:gd name="connsiteX79" fmla="*/ 793710 w 2689275"/>
                <a:gd name="connsiteY79" fmla="*/ 4603907 h 5519085"/>
                <a:gd name="connsiteX80" fmla="*/ 737683 w 2689275"/>
                <a:gd name="connsiteY80" fmla="*/ 4631923 h 5519085"/>
                <a:gd name="connsiteX81" fmla="*/ 653644 w 2689275"/>
                <a:gd name="connsiteY81" fmla="*/ 4697292 h 5519085"/>
                <a:gd name="connsiteX82" fmla="*/ 634968 w 2689275"/>
                <a:gd name="connsiteY82" fmla="*/ 4734647 h 5519085"/>
                <a:gd name="connsiteX83" fmla="*/ 606955 w 2689275"/>
                <a:gd name="connsiteY83" fmla="*/ 4753324 h 5519085"/>
                <a:gd name="connsiteX84" fmla="*/ 578941 w 2689275"/>
                <a:gd name="connsiteY84" fmla="*/ 4790678 h 5519085"/>
                <a:gd name="connsiteX85" fmla="*/ 550928 w 2689275"/>
                <a:gd name="connsiteY85" fmla="*/ 4818694 h 5519085"/>
                <a:gd name="connsiteX86" fmla="*/ 532253 w 2689275"/>
                <a:gd name="connsiteY86" fmla="*/ 4846709 h 5519085"/>
                <a:gd name="connsiteX87" fmla="*/ 504239 w 2689275"/>
                <a:gd name="connsiteY87" fmla="*/ 4874725 h 5519085"/>
                <a:gd name="connsiteX88" fmla="*/ 466888 w 2689275"/>
                <a:gd name="connsiteY88" fmla="*/ 4930756 h 5519085"/>
                <a:gd name="connsiteX89" fmla="*/ 382849 w 2689275"/>
                <a:gd name="connsiteY89" fmla="*/ 4986788 h 5519085"/>
                <a:gd name="connsiteX90" fmla="*/ 326822 w 2689275"/>
                <a:gd name="connsiteY90" fmla="*/ 5061496 h 5519085"/>
                <a:gd name="connsiteX91" fmla="*/ 270795 w 2689275"/>
                <a:gd name="connsiteY91" fmla="*/ 5117527 h 5519085"/>
                <a:gd name="connsiteX92" fmla="*/ 214769 w 2689275"/>
                <a:gd name="connsiteY92" fmla="*/ 5201574 h 5519085"/>
                <a:gd name="connsiteX93" fmla="*/ 196093 w 2689275"/>
                <a:gd name="connsiteY93" fmla="*/ 5229590 h 5519085"/>
                <a:gd name="connsiteX94" fmla="*/ 177418 w 2689275"/>
                <a:gd name="connsiteY94" fmla="*/ 5276283 h 5519085"/>
                <a:gd name="connsiteX95" fmla="*/ 112054 w 2689275"/>
                <a:gd name="connsiteY95" fmla="*/ 5369668 h 5519085"/>
                <a:gd name="connsiteX96" fmla="*/ 84040 w 2689275"/>
                <a:gd name="connsiteY96" fmla="*/ 5397684 h 5519085"/>
                <a:gd name="connsiteX97" fmla="*/ 28014 w 2689275"/>
                <a:gd name="connsiteY97" fmla="*/ 5491069 h 5519085"/>
                <a:gd name="connsiteX98" fmla="*/ 0 w 2689275"/>
                <a:gd name="connsiteY98" fmla="*/ 5519085 h 551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689275" h="5519085">
                  <a:moveTo>
                    <a:pt x="2689275" y="0"/>
                  </a:moveTo>
                  <a:cubicBezTo>
                    <a:pt x="2679400" y="24689"/>
                    <a:pt x="2668584" y="49078"/>
                    <a:pt x="2661262" y="74709"/>
                  </a:cubicBezTo>
                  <a:cubicBezTo>
                    <a:pt x="2657736" y="87050"/>
                    <a:pt x="2656430" y="100046"/>
                    <a:pt x="2651924" y="112063"/>
                  </a:cubicBezTo>
                  <a:cubicBezTo>
                    <a:pt x="2647036" y="125098"/>
                    <a:pt x="2639473" y="136966"/>
                    <a:pt x="2633248" y="149417"/>
                  </a:cubicBezTo>
                  <a:cubicBezTo>
                    <a:pt x="2630136" y="171207"/>
                    <a:pt x="2627258" y="193032"/>
                    <a:pt x="2623911" y="214787"/>
                  </a:cubicBezTo>
                  <a:cubicBezTo>
                    <a:pt x="2621032" y="233501"/>
                    <a:pt x="2617251" y="252074"/>
                    <a:pt x="2614573" y="270818"/>
                  </a:cubicBezTo>
                  <a:cubicBezTo>
                    <a:pt x="2611024" y="295663"/>
                    <a:pt x="2609724" y="320835"/>
                    <a:pt x="2605235" y="345527"/>
                  </a:cubicBezTo>
                  <a:cubicBezTo>
                    <a:pt x="2603474" y="355212"/>
                    <a:pt x="2598725" y="364114"/>
                    <a:pt x="2595897" y="373542"/>
                  </a:cubicBezTo>
                  <a:cubicBezTo>
                    <a:pt x="2589386" y="395248"/>
                    <a:pt x="2583184" y="417049"/>
                    <a:pt x="2577222" y="438912"/>
                  </a:cubicBezTo>
                  <a:cubicBezTo>
                    <a:pt x="2573845" y="451294"/>
                    <a:pt x="2571410" y="463925"/>
                    <a:pt x="2567884" y="476266"/>
                  </a:cubicBezTo>
                  <a:cubicBezTo>
                    <a:pt x="2565180" y="485731"/>
                    <a:pt x="2561250" y="494817"/>
                    <a:pt x="2558546" y="504282"/>
                  </a:cubicBezTo>
                  <a:cubicBezTo>
                    <a:pt x="2555020" y="516623"/>
                    <a:pt x="2552897" y="529343"/>
                    <a:pt x="2549209" y="541636"/>
                  </a:cubicBezTo>
                  <a:cubicBezTo>
                    <a:pt x="2543552" y="560493"/>
                    <a:pt x="2535308" y="578568"/>
                    <a:pt x="2530533" y="597668"/>
                  </a:cubicBezTo>
                  <a:cubicBezTo>
                    <a:pt x="2527420" y="610119"/>
                    <a:pt x="2524883" y="622729"/>
                    <a:pt x="2521195" y="635022"/>
                  </a:cubicBezTo>
                  <a:cubicBezTo>
                    <a:pt x="2521190" y="635040"/>
                    <a:pt x="2497854" y="705052"/>
                    <a:pt x="2493182" y="719069"/>
                  </a:cubicBezTo>
                  <a:lnTo>
                    <a:pt x="2483844" y="747084"/>
                  </a:lnTo>
                  <a:cubicBezTo>
                    <a:pt x="2480731" y="756423"/>
                    <a:pt x="2479966" y="766909"/>
                    <a:pt x="2474506" y="775100"/>
                  </a:cubicBezTo>
                  <a:lnTo>
                    <a:pt x="2455831" y="803116"/>
                  </a:lnTo>
                  <a:cubicBezTo>
                    <a:pt x="2448472" y="832553"/>
                    <a:pt x="2447202" y="841690"/>
                    <a:pt x="2437155" y="868486"/>
                  </a:cubicBezTo>
                  <a:cubicBezTo>
                    <a:pt x="2431270" y="884182"/>
                    <a:pt x="2423296" y="899122"/>
                    <a:pt x="2418480" y="915178"/>
                  </a:cubicBezTo>
                  <a:cubicBezTo>
                    <a:pt x="2413919" y="930381"/>
                    <a:pt x="2411751" y="946214"/>
                    <a:pt x="2409142" y="961871"/>
                  </a:cubicBezTo>
                  <a:cubicBezTo>
                    <a:pt x="2400177" y="1015667"/>
                    <a:pt x="2400798" y="1031610"/>
                    <a:pt x="2390467" y="1083272"/>
                  </a:cubicBezTo>
                  <a:cubicBezTo>
                    <a:pt x="2373003" y="1170604"/>
                    <a:pt x="2389589" y="1077446"/>
                    <a:pt x="2371791" y="1148642"/>
                  </a:cubicBezTo>
                  <a:cubicBezTo>
                    <a:pt x="2367942" y="1164041"/>
                    <a:pt x="2364866" y="1179647"/>
                    <a:pt x="2362453" y="1195335"/>
                  </a:cubicBezTo>
                  <a:cubicBezTo>
                    <a:pt x="2347369" y="1293389"/>
                    <a:pt x="2362827" y="1240908"/>
                    <a:pt x="2343778" y="1298059"/>
                  </a:cubicBezTo>
                  <a:cubicBezTo>
                    <a:pt x="2323881" y="1457244"/>
                    <a:pt x="2340972" y="1399858"/>
                    <a:pt x="2315765" y="1475492"/>
                  </a:cubicBezTo>
                  <a:cubicBezTo>
                    <a:pt x="2309540" y="1525297"/>
                    <a:pt x="2301091" y="1574875"/>
                    <a:pt x="2297089" y="1624908"/>
                  </a:cubicBezTo>
                  <a:cubicBezTo>
                    <a:pt x="2290864" y="1702729"/>
                    <a:pt x="2297348" y="1782633"/>
                    <a:pt x="2278414" y="1858372"/>
                  </a:cubicBezTo>
                  <a:cubicBezTo>
                    <a:pt x="2275301" y="1870823"/>
                    <a:pt x="2272602" y="1883385"/>
                    <a:pt x="2269076" y="1895726"/>
                  </a:cubicBezTo>
                  <a:cubicBezTo>
                    <a:pt x="2256052" y="1941313"/>
                    <a:pt x="2250571" y="1931875"/>
                    <a:pt x="2241062" y="1998451"/>
                  </a:cubicBezTo>
                  <a:cubicBezTo>
                    <a:pt x="2217579" y="2162859"/>
                    <a:pt x="2246538" y="1957382"/>
                    <a:pt x="2222387" y="2138529"/>
                  </a:cubicBezTo>
                  <a:cubicBezTo>
                    <a:pt x="2219478" y="2160347"/>
                    <a:pt x="2217998" y="2182451"/>
                    <a:pt x="2213049" y="2203899"/>
                  </a:cubicBezTo>
                  <a:cubicBezTo>
                    <a:pt x="2205642" y="2235998"/>
                    <a:pt x="2192098" y="2268582"/>
                    <a:pt x="2175698" y="2297284"/>
                  </a:cubicBezTo>
                  <a:cubicBezTo>
                    <a:pt x="2170130" y="2307029"/>
                    <a:pt x="2161581" y="2315044"/>
                    <a:pt x="2157023" y="2325300"/>
                  </a:cubicBezTo>
                  <a:cubicBezTo>
                    <a:pt x="2149028" y="2343291"/>
                    <a:pt x="2149267" y="2364950"/>
                    <a:pt x="2138347" y="2381331"/>
                  </a:cubicBezTo>
                  <a:cubicBezTo>
                    <a:pt x="2132122" y="2390670"/>
                    <a:pt x="2124691" y="2399308"/>
                    <a:pt x="2119672" y="2409347"/>
                  </a:cubicBezTo>
                  <a:cubicBezTo>
                    <a:pt x="2115270" y="2418152"/>
                    <a:pt x="2115114" y="2428758"/>
                    <a:pt x="2110334" y="2437363"/>
                  </a:cubicBezTo>
                  <a:cubicBezTo>
                    <a:pt x="2110331" y="2437368"/>
                    <a:pt x="2063646" y="2507400"/>
                    <a:pt x="2054307" y="2521410"/>
                  </a:cubicBezTo>
                  <a:lnTo>
                    <a:pt x="2035632" y="2549425"/>
                  </a:lnTo>
                  <a:cubicBezTo>
                    <a:pt x="2030893" y="2568381"/>
                    <a:pt x="2024994" y="2596038"/>
                    <a:pt x="2016956" y="2614795"/>
                  </a:cubicBezTo>
                  <a:cubicBezTo>
                    <a:pt x="2011473" y="2627590"/>
                    <a:pt x="2005187" y="2640062"/>
                    <a:pt x="1998281" y="2652149"/>
                  </a:cubicBezTo>
                  <a:cubicBezTo>
                    <a:pt x="1975817" y="2691464"/>
                    <a:pt x="1979745" y="2670479"/>
                    <a:pt x="1960930" y="2717519"/>
                  </a:cubicBezTo>
                  <a:cubicBezTo>
                    <a:pt x="1953619" y="2735798"/>
                    <a:pt x="1953174" y="2757169"/>
                    <a:pt x="1942254" y="2773550"/>
                  </a:cubicBezTo>
                  <a:cubicBezTo>
                    <a:pt x="1888726" y="2853853"/>
                    <a:pt x="1952909" y="2752243"/>
                    <a:pt x="1914241" y="2829582"/>
                  </a:cubicBezTo>
                  <a:cubicBezTo>
                    <a:pt x="1909222" y="2839620"/>
                    <a:pt x="1901790" y="2848259"/>
                    <a:pt x="1895565" y="2857597"/>
                  </a:cubicBezTo>
                  <a:cubicBezTo>
                    <a:pt x="1890345" y="2878482"/>
                    <a:pt x="1876649" y="2937336"/>
                    <a:pt x="1867552" y="2950983"/>
                  </a:cubicBezTo>
                  <a:cubicBezTo>
                    <a:pt x="1822049" y="3019245"/>
                    <a:pt x="1877595" y="2933408"/>
                    <a:pt x="1830201" y="3016353"/>
                  </a:cubicBezTo>
                  <a:cubicBezTo>
                    <a:pt x="1824633" y="3026097"/>
                    <a:pt x="1817751" y="3035030"/>
                    <a:pt x="1811526" y="3044368"/>
                  </a:cubicBezTo>
                  <a:cubicBezTo>
                    <a:pt x="1808413" y="3056820"/>
                    <a:pt x="1807244" y="3069926"/>
                    <a:pt x="1802188" y="3081723"/>
                  </a:cubicBezTo>
                  <a:cubicBezTo>
                    <a:pt x="1797767" y="3092039"/>
                    <a:pt x="1787452" y="3099229"/>
                    <a:pt x="1783512" y="3109738"/>
                  </a:cubicBezTo>
                  <a:cubicBezTo>
                    <a:pt x="1754885" y="3186082"/>
                    <a:pt x="1799293" y="3131311"/>
                    <a:pt x="1746161" y="3184447"/>
                  </a:cubicBezTo>
                  <a:cubicBezTo>
                    <a:pt x="1731737" y="3227723"/>
                    <a:pt x="1717827" y="3278262"/>
                    <a:pt x="1690135" y="3315187"/>
                  </a:cubicBezTo>
                  <a:lnTo>
                    <a:pt x="1662121" y="3352541"/>
                  </a:lnTo>
                  <a:cubicBezTo>
                    <a:pt x="1641906" y="3433415"/>
                    <a:pt x="1666661" y="3345860"/>
                    <a:pt x="1634108" y="3427249"/>
                  </a:cubicBezTo>
                  <a:cubicBezTo>
                    <a:pt x="1626797" y="3445528"/>
                    <a:pt x="1620207" y="3464181"/>
                    <a:pt x="1615433" y="3483280"/>
                  </a:cubicBezTo>
                  <a:cubicBezTo>
                    <a:pt x="1612320" y="3495732"/>
                    <a:pt x="1611307" y="3508906"/>
                    <a:pt x="1606095" y="3520635"/>
                  </a:cubicBezTo>
                  <a:cubicBezTo>
                    <a:pt x="1588483" y="3560265"/>
                    <a:pt x="1578147" y="3562543"/>
                    <a:pt x="1559406" y="3595343"/>
                  </a:cubicBezTo>
                  <a:cubicBezTo>
                    <a:pt x="1552500" y="3607430"/>
                    <a:pt x="1546956" y="3620246"/>
                    <a:pt x="1540731" y="3632697"/>
                  </a:cubicBezTo>
                  <a:cubicBezTo>
                    <a:pt x="1537618" y="3648261"/>
                    <a:pt x="1536966" y="3664528"/>
                    <a:pt x="1531393" y="3679390"/>
                  </a:cubicBezTo>
                  <a:cubicBezTo>
                    <a:pt x="1527452" y="3689899"/>
                    <a:pt x="1517736" y="3697367"/>
                    <a:pt x="1512717" y="3707406"/>
                  </a:cubicBezTo>
                  <a:cubicBezTo>
                    <a:pt x="1508315" y="3716210"/>
                    <a:pt x="1507782" y="3726617"/>
                    <a:pt x="1503380" y="3735421"/>
                  </a:cubicBezTo>
                  <a:cubicBezTo>
                    <a:pt x="1498361" y="3745460"/>
                    <a:pt x="1489262" y="3753181"/>
                    <a:pt x="1484704" y="3763437"/>
                  </a:cubicBezTo>
                  <a:cubicBezTo>
                    <a:pt x="1476709" y="3781428"/>
                    <a:pt x="1476949" y="3803087"/>
                    <a:pt x="1466029" y="3819468"/>
                  </a:cubicBezTo>
                  <a:lnTo>
                    <a:pt x="1428677" y="3875500"/>
                  </a:lnTo>
                  <a:cubicBezTo>
                    <a:pt x="1422452" y="3884838"/>
                    <a:pt x="1413551" y="3892868"/>
                    <a:pt x="1410002" y="3903515"/>
                  </a:cubicBezTo>
                  <a:cubicBezTo>
                    <a:pt x="1396488" y="3944060"/>
                    <a:pt x="1407624" y="3924570"/>
                    <a:pt x="1372651" y="3959547"/>
                  </a:cubicBezTo>
                  <a:cubicBezTo>
                    <a:pt x="1357092" y="4006227"/>
                    <a:pt x="1371274" y="3973521"/>
                    <a:pt x="1335300" y="4024917"/>
                  </a:cubicBezTo>
                  <a:cubicBezTo>
                    <a:pt x="1322429" y="4043306"/>
                    <a:pt x="1305047" y="4059653"/>
                    <a:pt x="1297949" y="4080948"/>
                  </a:cubicBezTo>
                  <a:cubicBezTo>
                    <a:pt x="1294836" y="4090287"/>
                    <a:pt x="1294071" y="4100773"/>
                    <a:pt x="1288611" y="4108964"/>
                  </a:cubicBezTo>
                  <a:cubicBezTo>
                    <a:pt x="1275606" y="4128473"/>
                    <a:pt x="1240506" y="4152050"/>
                    <a:pt x="1223247" y="4164995"/>
                  </a:cubicBezTo>
                  <a:cubicBezTo>
                    <a:pt x="1210292" y="4203863"/>
                    <a:pt x="1214621" y="4201637"/>
                    <a:pt x="1176558" y="4239703"/>
                  </a:cubicBezTo>
                  <a:cubicBezTo>
                    <a:pt x="1165553" y="4250708"/>
                    <a:pt x="1150679" y="4257202"/>
                    <a:pt x="1139207" y="4267719"/>
                  </a:cubicBezTo>
                  <a:cubicBezTo>
                    <a:pt x="1045880" y="4353276"/>
                    <a:pt x="1101174" y="4330202"/>
                    <a:pt x="1036492" y="4351766"/>
                  </a:cubicBezTo>
                  <a:cubicBezTo>
                    <a:pt x="990122" y="4421326"/>
                    <a:pt x="1049719" y="4335893"/>
                    <a:pt x="989803" y="4407797"/>
                  </a:cubicBezTo>
                  <a:cubicBezTo>
                    <a:pt x="982618" y="4416419"/>
                    <a:pt x="978312" y="4427191"/>
                    <a:pt x="971127" y="4435813"/>
                  </a:cubicBezTo>
                  <a:cubicBezTo>
                    <a:pt x="949449" y="4461829"/>
                    <a:pt x="933245" y="4471231"/>
                    <a:pt x="905763" y="4491844"/>
                  </a:cubicBezTo>
                  <a:cubicBezTo>
                    <a:pt x="899538" y="4501183"/>
                    <a:pt x="894272" y="4511238"/>
                    <a:pt x="887087" y="4519860"/>
                  </a:cubicBezTo>
                  <a:cubicBezTo>
                    <a:pt x="872336" y="4537563"/>
                    <a:pt x="852048" y="4556059"/>
                    <a:pt x="831061" y="4566553"/>
                  </a:cubicBezTo>
                  <a:cubicBezTo>
                    <a:pt x="822257" y="4570955"/>
                    <a:pt x="812386" y="4572778"/>
                    <a:pt x="803048" y="4575891"/>
                  </a:cubicBezTo>
                  <a:cubicBezTo>
                    <a:pt x="799935" y="4585230"/>
                    <a:pt x="799859" y="4596220"/>
                    <a:pt x="793710" y="4603907"/>
                  </a:cubicBezTo>
                  <a:cubicBezTo>
                    <a:pt x="780546" y="4620364"/>
                    <a:pt x="756137" y="4625771"/>
                    <a:pt x="737683" y="4631923"/>
                  </a:cubicBezTo>
                  <a:cubicBezTo>
                    <a:pt x="674697" y="4694914"/>
                    <a:pt x="706714" y="4679601"/>
                    <a:pt x="653644" y="4697292"/>
                  </a:cubicBezTo>
                  <a:cubicBezTo>
                    <a:pt x="647419" y="4709744"/>
                    <a:pt x="643880" y="4723952"/>
                    <a:pt x="634968" y="4734647"/>
                  </a:cubicBezTo>
                  <a:cubicBezTo>
                    <a:pt x="627784" y="4743269"/>
                    <a:pt x="614890" y="4745388"/>
                    <a:pt x="606955" y="4753324"/>
                  </a:cubicBezTo>
                  <a:cubicBezTo>
                    <a:pt x="595950" y="4764330"/>
                    <a:pt x="589069" y="4778861"/>
                    <a:pt x="578941" y="4790678"/>
                  </a:cubicBezTo>
                  <a:cubicBezTo>
                    <a:pt x="570347" y="4800705"/>
                    <a:pt x="559382" y="4808548"/>
                    <a:pt x="550928" y="4818694"/>
                  </a:cubicBezTo>
                  <a:cubicBezTo>
                    <a:pt x="543744" y="4827316"/>
                    <a:pt x="539437" y="4838087"/>
                    <a:pt x="532253" y="4846709"/>
                  </a:cubicBezTo>
                  <a:cubicBezTo>
                    <a:pt x="523799" y="4856855"/>
                    <a:pt x="512347" y="4864300"/>
                    <a:pt x="504239" y="4874725"/>
                  </a:cubicBezTo>
                  <a:cubicBezTo>
                    <a:pt x="490459" y="4892444"/>
                    <a:pt x="486964" y="4920717"/>
                    <a:pt x="466888" y="4930756"/>
                  </a:cubicBezTo>
                  <a:cubicBezTo>
                    <a:pt x="431499" y="4948452"/>
                    <a:pt x="412073" y="4954904"/>
                    <a:pt x="382849" y="4986788"/>
                  </a:cubicBezTo>
                  <a:cubicBezTo>
                    <a:pt x="361816" y="5009735"/>
                    <a:pt x="348832" y="5039485"/>
                    <a:pt x="326822" y="5061496"/>
                  </a:cubicBezTo>
                  <a:cubicBezTo>
                    <a:pt x="308146" y="5080173"/>
                    <a:pt x="285445" y="5095550"/>
                    <a:pt x="270795" y="5117527"/>
                  </a:cubicBezTo>
                  <a:lnTo>
                    <a:pt x="214769" y="5201574"/>
                  </a:lnTo>
                  <a:cubicBezTo>
                    <a:pt x="208544" y="5210913"/>
                    <a:pt x="200261" y="5219169"/>
                    <a:pt x="196093" y="5229590"/>
                  </a:cubicBezTo>
                  <a:cubicBezTo>
                    <a:pt x="189868" y="5245154"/>
                    <a:pt x="185444" y="5261566"/>
                    <a:pt x="177418" y="5276283"/>
                  </a:cubicBezTo>
                  <a:cubicBezTo>
                    <a:pt x="169384" y="5291014"/>
                    <a:pt x="127221" y="5351972"/>
                    <a:pt x="112054" y="5369668"/>
                  </a:cubicBezTo>
                  <a:cubicBezTo>
                    <a:pt x="103460" y="5379695"/>
                    <a:pt x="92148" y="5387259"/>
                    <a:pt x="84040" y="5397684"/>
                  </a:cubicBezTo>
                  <a:cubicBezTo>
                    <a:pt x="-23981" y="5536579"/>
                    <a:pt x="95766" y="5389431"/>
                    <a:pt x="28014" y="5491069"/>
                  </a:cubicBezTo>
                  <a:cubicBezTo>
                    <a:pt x="28009" y="5491076"/>
                    <a:pt x="4672" y="5514413"/>
                    <a:pt x="0" y="5519085"/>
                  </a:cubicBezTo>
                </a:path>
              </a:pathLst>
            </a:custGeom>
            <a:ln w="1270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17164976">
              <a:off x="2498060" y="1237125"/>
              <a:ext cx="1009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en-US" sz="2400" b="1" dirty="0" smtClean="0">
                  <a:ln>
                    <a:solidFill>
                      <a:srgbClr val="000000"/>
                    </a:solidFill>
                  </a:ln>
                  <a:solidFill>
                    <a:srgbClr val="00FF00"/>
                  </a:solidFill>
                </a:rPr>
                <a:t>TRACE</a:t>
              </a:r>
              <a:endParaRPr lang="en-US" sz="2400" b="1" dirty="0">
                <a:ln>
                  <a:solidFill>
                    <a:srgbClr val="000000"/>
                  </a:solidFill>
                </a:ln>
                <a:solidFill>
                  <a:srgbClr val="00FF00"/>
                </a:solidFill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>
            <a:off x="721003" y="2467359"/>
            <a:ext cx="7534146" cy="3744034"/>
          </a:xfrm>
          <a:custGeom>
            <a:avLst/>
            <a:gdLst>
              <a:gd name="connsiteX0" fmla="*/ 0 w 7534146"/>
              <a:gd name="connsiteY0" fmla="*/ 3744034 h 3744034"/>
              <a:gd name="connsiteX1" fmla="*/ 72761 w 7534146"/>
              <a:gd name="connsiteY1" fmla="*/ 3730804 h 3744034"/>
              <a:gd name="connsiteX2" fmla="*/ 112450 w 7534146"/>
              <a:gd name="connsiteY2" fmla="*/ 3717575 h 3744034"/>
              <a:gd name="connsiteX3" fmla="*/ 171982 w 7534146"/>
              <a:gd name="connsiteY3" fmla="*/ 3710960 h 3744034"/>
              <a:gd name="connsiteX4" fmla="*/ 205055 w 7534146"/>
              <a:gd name="connsiteY4" fmla="*/ 3704345 h 3744034"/>
              <a:gd name="connsiteX5" fmla="*/ 324120 w 7534146"/>
              <a:gd name="connsiteY5" fmla="*/ 3697730 h 3744034"/>
              <a:gd name="connsiteX6" fmla="*/ 363808 w 7534146"/>
              <a:gd name="connsiteY6" fmla="*/ 3691115 h 3744034"/>
              <a:gd name="connsiteX7" fmla="*/ 416726 w 7534146"/>
              <a:gd name="connsiteY7" fmla="*/ 3684500 h 3744034"/>
              <a:gd name="connsiteX8" fmla="*/ 469644 w 7534146"/>
              <a:gd name="connsiteY8" fmla="*/ 3671270 h 3744034"/>
              <a:gd name="connsiteX9" fmla="*/ 707773 w 7534146"/>
              <a:gd name="connsiteY9" fmla="*/ 3658041 h 3744034"/>
              <a:gd name="connsiteX10" fmla="*/ 1091426 w 7534146"/>
              <a:gd name="connsiteY10" fmla="*/ 3644811 h 3744034"/>
              <a:gd name="connsiteX11" fmla="*/ 1150958 w 7534146"/>
              <a:gd name="connsiteY11" fmla="*/ 3624966 h 3744034"/>
              <a:gd name="connsiteX12" fmla="*/ 1217105 w 7534146"/>
              <a:gd name="connsiteY12" fmla="*/ 3611736 h 3744034"/>
              <a:gd name="connsiteX13" fmla="*/ 1236949 w 7534146"/>
              <a:gd name="connsiteY13" fmla="*/ 3605121 h 3744034"/>
              <a:gd name="connsiteX14" fmla="*/ 1349399 w 7534146"/>
              <a:gd name="connsiteY14" fmla="*/ 3598506 h 3744034"/>
              <a:gd name="connsiteX15" fmla="*/ 1375858 w 7534146"/>
              <a:gd name="connsiteY15" fmla="*/ 3591892 h 3744034"/>
              <a:gd name="connsiteX16" fmla="*/ 1494922 w 7534146"/>
              <a:gd name="connsiteY16" fmla="*/ 3578662 h 3744034"/>
              <a:gd name="connsiteX17" fmla="*/ 1521381 w 7534146"/>
              <a:gd name="connsiteY17" fmla="*/ 3572047 h 3744034"/>
              <a:gd name="connsiteX18" fmla="*/ 1561070 w 7534146"/>
              <a:gd name="connsiteY18" fmla="*/ 3558817 h 3744034"/>
              <a:gd name="connsiteX19" fmla="*/ 1580914 w 7534146"/>
              <a:gd name="connsiteY19" fmla="*/ 3552202 h 3744034"/>
              <a:gd name="connsiteX20" fmla="*/ 1633831 w 7534146"/>
              <a:gd name="connsiteY20" fmla="*/ 3538972 h 3744034"/>
              <a:gd name="connsiteX21" fmla="*/ 1706593 w 7534146"/>
              <a:gd name="connsiteY21" fmla="*/ 3499283 h 3744034"/>
              <a:gd name="connsiteX22" fmla="*/ 1739666 w 7534146"/>
              <a:gd name="connsiteY22" fmla="*/ 3486053 h 3744034"/>
              <a:gd name="connsiteX23" fmla="*/ 1779355 w 7534146"/>
              <a:gd name="connsiteY23" fmla="*/ 3472823 h 3744034"/>
              <a:gd name="connsiteX24" fmla="*/ 1838887 w 7534146"/>
              <a:gd name="connsiteY24" fmla="*/ 3446364 h 3744034"/>
              <a:gd name="connsiteX25" fmla="*/ 2004255 w 7534146"/>
              <a:gd name="connsiteY25" fmla="*/ 3433134 h 3744034"/>
              <a:gd name="connsiteX26" fmla="*/ 2030713 w 7534146"/>
              <a:gd name="connsiteY26" fmla="*/ 3419904 h 3744034"/>
              <a:gd name="connsiteX27" fmla="*/ 2063787 w 7534146"/>
              <a:gd name="connsiteY27" fmla="*/ 3413289 h 3744034"/>
              <a:gd name="connsiteX28" fmla="*/ 2110090 w 7534146"/>
              <a:gd name="connsiteY28" fmla="*/ 3400059 h 3744034"/>
              <a:gd name="connsiteX29" fmla="*/ 2123319 w 7534146"/>
              <a:gd name="connsiteY29" fmla="*/ 3380215 h 3744034"/>
              <a:gd name="connsiteX30" fmla="*/ 2129934 w 7534146"/>
              <a:gd name="connsiteY30" fmla="*/ 3360370 h 3744034"/>
              <a:gd name="connsiteX31" fmla="*/ 2149778 w 7534146"/>
              <a:gd name="connsiteY31" fmla="*/ 3347140 h 3744034"/>
              <a:gd name="connsiteX32" fmla="*/ 2189466 w 7534146"/>
              <a:gd name="connsiteY32" fmla="*/ 3333910 h 3744034"/>
              <a:gd name="connsiteX33" fmla="*/ 2209310 w 7534146"/>
              <a:gd name="connsiteY33" fmla="*/ 3327295 h 3744034"/>
              <a:gd name="connsiteX34" fmla="*/ 2229155 w 7534146"/>
              <a:gd name="connsiteY34" fmla="*/ 3320681 h 3744034"/>
              <a:gd name="connsiteX35" fmla="*/ 2262228 w 7534146"/>
              <a:gd name="connsiteY35" fmla="*/ 3307451 h 3744034"/>
              <a:gd name="connsiteX36" fmla="*/ 2321760 w 7534146"/>
              <a:gd name="connsiteY36" fmla="*/ 3294221 h 3744034"/>
              <a:gd name="connsiteX37" fmla="*/ 2348219 w 7534146"/>
              <a:gd name="connsiteY37" fmla="*/ 3287606 h 3744034"/>
              <a:gd name="connsiteX38" fmla="*/ 2387907 w 7534146"/>
              <a:gd name="connsiteY38" fmla="*/ 3280991 h 3744034"/>
              <a:gd name="connsiteX39" fmla="*/ 2434210 w 7534146"/>
              <a:gd name="connsiteY39" fmla="*/ 3267761 h 3744034"/>
              <a:gd name="connsiteX40" fmla="*/ 2533431 w 7534146"/>
              <a:gd name="connsiteY40" fmla="*/ 3261146 h 3744034"/>
              <a:gd name="connsiteX41" fmla="*/ 2599578 w 7534146"/>
              <a:gd name="connsiteY41" fmla="*/ 3254532 h 3744034"/>
              <a:gd name="connsiteX42" fmla="*/ 2626037 w 7534146"/>
              <a:gd name="connsiteY42" fmla="*/ 3247917 h 3744034"/>
              <a:gd name="connsiteX43" fmla="*/ 2659110 w 7534146"/>
              <a:gd name="connsiteY43" fmla="*/ 3241302 h 3744034"/>
              <a:gd name="connsiteX44" fmla="*/ 2698798 w 7534146"/>
              <a:gd name="connsiteY44" fmla="*/ 3228072 h 3744034"/>
              <a:gd name="connsiteX45" fmla="*/ 2738487 w 7534146"/>
              <a:gd name="connsiteY45" fmla="*/ 3208227 h 3744034"/>
              <a:gd name="connsiteX46" fmla="*/ 2764945 w 7534146"/>
              <a:gd name="connsiteY46" fmla="*/ 3194997 h 3744034"/>
              <a:gd name="connsiteX47" fmla="*/ 2811248 w 7534146"/>
              <a:gd name="connsiteY47" fmla="*/ 3181768 h 3744034"/>
              <a:gd name="connsiteX48" fmla="*/ 2824478 w 7534146"/>
              <a:gd name="connsiteY48" fmla="*/ 3161923 h 3744034"/>
              <a:gd name="connsiteX49" fmla="*/ 2870781 w 7534146"/>
              <a:gd name="connsiteY49" fmla="*/ 3148693 h 3744034"/>
              <a:gd name="connsiteX50" fmla="*/ 2890625 w 7534146"/>
              <a:gd name="connsiteY50" fmla="*/ 3135463 h 3744034"/>
              <a:gd name="connsiteX51" fmla="*/ 2903854 w 7534146"/>
              <a:gd name="connsiteY51" fmla="*/ 3115619 h 3744034"/>
              <a:gd name="connsiteX52" fmla="*/ 2917084 w 7534146"/>
              <a:gd name="connsiteY52" fmla="*/ 3102389 h 3744034"/>
              <a:gd name="connsiteX53" fmla="*/ 2930313 w 7534146"/>
              <a:gd name="connsiteY53" fmla="*/ 3082544 h 3744034"/>
              <a:gd name="connsiteX54" fmla="*/ 2950157 w 7534146"/>
              <a:gd name="connsiteY54" fmla="*/ 3075929 h 3744034"/>
              <a:gd name="connsiteX55" fmla="*/ 2976616 w 7534146"/>
              <a:gd name="connsiteY55" fmla="*/ 3042855 h 3744034"/>
              <a:gd name="connsiteX56" fmla="*/ 3016304 w 7534146"/>
              <a:gd name="connsiteY56" fmla="*/ 3009780 h 3744034"/>
              <a:gd name="connsiteX57" fmla="*/ 3022919 w 7534146"/>
              <a:gd name="connsiteY57" fmla="*/ 2989935 h 3744034"/>
              <a:gd name="connsiteX58" fmla="*/ 3055992 w 7534146"/>
              <a:gd name="connsiteY58" fmla="*/ 2956861 h 3744034"/>
              <a:gd name="connsiteX59" fmla="*/ 3095681 w 7534146"/>
              <a:gd name="connsiteY59" fmla="*/ 2943631 h 3744034"/>
              <a:gd name="connsiteX60" fmla="*/ 3175057 w 7534146"/>
              <a:gd name="connsiteY60" fmla="*/ 2923786 h 3744034"/>
              <a:gd name="connsiteX61" fmla="*/ 3214745 w 7534146"/>
              <a:gd name="connsiteY61" fmla="*/ 2897327 h 3744034"/>
              <a:gd name="connsiteX62" fmla="*/ 3247819 w 7534146"/>
              <a:gd name="connsiteY62" fmla="*/ 2877482 h 3744034"/>
              <a:gd name="connsiteX63" fmla="*/ 3287507 w 7534146"/>
              <a:gd name="connsiteY63" fmla="*/ 2851022 h 3744034"/>
              <a:gd name="connsiteX64" fmla="*/ 3347039 w 7534146"/>
              <a:gd name="connsiteY64" fmla="*/ 2837793 h 3744034"/>
              <a:gd name="connsiteX65" fmla="*/ 3366883 w 7534146"/>
              <a:gd name="connsiteY65" fmla="*/ 2831178 h 3744034"/>
              <a:gd name="connsiteX66" fmla="*/ 3446260 w 7534146"/>
              <a:gd name="connsiteY66" fmla="*/ 2811333 h 3744034"/>
              <a:gd name="connsiteX67" fmla="*/ 3499177 w 7534146"/>
              <a:gd name="connsiteY67" fmla="*/ 2784873 h 3744034"/>
              <a:gd name="connsiteX68" fmla="*/ 3558710 w 7534146"/>
              <a:gd name="connsiteY68" fmla="*/ 2771644 h 3744034"/>
              <a:gd name="connsiteX69" fmla="*/ 3578554 w 7534146"/>
              <a:gd name="connsiteY69" fmla="*/ 2765029 h 3744034"/>
              <a:gd name="connsiteX70" fmla="*/ 3585169 w 7534146"/>
              <a:gd name="connsiteY70" fmla="*/ 2745184 h 3744034"/>
              <a:gd name="connsiteX71" fmla="*/ 3605013 w 7534146"/>
              <a:gd name="connsiteY71" fmla="*/ 2738569 h 3744034"/>
              <a:gd name="connsiteX72" fmla="*/ 3657930 w 7534146"/>
              <a:gd name="connsiteY72" fmla="*/ 2712110 h 3744034"/>
              <a:gd name="connsiteX73" fmla="*/ 3717463 w 7534146"/>
              <a:gd name="connsiteY73" fmla="*/ 2685650 h 3744034"/>
              <a:gd name="connsiteX74" fmla="*/ 3743921 w 7534146"/>
              <a:gd name="connsiteY74" fmla="*/ 2672420 h 3744034"/>
              <a:gd name="connsiteX75" fmla="*/ 3796839 w 7534146"/>
              <a:gd name="connsiteY75" fmla="*/ 2659190 h 3744034"/>
              <a:gd name="connsiteX76" fmla="*/ 3816683 w 7534146"/>
              <a:gd name="connsiteY76" fmla="*/ 2645961 h 3744034"/>
              <a:gd name="connsiteX77" fmla="*/ 3829913 w 7534146"/>
              <a:gd name="connsiteY77" fmla="*/ 2632731 h 3744034"/>
              <a:gd name="connsiteX78" fmla="*/ 3876216 w 7534146"/>
              <a:gd name="connsiteY78" fmla="*/ 2619501 h 3744034"/>
              <a:gd name="connsiteX79" fmla="*/ 3909289 w 7534146"/>
              <a:gd name="connsiteY79" fmla="*/ 2586426 h 3744034"/>
              <a:gd name="connsiteX80" fmla="*/ 3929133 w 7534146"/>
              <a:gd name="connsiteY80" fmla="*/ 2573197 h 3744034"/>
              <a:gd name="connsiteX81" fmla="*/ 3942363 w 7534146"/>
              <a:gd name="connsiteY81" fmla="*/ 2559967 h 3744034"/>
              <a:gd name="connsiteX82" fmla="*/ 3982051 w 7534146"/>
              <a:gd name="connsiteY82" fmla="*/ 2533507 h 3744034"/>
              <a:gd name="connsiteX83" fmla="*/ 4008510 w 7534146"/>
              <a:gd name="connsiteY83" fmla="*/ 2493818 h 3744034"/>
              <a:gd name="connsiteX84" fmla="*/ 4048198 w 7534146"/>
              <a:gd name="connsiteY84" fmla="*/ 2460743 h 3744034"/>
              <a:gd name="connsiteX85" fmla="*/ 4074657 w 7534146"/>
              <a:gd name="connsiteY85" fmla="*/ 2440899 h 3744034"/>
              <a:gd name="connsiteX86" fmla="*/ 4094501 w 7534146"/>
              <a:gd name="connsiteY86" fmla="*/ 2427669 h 3744034"/>
              <a:gd name="connsiteX87" fmla="*/ 4140804 w 7534146"/>
              <a:gd name="connsiteY87" fmla="*/ 2387979 h 3744034"/>
              <a:gd name="connsiteX88" fmla="*/ 4160648 w 7534146"/>
              <a:gd name="connsiteY88" fmla="*/ 2348290 h 3744034"/>
              <a:gd name="connsiteX89" fmla="*/ 4180492 w 7534146"/>
              <a:gd name="connsiteY89" fmla="*/ 2341675 h 3744034"/>
              <a:gd name="connsiteX90" fmla="*/ 4187107 w 7534146"/>
              <a:gd name="connsiteY90" fmla="*/ 2321830 h 3744034"/>
              <a:gd name="connsiteX91" fmla="*/ 4206951 w 7534146"/>
              <a:gd name="connsiteY91" fmla="*/ 2315215 h 3744034"/>
              <a:gd name="connsiteX92" fmla="*/ 4246639 w 7534146"/>
              <a:gd name="connsiteY92" fmla="*/ 2308600 h 3744034"/>
              <a:gd name="connsiteX93" fmla="*/ 4279712 w 7534146"/>
              <a:gd name="connsiteY93" fmla="*/ 2295371 h 3744034"/>
              <a:gd name="connsiteX94" fmla="*/ 4319401 w 7534146"/>
              <a:gd name="connsiteY94" fmla="*/ 2288756 h 3744034"/>
              <a:gd name="connsiteX95" fmla="*/ 4345859 w 7534146"/>
              <a:gd name="connsiteY95" fmla="*/ 2268911 h 3744034"/>
              <a:gd name="connsiteX96" fmla="*/ 4398777 w 7534146"/>
              <a:gd name="connsiteY96" fmla="*/ 2202762 h 3744034"/>
              <a:gd name="connsiteX97" fmla="*/ 4425236 w 7534146"/>
              <a:gd name="connsiteY97" fmla="*/ 2182917 h 3744034"/>
              <a:gd name="connsiteX98" fmla="*/ 4524456 w 7534146"/>
              <a:gd name="connsiteY98" fmla="*/ 2110153 h 3744034"/>
              <a:gd name="connsiteX99" fmla="*/ 4570759 w 7534146"/>
              <a:gd name="connsiteY99" fmla="*/ 2077079 h 3744034"/>
              <a:gd name="connsiteX100" fmla="*/ 4583989 w 7534146"/>
              <a:gd name="connsiteY100" fmla="*/ 2063849 h 3744034"/>
              <a:gd name="connsiteX101" fmla="*/ 4603833 w 7534146"/>
              <a:gd name="connsiteY101" fmla="*/ 2057234 h 3744034"/>
              <a:gd name="connsiteX102" fmla="*/ 4643521 w 7534146"/>
              <a:gd name="connsiteY102" fmla="*/ 2030775 h 3744034"/>
              <a:gd name="connsiteX103" fmla="*/ 4656751 w 7534146"/>
              <a:gd name="connsiteY103" fmla="*/ 2010930 h 3744034"/>
              <a:gd name="connsiteX104" fmla="*/ 4676595 w 7534146"/>
              <a:gd name="connsiteY104" fmla="*/ 2004315 h 3744034"/>
              <a:gd name="connsiteX105" fmla="*/ 4696439 w 7534146"/>
              <a:gd name="connsiteY105" fmla="*/ 1984470 h 3744034"/>
              <a:gd name="connsiteX106" fmla="*/ 4709668 w 7534146"/>
              <a:gd name="connsiteY106" fmla="*/ 1951396 h 3744034"/>
              <a:gd name="connsiteX107" fmla="*/ 4716283 w 7534146"/>
              <a:gd name="connsiteY107" fmla="*/ 1931551 h 3744034"/>
              <a:gd name="connsiteX108" fmla="*/ 4795659 w 7534146"/>
              <a:gd name="connsiteY108" fmla="*/ 1845557 h 3744034"/>
              <a:gd name="connsiteX109" fmla="*/ 4815503 w 7534146"/>
              <a:gd name="connsiteY109" fmla="*/ 1838942 h 3744034"/>
              <a:gd name="connsiteX110" fmla="*/ 4868421 w 7534146"/>
              <a:gd name="connsiteY110" fmla="*/ 1792638 h 3744034"/>
              <a:gd name="connsiteX111" fmla="*/ 4921339 w 7534146"/>
              <a:gd name="connsiteY111" fmla="*/ 1759564 h 3744034"/>
              <a:gd name="connsiteX112" fmla="*/ 4967642 w 7534146"/>
              <a:gd name="connsiteY112" fmla="*/ 1726489 h 3744034"/>
              <a:gd name="connsiteX113" fmla="*/ 4987486 w 7534146"/>
              <a:gd name="connsiteY113" fmla="*/ 1713259 h 3744034"/>
              <a:gd name="connsiteX114" fmla="*/ 5007330 w 7534146"/>
              <a:gd name="connsiteY114" fmla="*/ 1706644 h 3744034"/>
              <a:gd name="connsiteX115" fmla="*/ 5027174 w 7534146"/>
              <a:gd name="connsiteY115" fmla="*/ 1693415 h 3744034"/>
              <a:gd name="connsiteX116" fmla="*/ 5066862 w 7534146"/>
              <a:gd name="connsiteY116" fmla="*/ 1680185 h 3744034"/>
              <a:gd name="connsiteX117" fmla="*/ 5126394 w 7534146"/>
              <a:gd name="connsiteY117" fmla="*/ 1653725 h 3744034"/>
              <a:gd name="connsiteX118" fmla="*/ 5245459 w 7534146"/>
              <a:gd name="connsiteY118" fmla="*/ 1640495 h 3744034"/>
              <a:gd name="connsiteX119" fmla="*/ 5285147 w 7534146"/>
              <a:gd name="connsiteY119" fmla="*/ 1614036 h 3744034"/>
              <a:gd name="connsiteX120" fmla="*/ 5318221 w 7534146"/>
              <a:gd name="connsiteY120" fmla="*/ 1587576 h 3744034"/>
              <a:gd name="connsiteX121" fmla="*/ 5331450 w 7534146"/>
              <a:gd name="connsiteY121" fmla="*/ 1567731 h 3744034"/>
              <a:gd name="connsiteX122" fmla="*/ 5377753 w 7534146"/>
              <a:gd name="connsiteY122" fmla="*/ 1534657 h 3744034"/>
              <a:gd name="connsiteX123" fmla="*/ 5404212 w 7534146"/>
              <a:gd name="connsiteY123" fmla="*/ 1508197 h 3744034"/>
              <a:gd name="connsiteX124" fmla="*/ 5410827 w 7534146"/>
              <a:gd name="connsiteY124" fmla="*/ 1488353 h 3744034"/>
              <a:gd name="connsiteX125" fmla="*/ 5450515 w 7534146"/>
              <a:gd name="connsiteY125" fmla="*/ 1455278 h 3744034"/>
              <a:gd name="connsiteX126" fmla="*/ 5470359 w 7534146"/>
              <a:gd name="connsiteY126" fmla="*/ 1448663 h 3744034"/>
              <a:gd name="connsiteX127" fmla="*/ 5496818 w 7534146"/>
              <a:gd name="connsiteY127" fmla="*/ 1428818 h 3744034"/>
              <a:gd name="connsiteX128" fmla="*/ 5516662 w 7534146"/>
              <a:gd name="connsiteY128" fmla="*/ 1415589 h 3744034"/>
              <a:gd name="connsiteX129" fmla="*/ 5543121 w 7534146"/>
              <a:gd name="connsiteY129" fmla="*/ 1389129 h 3744034"/>
              <a:gd name="connsiteX130" fmla="*/ 5569580 w 7534146"/>
              <a:gd name="connsiteY130" fmla="*/ 1375899 h 3744034"/>
              <a:gd name="connsiteX131" fmla="*/ 5609268 w 7534146"/>
              <a:gd name="connsiteY131" fmla="*/ 1356055 h 3744034"/>
              <a:gd name="connsiteX132" fmla="*/ 5655571 w 7534146"/>
              <a:gd name="connsiteY132" fmla="*/ 1322980 h 3744034"/>
              <a:gd name="connsiteX133" fmla="*/ 5675415 w 7534146"/>
              <a:gd name="connsiteY133" fmla="*/ 1309750 h 3744034"/>
              <a:gd name="connsiteX134" fmla="*/ 5715103 w 7534146"/>
              <a:gd name="connsiteY134" fmla="*/ 1296520 h 3744034"/>
              <a:gd name="connsiteX135" fmla="*/ 5748176 w 7534146"/>
              <a:gd name="connsiteY135" fmla="*/ 1276676 h 3744034"/>
              <a:gd name="connsiteX136" fmla="*/ 5761406 w 7534146"/>
              <a:gd name="connsiteY136" fmla="*/ 1263446 h 3744034"/>
              <a:gd name="connsiteX137" fmla="*/ 5787865 w 7534146"/>
              <a:gd name="connsiteY137" fmla="*/ 1256831 h 3744034"/>
              <a:gd name="connsiteX138" fmla="*/ 5807709 w 7534146"/>
              <a:gd name="connsiteY138" fmla="*/ 1243601 h 3744034"/>
              <a:gd name="connsiteX139" fmla="*/ 5827553 w 7534146"/>
              <a:gd name="connsiteY139" fmla="*/ 1223757 h 3744034"/>
              <a:gd name="connsiteX140" fmla="*/ 5873856 w 7534146"/>
              <a:gd name="connsiteY140" fmla="*/ 1197297 h 3744034"/>
              <a:gd name="connsiteX141" fmla="*/ 5913544 w 7534146"/>
              <a:gd name="connsiteY141" fmla="*/ 1177452 h 3744034"/>
              <a:gd name="connsiteX142" fmla="*/ 5926773 w 7534146"/>
              <a:gd name="connsiteY142" fmla="*/ 1157607 h 3744034"/>
              <a:gd name="connsiteX143" fmla="*/ 5946618 w 7534146"/>
              <a:gd name="connsiteY143" fmla="*/ 1150993 h 3744034"/>
              <a:gd name="connsiteX144" fmla="*/ 5966462 w 7534146"/>
              <a:gd name="connsiteY144" fmla="*/ 1137763 h 3744034"/>
              <a:gd name="connsiteX145" fmla="*/ 6032609 w 7534146"/>
              <a:gd name="connsiteY145" fmla="*/ 1098073 h 3744034"/>
              <a:gd name="connsiteX146" fmla="*/ 6065682 w 7534146"/>
              <a:gd name="connsiteY146" fmla="*/ 1091458 h 3744034"/>
              <a:gd name="connsiteX147" fmla="*/ 6105370 w 7534146"/>
              <a:gd name="connsiteY147" fmla="*/ 1078229 h 3744034"/>
              <a:gd name="connsiteX148" fmla="*/ 6145059 w 7534146"/>
              <a:gd name="connsiteY148" fmla="*/ 1064999 h 3744034"/>
              <a:gd name="connsiteX149" fmla="*/ 6164903 w 7534146"/>
              <a:gd name="connsiteY149" fmla="*/ 1058384 h 3744034"/>
              <a:gd name="connsiteX150" fmla="*/ 6224435 w 7534146"/>
              <a:gd name="connsiteY150" fmla="*/ 1025309 h 3744034"/>
              <a:gd name="connsiteX151" fmla="*/ 6264123 w 7534146"/>
              <a:gd name="connsiteY151" fmla="*/ 992235 h 3744034"/>
              <a:gd name="connsiteX152" fmla="*/ 6277353 w 7534146"/>
              <a:gd name="connsiteY152" fmla="*/ 979005 h 3744034"/>
              <a:gd name="connsiteX153" fmla="*/ 6303812 w 7534146"/>
              <a:gd name="connsiteY153" fmla="*/ 959160 h 3744034"/>
              <a:gd name="connsiteX154" fmla="*/ 6317041 w 7534146"/>
              <a:gd name="connsiteY154" fmla="*/ 939316 h 3744034"/>
              <a:gd name="connsiteX155" fmla="*/ 6336885 w 7534146"/>
              <a:gd name="connsiteY155" fmla="*/ 932701 h 3744034"/>
              <a:gd name="connsiteX156" fmla="*/ 6363344 w 7534146"/>
              <a:gd name="connsiteY156" fmla="*/ 919471 h 3744034"/>
              <a:gd name="connsiteX157" fmla="*/ 6409647 w 7534146"/>
              <a:gd name="connsiteY157" fmla="*/ 886396 h 3744034"/>
              <a:gd name="connsiteX158" fmla="*/ 6429491 w 7534146"/>
              <a:gd name="connsiteY158" fmla="*/ 879782 h 3744034"/>
              <a:gd name="connsiteX159" fmla="*/ 6449335 w 7534146"/>
              <a:gd name="connsiteY159" fmla="*/ 866552 h 3744034"/>
              <a:gd name="connsiteX160" fmla="*/ 6475794 w 7534146"/>
              <a:gd name="connsiteY160" fmla="*/ 833477 h 3744034"/>
              <a:gd name="connsiteX161" fmla="*/ 6495638 w 7534146"/>
              <a:gd name="connsiteY161" fmla="*/ 820247 h 3744034"/>
              <a:gd name="connsiteX162" fmla="*/ 6502253 w 7534146"/>
              <a:gd name="connsiteY162" fmla="*/ 800403 h 3744034"/>
              <a:gd name="connsiteX163" fmla="*/ 6522097 w 7534146"/>
              <a:gd name="connsiteY163" fmla="*/ 787173 h 3744034"/>
              <a:gd name="connsiteX164" fmla="*/ 6528711 w 7534146"/>
              <a:gd name="connsiteY164" fmla="*/ 747484 h 3744034"/>
              <a:gd name="connsiteX165" fmla="*/ 6541941 w 7534146"/>
              <a:gd name="connsiteY165" fmla="*/ 721024 h 3744034"/>
              <a:gd name="connsiteX166" fmla="*/ 6548556 w 7534146"/>
              <a:gd name="connsiteY166" fmla="*/ 687949 h 3744034"/>
              <a:gd name="connsiteX167" fmla="*/ 6575014 w 7534146"/>
              <a:gd name="connsiteY167" fmla="*/ 621800 h 3744034"/>
              <a:gd name="connsiteX168" fmla="*/ 6588244 w 7534146"/>
              <a:gd name="connsiteY168" fmla="*/ 568881 h 3744034"/>
              <a:gd name="connsiteX169" fmla="*/ 6627932 w 7534146"/>
              <a:gd name="connsiteY169" fmla="*/ 529192 h 3744034"/>
              <a:gd name="connsiteX170" fmla="*/ 6647776 w 7534146"/>
              <a:gd name="connsiteY170" fmla="*/ 509347 h 3744034"/>
              <a:gd name="connsiteX171" fmla="*/ 6720538 w 7534146"/>
              <a:gd name="connsiteY171" fmla="*/ 463043 h 3744034"/>
              <a:gd name="connsiteX172" fmla="*/ 6746997 w 7534146"/>
              <a:gd name="connsiteY172" fmla="*/ 443198 h 3744034"/>
              <a:gd name="connsiteX173" fmla="*/ 6766841 w 7534146"/>
              <a:gd name="connsiteY173" fmla="*/ 423353 h 3744034"/>
              <a:gd name="connsiteX174" fmla="*/ 6793300 w 7534146"/>
              <a:gd name="connsiteY174" fmla="*/ 410124 h 3744034"/>
              <a:gd name="connsiteX175" fmla="*/ 6813144 w 7534146"/>
              <a:gd name="connsiteY175" fmla="*/ 396894 h 3744034"/>
              <a:gd name="connsiteX176" fmla="*/ 6819758 w 7534146"/>
              <a:gd name="connsiteY176" fmla="*/ 377049 h 3744034"/>
              <a:gd name="connsiteX177" fmla="*/ 6885905 w 7534146"/>
              <a:gd name="connsiteY177" fmla="*/ 357204 h 3744034"/>
              <a:gd name="connsiteX178" fmla="*/ 6945438 w 7534146"/>
              <a:gd name="connsiteY178" fmla="*/ 337360 h 3744034"/>
              <a:gd name="connsiteX179" fmla="*/ 6998355 w 7534146"/>
              <a:gd name="connsiteY179" fmla="*/ 324130 h 3744034"/>
              <a:gd name="connsiteX180" fmla="*/ 7038044 w 7534146"/>
              <a:gd name="connsiteY180" fmla="*/ 297670 h 3744034"/>
              <a:gd name="connsiteX181" fmla="*/ 7057888 w 7534146"/>
              <a:gd name="connsiteY181" fmla="*/ 277825 h 3744034"/>
              <a:gd name="connsiteX182" fmla="*/ 7104191 w 7534146"/>
              <a:gd name="connsiteY182" fmla="*/ 251366 h 3744034"/>
              <a:gd name="connsiteX183" fmla="*/ 7143879 w 7534146"/>
              <a:gd name="connsiteY183" fmla="*/ 244751 h 3744034"/>
              <a:gd name="connsiteX184" fmla="*/ 7163723 w 7534146"/>
              <a:gd name="connsiteY184" fmla="*/ 231521 h 3744034"/>
              <a:gd name="connsiteX185" fmla="*/ 7229870 w 7534146"/>
              <a:gd name="connsiteY185" fmla="*/ 211676 h 3744034"/>
              <a:gd name="connsiteX186" fmla="*/ 7315861 w 7534146"/>
              <a:gd name="connsiteY186" fmla="*/ 191832 h 3744034"/>
              <a:gd name="connsiteX187" fmla="*/ 7375393 w 7534146"/>
              <a:gd name="connsiteY187" fmla="*/ 158757 h 3744034"/>
              <a:gd name="connsiteX188" fmla="*/ 7388623 w 7534146"/>
              <a:gd name="connsiteY188" fmla="*/ 145527 h 3744034"/>
              <a:gd name="connsiteX189" fmla="*/ 7408467 w 7534146"/>
              <a:gd name="connsiteY189" fmla="*/ 132298 h 3744034"/>
              <a:gd name="connsiteX190" fmla="*/ 7421696 w 7534146"/>
              <a:gd name="connsiteY190" fmla="*/ 112453 h 3744034"/>
              <a:gd name="connsiteX191" fmla="*/ 7434926 w 7534146"/>
              <a:gd name="connsiteY191" fmla="*/ 99223 h 3744034"/>
              <a:gd name="connsiteX192" fmla="*/ 7481229 w 7534146"/>
              <a:gd name="connsiteY192" fmla="*/ 46304 h 3744034"/>
              <a:gd name="connsiteX193" fmla="*/ 7501073 w 7534146"/>
              <a:gd name="connsiteY193" fmla="*/ 39689 h 3744034"/>
              <a:gd name="connsiteX194" fmla="*/ 7520917 w 7534146"/>
              <a:gd name="connsiteY194" fmla="*/ 19844 h 3744034"/>
              <a:gd name="connsiteX195" fmla="*/ 7534146 w 7534146"/>
              <a:gd name="connsiteY195" fmla="*/ 0 h 374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7534146" h="3744034">
                <a:moveTo>
                  <a:pt x="0" y="3744034"/>
                </a:moveTo>
                <a:cubicBezTo>
                  <a:pt x="32619" y="3739374"/>
                  <a:pt x="44404" y="3739311"/>
                  <a:pt x="72761" y="3730804"/>
                </a:cubicBezTo>
                <a:cubicBezTo>
                  <a:pt x="86118" y="3726797"/>
                  <a:pt x="98590" y="3719115"/>
                  <a:pt x="112450" y="3717575"/>
                </a:cubicBezTo>
                <a:cubicBezTo>
                  <a:pt x="132294" y="3715370"/>
                  <a:pt x="152217" y="3713784"/>
                  <a:pt x="171982" y="3710960"/>
                </a:cubicBezTo>
                <a:cubicBezTo>
                  <a:pt x="183112" y="3709370"/>
                  <a:pt x="193855" y="3705319"/>
                  <a:pt x="205055" y="3704345"/>
                </a:cubicBezTo>
                <a:cubicBezTo>
                  <a:pt x="244655" y="3700901"/>
                  <a:pt x="284432" y="3699935"/>
                  <a:pt x="324120" y="3697730"/>
                </a:cubicBezTo>
                <a:cubicBezTo>
                  <a:pt x="337349" y="3695525"/>
                  <a:pt x="350531" y="3693012"/>
                  <a:pt x="363808" y="3691115"/>
                </a:cubicBezTo>
                <a:cubicBezTo>
                  <a:pt x="381406" y="3688601"/>
                  <a:pt x="399254" y="3687776"/>
                  <a:pt x="416726" y="3684500"/>
                </a:cubicBezTo>
                <a:cubicBezTo>
                  <a:pt x="434597" y="3681149"/>
                  <a:pt x="451663" y="3673967"/>
                  <a:pt x="469644" y="3671270"/>
                </a:cubicBezTo>
                <a:cubicBezTo>
                  <a:pt x="521151" y="3663544"/>
                  <a:pt x="683375" y="3659203"/>
                  <a:pt x="707773" y="3658041"/>
                </a:cubicBezTo>
                <a:cubicBezTo>
                  <a:pt x="987656" y="3644714"/>
                  <a:pt x="625673" y="3656455"/>
                  <a:pt x="1091426" y="3644811"/>
                </a:cubicBezTo>
                <a:cubicBezTo>
                  <a:pt x="1111270" y="3638196"/>
                  <a:pt x="1130447" y="3629068"/>
                  <a:pt x="1150958" y="3624966"/>
                </a:cubicBezTo>
                <a:cubicBezTo>
                  <a:pt x="1173007" y="3620556"/>
                  <a:pt x="1195773" y="3618847"/>
                  <a:pt x="1217105" y="3611736"/>
                </a:cubicBezTo>
                <a:cubicBezTo>
                  <a:pt x="1223720" y="3609531"/>
                  <a:pt x="1230011" y="3605815"/>
                  <a:pt x="1236949" y="3605121"/>
                </a:cubicBezTo>
                <a:cubicBezTo>
                  <a:pt x="1274311" y="3601385"/>
                  <a:pt x="1311916" y="3600711"/>
                  <a:pt x="1349399" y="3598506"/>
                </a:cubicBezTo>
                <a:cubicBezTo>
                  <a:pt x="1358219" y="3596301"/>
                  <a:pt x="1366914" y="3593518"/>
                  <a:pt x="1375858" y="3591892"/>
                </a:cubicBezTo>
                <a:cubicBezTo>
                  <a:pt x="1416099" y="3584576"/>
                  <a:pt x="1453761" y="3582404"/>
                  <a:pt x="1494922" y="3578662"/>
                </a:cubicBezTo>
                <a:cubicBezTo>
                  <a:pt x="1503742" y="3576457"/>
                  <a:pt x="1512673" y="3574659"/>
                  <a:pt x="1521381" y="3572047"/>
                </a:cubicBezTo>
                <a:cubicBezTo>
                  <a:pt x="1534738" y="3568040"/>
                  <a:pt x="1547840" y="3563227"/>
                  <a:pt x="1561070" y="3558817"/>
                </a:cubicBezTo>
                <a:cubicBezTo>
                  <a:pt x="1567685" y="3556612"/>
                  <a:pt x="1574150" y="3553893"/>
                  <a:pt x="1580914" y="3552202"/>
                </a:cubicBezTo>
                <a:lnTo>
                  <a:pt x="1633831" y="3538972"/>
                </a:lnTo>
                <a:cubicBezTo>
                  <a:pt x="1665680" y="3519863"/>
                  <a:pt x="1671406" y="3515278"/>
                  <a:pt x="1706593" y="3499283"/>
                </a:cubicBezTo>
                <a:cubicBezTo>
                  <a:pt x="1717402" y="3494369"/>
                  <a:pt x="1728507" y="3490111"/>
                  <a:pt x="1739666" y="3486053"/>
                </a:cubicBezTo>
                <a:cubicBezTo>
                  <a:pt x="1752772" y="3481287"/>
                  <a:pt x="1767752" y="3480559"/>
                  <a:pt x="1779355" y="3472823"/>
                </a:cubicBezTo>
                <a:cubicBezTo>
                  <a:pt x="1800447" y="3458761"/>
                  <a:pt x="1809820" y="3449997"/>
                  <a:pt x="1838887" y="3446364"/>
                </a:cubicBezTo>
                <a:cubicBezTo>
                  <a:pt x="1929063" y="3435092"/>
                  <a:pt x="1874059" y="3440793"/>
                  <a:pt x="2004255" y="3433134"/>
                </a:cubicBezTo>
                <a:cubicBezTo>
                  <a:pt x="2013074" y="3428724"/>
                  <a:pt x="2021359" y="3423022"/>
                  <a:pt x="2030713" y="3419904"/>
                </a:cubicBezTo>
                <a:cubicBezTo>
                  <a:pt x="2041379" y="3416348"/>
                  <a:pt x="2052812" y="3415728"/>
                  <a:pt x="2063787" y="3413289"/>
                </a:cubicBezTo>
                <a:cubicBezTo>
                  <a:pt x="2088705" y="3407752"/>
                  <a:pt x="2087992" y="3407426"/>
                  <a:pt x="2110090" y="3400059"/>
                </a:cubicBezTo>
                <a:cubicBezTo>
                  <a:pt x="2114500" y="3393444"/>
                  <a:pt x="2119764" y="3387326"/>
                  <a:pt x="2123319" y="3380215"/>
                </a:cubicBezTo>
                <a:cubicBezTo>
                  <a:pt x="2126437" y="3373978"/>
                  <a:pt x="2125578" y="3365815"/>
                  <a:pt x="2129934" y="3360370"/>
                </a:cubicBezTo>
                <a:cubicBezTo>
                  <a:pt x="2134900" y="3354162"/>
                  <a:pt x="2142513" y="3350369"/>
                  <a:pt x="2149778" y="3347140"/>
                </a:cubicBezTo>
                <a:cubicBezTo>
                  <a:pt x="2162521" y="3341476"/>
                  <a:pt x="2176237" y="3338320"/>
                  <a:pt x="2189466" y="3333910"/>
                </a:cubicBezTo>
                <a:lnTo>
                  <a:pt x="2209310" y="3327295"/>
                </a:lnTo>
                <a:cubicBezTo>
                  <a:pt x="2215925" y="3325090"/>
                  <a:pt x="2222681" y="3323271"/>
                  <a:pt x="2229155" y="3320681"/>
                </a:cubicBezTo>
                <a:cubicBezTo>
                  <a:pt x="2240179" y="3316271"/>
                  <a:pt x="2250964" y="3311206"/>
                  <a:pt x="2262228" y="3307451"/>
                </a:cubicBezTo>
                <a:cubicBezTo>
                  <a:pt x="2278358" y="3302074"/>
                  <a:pt x="2306034" y="3297716"/>
                  <a:pt x="2321760" y="3294221"/>
                </a:cubicBezTo>
                <a:cubicBezTo>
                  <a:pt x="2330635" y="3292249"/>
                  <a:pt x="2339304" y="3289389"/>
                  <a:pt x="2348219" y="3287606"/>
                </a:cubicBezTo>
                <a:cubicBezTo>
                  <a:pt x="2361370" y="3284976"/>
                  <a:pt x="2374839" y="3284007"/>
                  <a:pt x="2387907" y="3280991"/>
                </a:cubicBezTo>
                <a:cubicBezTo>
                  <a:pt x="2403548" y="3277381"/>
                  <a:pt x="2418305" y="3269930"/>
                  <a:pt x="2434210" y="3267761"/>
                </a:cubicBezTo>
                <a:cubicBezTo>
                  <a:pt x="2467053" y="3263282"/>
                  <a:pt x="2500389" y="3263789"/>
                  <a:pt x="2533431" y="3261146"/>
                </a:cubicBezTo>
                <a:cubicBezTo>
                  <a:pt x="2555519" y="3259379"/>
                  <a:pt x="2577529" y="3256737"/>
                  <a:pt x="2599578" y="3254532"/>
                </a:cubicBezTo>
                <a:cubicBezTo>
                  <a:pt x="2608398" y="3252327"/>
                  <a:pt x="2617162" y="3249889"/>
                  <a:pt x="2626037" y="3247917"/>
                </a:cubicBezTo>
                <a:cubicBezTo>
                  <a:pt x="2637012" y="3245478"/>
                  <a:pt x="2648264" y="3244260"/>
                  <a:pt x="2659110" y="3241302"/>
                </a:cubicBezTo>
                <a:cubicBezTo>
                  <a:pt x="2672564" y="3237633"/>
                  <a:pt x="2687195" y="3235807"/>
                  <a:pt x="2698798" y="3228072"/>
                </a:cubicBezTo>
                <a:cubicBezTo>
                  <a:pt x="2736938" y="3202645"/>
                  <a:pt x="2700144" y="3224661"/>
                  <a:pt x="2738487" y="3208227"/>
                </a:cubicBezTo>
                <a:cubicBezTo>
                  <a:pt x="2747550" y="3204343"/>
                  <a:pt x="2755882" y="3198881"/>
                  <a:pt x="2764945" y="3194997"/>
                </a:cubicBezTo>
                <a:cubicBezTo>
                  <a:pt x="2778231" y="3189303"/>
                  <a:pt x="2797820" y="3185125"/>
                  <a:pt x="2811248" y="3181768"/>
                </a:cubicBezTo>
                <a:cubicBezTo>
                  <a:pt x="2815658" y="3175153"/>
                  <a:pt x="2818270" y="3166890"/>
                  <a:pt x="2824478" y="3161923"/>
                </a:cubicBezTo>
                <a:cubicBezTo>
                  <a:pt x="2828792" y="3158472"/>
                  <a:pt x="2869052" y="3149125"/>
                  <a:pt x="2870781" y="3148693"/>
                </a:cubicBezTo>
                <a:cubicBezTo>
                  <a:pt x="2877396" y="3144283"/>
                  <a:pt x="2885004" y="3141085"/>
                  <a:pt x="2890625" y="3135463"/>
                </a:cubicBezTo>
                <a:cubicBezTo>
                  <a:pt x="2896246" y="3129842"/>
                  <a:pt x="2898888" y="3121827"/>
                  <a:pt x="2903854" y="3115619"/>
                </a:cubicBezTo>
                <a:cubicBezTo>
                  <a:pt x="2907750" y="3110749"/>
                  <a:pt x="2913188" y="3107259"/>
                  <a:pt x="2917084" y="3102389"/>
                </a:cubicBezTo>
                <a:cubicBezTo>
                  <a:pt x="2922050" y="3096181"/>
                  <a:pt x="2924105" y="3087511"/>
                  <a:pt x="2930313" y="3082544"/>
                </a:cubicBezTo>
                <a:cubicBezTo>
                  <a:pt x="2935757" y="3078188"/>
                  <a:pt x="2943542" y="3078134"/>
                  <a:pt x="2950157" y="3075929"/>
                </a:cubicBezTo>
                <a:cubicBezTo>
                  <a:pt x="2988642" y="3037444"/>
                  <a:pt x="2934901" y="3092915"/>
                  <a:pt x="2976616" y="3042855"/>
                </a:cubicBezTo>
                <a:cubicBezTo>
                  <a:pt x="2992532" y="3023755"/>
                  <a:pt x="2996791" y="3022789"/>
                  <a:pt x="3016304" y="3009780"/>
                </a:cubicBezTo>
                <a:cubicBezTo>
                  <a:pt x="3018509" y="3003165"/>
                  <a:pt x="3019801" y="2996172"/>
                  <a:pt x="3022919" y="2989935"/>
                </a:cubicBezTo>
                <a:cubicBezTo>
                  <a:pt x="3031108" y="2973556"/>
                  <a:pt x="3038983" y="2964421"/>
                  <a:pt x="3055992" y="2956861"/>
                </a:cubicBezTo>
                <a:cubicBezTo>
                  <a:pt x="3068735" y="2951197"/>
                  <a:pt x="3095681" y="2943631"/>
                  <a:pt x="3095681" y="2943631"/>
                </a:cubicBezTo>
                <a:cubicBezTo>
                  <a:pt x="3150036" y="2907392"/>
                  <a:pt x="3062672" y="2961249"/>
                  <a:pt x="3175057" y="2923786"/>
                </a:cubicBezTo>
                <a:cubicBezTo>
                  <a:pt x="3190141" y="2918758"/>
                  <a:pt x="3201111" y="2905508"/>
                  <a:pt x="3214745" y="2897327"/>
                </a:cubicBezTo>
                <a:cubicBezTo>
                  <a:pt x="3225770" y="2890712"/>
                  <a:pt x="3236972" y="2884385"/>
                  <a:pt x="3247819" y="2877482"/>
                </a:cubicBezTo>
                <a:cubicBezTo>
                  <a:pt x="3261233" y="2868945"/>
                  <a:pt x="3272423" y="2856050"/>
                  <a:pt x="3287507" y="2851022"/>
                </a:cubicBezTo>
                <a:cubicBezTo>
                  <a:pt x="3332184" y="2836131"/>
                  <a:pt x="3277180" y="2853318"/>
                  <a:pt x="3347039" y="2837793"/>
                </a:cubicBezTo>
                <a:cubicBezTo>
                  <a:pt x="3353845" y="2836280"/>
                  <a:pt x="3360146" y="2832975"/>
                  <a:pt x="3366883" y="2831178"/>
                </a:cubicBezTo>
                <a:cubicBezTo>
                  <a:pt x="3393235" y="2824150"/>
                  <a:pt x="3421866" y="2823531"/>
                  <a:pt x="3446260" y="2811333"/>
                </a:cubicBezTo>
                <a:cubicBezTo>
                  <a:pt x="3463899" y="2802513"/>
                  <a:pt x="3479839" y="2788740"/>
                  <a:pt x="3499177" y="2784873"/>
                </a:cubicBezTo>
                <a:cubicBezTo>
                  <a:pt x="3521918" y="2780325"/>
                  <a:pt x="3536908" y="2777874"/>
                  <a:pt x="3558710" y="2771644"/>
                </a:cubicBezTo>
                <a:cubicBezTo>
                  <a:pt x="3565414" y="2769728"/>
                  <a:pt x="3571939" y="2767234"/>
                  <a:pt x="3578554" y="2765029"/>
                </a:cubicBezTo>
                <a:cubicBezTo>
                  <a:pt x="3580759" y="2758414"/>
                  <a:pt x="3580239" y="2750115"/>
                  <a:pt x="3585169" y="2745184"/>
                </a:cubicBezTo>
                <a:cubicBezTo>
                  <a:pt x="3590099" y="2740254"/>
                  <a:pt x="3598777" y="2741687"/>
                  <a:pt x="3605013" y="2738569"/>
                </a:cubicBezTo>
                <a:cubicBezTo>
                  <a:pt x="3667489" y="2707329"/>
                  <a:pt x="3613186" y="2727023"/>
                  <a:pt x="3657930" y="2712110"/>
                </a:cubicBezTo>
                <a:cubicBezTo>
                  <a:pt x="3716308" y="2673189"/>
                  <a:pt x="3622992" y="2732889"/>
                  <a:pt x="3717463" y="2685650"/>
                </a:cubicBezTo>
                <a:cubicBezTo>
                  <a:pt x="3726282" y="2681240"/>
                  <a:pt x="3734567" y="2675538"/>
                  <a:pt x="3743921" y="2672420"/>
                </a:cubicBezTo>
                <a:cubicBezTo>
                  <a:pt x="3766570" y="2664870"/>
                  <a:pt x="3777034" y="2669092"/>
                  <a:pt x="3796839" y="2659190"/>
                </a:cubicBezTo>
                <a:cubicBezTo>
                  <a:pt x="3803949" y="2655635"/>
                  <a:pt x="3810475" y="2650927"/>
                  <a:pt x="3816683" y="2645961"/>
                </a:cubicBezTo>
                <a:cubicBezTo>
                  <a:pt x="3821553" y="2642065"/>
                  <a:pt x="3824565" y="2635940"/>
                  <a:pt x="3829913" y="2632731"/>
                </a:cubicBezTo>
                <a:cubicBezTo>
                  <a:pt x="3836692" y="2628664"/>
                  <a:pt x="3871273" y="2620737"/>
                  <a:pt x="3876216" y="2619501"/>
                </a:cubicBezTo>
                <a:cubicBezTo>
                  <a:pt x="3929137" y="2584219"/>
                  <a:pt x="3865188" y="2630529"/>
                  <a:pt x="3909289" y="2586426"/>
                </a:cubicBezTo>
                <a:cubicBezTo>
                  <a:pt x="3914910" y="2580805"/>
                  <a:pt x="3922925" y="2578163"/>
                  <a:pt x="3929133" y="2573197"/>
                </a:cubicBezTo>
                <a:cubicBezTo>
                  <a:pt x="3934003" y="2569301"/>
                  <a:pt x="3937374" y="2563709"/>
                  <a:pt x="3942363" y="2559967"/>
                </a:cubicBezTo>
                <a:cubicBezTo>
                  <a:pt x="3955083" y="2550427"/>
                  <a:pt x="3982051" y="2533507"/>
                  <a:pt x="3982051" y="2533507"/>
                </a:cubicBezTo>
                <a:cubicBezTo>
                  <a:pt x="3990871" y="2520277"/>
                  <a:pt x="3995281" y="2502638"/>
                  <a:pt x="4008510" y="2493818"/>
                </a:cubicBezTo>
                <a:cubicBezTo>
                  <a:pt x="4052374" y="2464574"/>
                  <a:pt x="4003627" y="2498947"/>
                  <a:pt x="4048198" y="2460743"/>
                </a:cubicBezTo>
                <a:cubicBezTo>
                  <a:pt x="4056568" y="2453568"/>
                  <a:pt x="4065686" y="2447307"/>
                  <a:pt x="4074657" y="2440899"/>
                </a:cubicBezTo>
                <a:cubicBezTo>
                  <a:pt x="4081126" y="2436278"/>
                  <a:pt x="4088465" y="2432843"/>
                  <a:pt x="4094501" y="2427669"/>
                </a:cubicBezTo>
                <a:cubicBezTo>
                  <a:pt x="4150641" y="2379547"/>
                  <a:pt x="4095247" y="2418352"/>
                  <a:pt x="4140804" y="2387979"/>
                </a:cubicBezTo>
                <a:cubicBezTo>
                  <a:pt x="4145162" y="2374905"/>
                  <a:pt x="4148990" y="2357617"/>
                  <a:pt x="4160648" y="2348290"/>
                </a:cubicBezTo>
                <a:cubicBezTo>
                  <a:pt x="4166093" y="2343934"/>
                  <a:pt x="4173877" y="2343880"/>
                  <a:pt x="4180492" y="2341675"/>
                </a:cubicBezTo>
                <a:cubicBezTo>
                  <a:pt x="4182697" y="2335060"/>
                  <a:pt x="4182177" y="2326761"/>
                  <a:pt x="4187107" y="2321830"/>
                </a:cubicBezTo>
                <a:cubicBezTo>
                  <a:pt x="4192037" y="2316900"/>
                  <a:pt x="4200145" y="2316728"/>
                  <a:pt x="4206951" y="2315215"/>
                </a:cubicBezTo>
                <a:cubicBezTo>
                  <a:pt x="4220043" y="2312305"/>
                  <a:pt x="4233410" y="2310805"/>
                  <a:pt x="4246639" y="2308600"/>
                </a:cubicBezTo>
                <a:cubicBezTo>
                  <a:pt x="4257663" y="2304190"/>
                  <a:pt x="4268257" y="2298495"/>
                  <a:pt x="4279712" y="2295371"/>
                </a:cubicBezTo>
                <a:cubicBezTo>
                  <a:pt x="4292652" y="2291842"/>
                  <a:pt x="4306948" y="2293737"/>
                  <a:pt x="4319401" y="2288756"/>
                </a:cubicBezTo>
                <a:cubicBezTo>
                  <a:pt x="4329637" y="2284661"/>
                  <a:pt x="4337390" y="2275969"/>
                  <a:pt x="4345859" y="2268911"/>
                </a:cubicBezTo>
                <a:cubicBezTo>
                  <a:pt x="4367420" y="2250942"/>
                  <a:pt x="4381014" y="2222302"/>
                  <a:pt x="4398777" y="2202762"/>
                </a:cubicBezTo>
                <a:cubicBezTo>
                  <a:pt x="4406193" y="2194604"/>
                  <a:pt x="4416703" y="2189898"/>
                  <a:pt x="4425236" y="2182917"/>
                </a:cubicBezTo>
                <a:cubicBezTo>
                  <a:pt x="4522148" y="2103624"/>
                  <a:pt x="4418676" y="2180676"/>
                  <a:pt x="4524456" y="2110153"/>
                </a:cubicBezTo>
                <a:cubicBezTo>
                  <a:pt x="4540238" y="2099632"/>
                  <a:pt x="4555787" y="2088724"/>
                  <a:pt x="4570759" y="2077079"/>
                </a:cubicBezTo>
                <a:cubicBezTo>
                  <a:pt x="4575682" y="2073250"/>
                  <a:pt x="4578641" y="2067058"/>
                  <a:pt x="4583989" y="2063849"/>
                </a:cubicBezTo>
                <a:cubicBezTo>
                  <a:pt x="4589968" y="2060262"/>
                  <a:pt x="4597738" y="2060620"/>
                  <a:pt x="4603833" y="2057234"/>
                </a:cubicBezTo>
                <a:cubicBezTo>
                  <a:pt x="4617732" y="2049512"/>
                  <a:pt x="4643521" y="2030775"/>
                  <a:pt x="4643521" y="2030775"/>
                </a:cubicBezTo>
                <a:cubicBezTo>
                  <a:pt x="4647931" y="2024160"/>
                  <a:pt x="4650543" y="2015897"/>
                  <a:pt x="4656751" y="2010930"/>
                </a:cubicBezTo>
                <a:cubicBezTo>
                  <a:pt x="4662196" y="2006574"/>
                  <a:pt x="4670794" y="2008183"/>
                  <a:pt x="4676595" y="2004315"/>
                </a:cubicBezTo>
                <a:cubicBezTo>
                  <a:pt x="4684379" y="1999126"/>
                  <a:pt x="4689824" y="1991085"/>
                  <a:pt x="4696439" y="1984470"/>
                </a:cubicBezTo>
                <a:cubicBezTo>
                  <a:pt x="4700849" y="1973445"/>
                  <a:pt x="4705499" y="1962514"/>
                  <a:pt x="4709668" y="1951396"/>
                </a:cubicBezTo>
                <a:cubicBezTo>
                  <a:pt x="4712116" y="1944867"/>
                  <a:pt x="4712696" y="1937530"/>
                  <a:pt x="4716283" y="1931551"/>
                </a:cubicBezTo>
                <a:cubicBezTo>
                  <a:pt x="4739581" y="1892719"/>
                  <a:pt x="4758095" y="1871853"/>
                  <a:pt x="4795659" y="1845557"/>
                </a:cubicBezTo>
                <a:cubicBezTo>
                  <a:pt x="4801371" y="1841558"/>
                  <a:pt x="4808888" y="1841147"/>
                  <a:pt x="4815503" y="1838942"/>
                </a:cubicBezTo>
                <a:cubicBezTo>
                  <a:pt x="4841963" y="1799254"/>
                  <a:pt x="4813298" y="1836738"/>
                  <a:pt x="4868421" y="1792638"/>
                </a:cubicBezTo>
                <a:cubicBezTo>
                  <a:pt x="4906939" y="1761822"/>
                  <a:pt x="4888101" y="1770642"/>
                  <a:pt x="4921339" y="1759564"/>
                </a:cubicBezTo>
                <a:cubicBezTo>
                  <a:pt x="4968105" y="1728385"/>
                  <a:pt x="4910209" y="1767514"/>
                  <a:pt x="4967642" y="1726489"/>
                </a:cubicBezTo>
                <a:cubicBezTo>
                  <a:pt x="4974111" y="1721868"/>
                  <a:pt x="4980375" y="1716814"/>
                  <a:pt x="4987486" y="1713259"/>
                </a:cubicBezTo>
                <a:cubicBezTo>
                  <a:pt x="4993722" y="1710141"/>
                  <a:pt x="5001094" y="1709762"/>
                  <a:pt x="5007330" y="1706644"/>
                </a:cubicBezTo>
                <a:cubicBezTo>
                  <a:pt x="5014440" y="1703089"/>
                  <a:pt x="5019909" y="1696644"/>
                  <a:pt x="5027174" y="1693415"/>
                </a:cubicBezTo>
                <a:cubicBezTo>
                  <a:pt x="5039917" y="1687751"/>
                  <a:pt x="5054119" y="1685849"/>
                  <a:pt x="5066862" y="1680185"/>
                </a:cubicBezTo>
                <a:cubicBezTo>
                  <a:pt x="5112209" y="1660030"/>
                  <a:pt x="5054781" y="1668048"/>
                  <a:pt x="5126394" y="1653725"/>
                </a:cubicBezTo>
                <a:cubicBezTo>
                  <a:pt x="5187658" y="1641472"/>
                  <a:pt x="5148258" y="1647972"/>
                  <a:pt x="5245459" y="1640495"/>
                </a:cubicBezTo>
                <a:cubicBezTo>
                  <a:pt x="5258688" y="1631675"/>
                  <a:pt x="5273904" y="1625279"/>
                  <a:pt x="5285147" y="1614036"/>
                </a:cubicBezTo>
                <a:cubicBezTo>
                  <a:pt x="5303998" y="1595185"/>
                  <a:pt x="5293188" y="1604266"/>
                  <a:pt x="5318221" y="1587576"/>
                </a:cubicBezTo>
                <a:cubicBezTo>
                  <a:pt x="5322631" y="1580961"/>
                  <a:pt x="5325829" y="1573353"/>
                  <a:pt x="5331450" y="1567731"/>
                </a:cubicBezTo>
                <a:cubicBezTo>
                  <a:pt x="5339651" y="1559530"/>
                  <a:pt x="5366489" y="1542167"/>
                  <a:pt x="5377753" y="1534657"/>
                </a:cubicBezTo>
                <a:cubicBezTo>
                  <a:pt x="5395393" y="1481738"/>
                  <a:pt x="5368934" y="1543475"/>
                  <a:pt x="5404212" y="1508197"/>
                </a:cubicBezTo>
                <a:cubicBezTo>
                  <a:pt x="5409142" y="1503267"/>
                  <a:pt x="5406959" y="1494154"/>
                  <a:pt x="5410827" y="1488353"/>
                </a:cubicBezTo>
                <a:cubicBezTo>
                  <a:pt x="5418142" y="1477381"/>
                  <a:pt x="5438312" y="1461380"/>
                  <a:pt x="5450515" y="1455278"/>
                </a:cubicBezTo>
                <a:cubicBezTo>
                  <a:pt x="5456751" y="1452160"/>
                  <a:pt x="5463744" y="1450868"/>
                  <a:pt x="5470359" y="1448663"/>
                </a:cubicBezTo>
                <a:cubicBezTo>
                  <a:pt x="5479179" y="1442048"/>
                  <a:pt x="5487847" y="1435226"/>
                  <a:pt x="5496818" y="1428818"/>
                </a:cubicBezTo>
                <a:cubicBezTo>
                  <a:pt x="5503287" y="1424197"/>
                  <a:pt x="5510626" y="1420763"/>
                  <a:pt x="5516662" y="1415589"/>
                </a:cubicBezTo>
                <a:cubicBezTo>
                  <a:pt x="5526132" y="1407472"/>
                  <a:pt x="5533143" y="1396613"/>
                  <a:pt x="5543121" y="1389129"/>
                </a:cubicBezTo>
                <a:cubicBezTo>
                  <a:pt x="5551010" y="1383212"/>
                  <a:pt x="5561019" y="1380791"/>
                  <a:pt x="5569580" y="1375899"/>
                </a:cubicBezTo>
                <a:cubicBezTo>
                  <a:pt x="5605482" y="1355383"/>
                  <a:pt x="5572887" y="1368181"/>
                  <a:pt x="5609268" y="1356055"/>
                </a:cubicBezTo>
                <a:cubicBezTo>
                  <a:pt x="5659547" y="1305774"/>
                  <a:pt x="5613335" y="1344099"/>
                  <a:pt x="5655571" y="1322980"/>
                </a:cubicBezTo>
                <a:cubicBezTo>
                  <a:pt x="5662682" y="1319425"/>
                  <a:pt x="5668150" y="1312979"/>
                  <a:pt x="5675415" y="1309750"/>
                </a:cubicBezTo>
                <a:cubicBezTo>
                  <a:pt x="5688158" y="1304086"/>
                  <a:pt x="5703145" y="1303695"/>
                  <a:pt x="5715103" y="1296520"/>
                </a:cubicBezTo>
                <a:cubicBezTo>
                  <a:pt x="5726127" y="1289905"/>
                  <a:pt x="5737714" y="1284149"/>
                  <a:pt x="5748176" y="1276676"/>
                </a:cubicBezTo>
                <a:cubicBezTo>
                  <a:pt x="5753251" y="1273051"/>
                  <a:pt x="5755828" y="1266235"/>
                  <a:pt x="5761406" y="1263446"/>
                </a:cubicBezTo>
                <a:cubicBezTo>
                  <a:pt x="5769537" y="1259380"/>
                  <a:pt x="5779045" y="1259036"/>
                  <a:pt x="5787865" y="1256831"/>
                </a:cubicBezTo>
                <a:cubicBezTo>
                  <a:pt x="5794480" y="1252421"/>
                  <a:pt x="5801602" y="1248691"/>
                  <a:pt x="5807709" y="1243601"/>
                </a:cubicBezTo>
                <a:cubicBezTo>
                  <a:pt x="5814895" y="1237612"/>
                  <a:pt x="5819890" y="1229122"/>
                  <a:pt x="5827553" y="1223757"/>
                </a:cubicBezTo>
                <a:cubicBezTo>
                  <a:pt x="5842116" y="1213563"/>
                  <a:pt x="5858613" y="1206443"/>
                  <a:pt x="5873856" y="1197297"/>
                </a:cubicBezTo>
                <a:cubicBezTo>
                  <a:pt x="5905913" y="1178062"/>
                  <a:pt x="5880535" y="1188456"/>
                  <a:pt x="5913544" y="1177452"/>
                </a:cubicBezTo>
                <a:cubicBezTo>
                  <a:pt x="5917954" y="1170837"/>
                  <a:pt x="5920565" y="1162573"/>
                  <a:pt x="5926773" y="1157607"/>
                </a:cubicBezTo>
                <a:cubicBezTo>
                  <a:pt x="5932218" y="1153251"/>
                  <a:pt x="5940381" y="1154111"/>
                  <a:pt x="5946618" y="1150993"/>
                </a:cubicBezTo>
                <a:cubicBezTo>
                  <a:pt x="5953729" y="1147438"/>
                  <a:pt x="5959993" y="1142384"/>
                  <a:pt x="5966462" y="1137763"/>
                </a:cubicBezTo>
                <a:cubicBezTo>
                  <a:pt x="5994291" y="1117884"/>
                  <a:pt x="5997097" y="1110987"/>
                  <a:pt x="6032609" y="1098073"/>
                </a:cubicBezTo>
                <a:cubicBezTo>
                  <a:pt x="6043175" y="1094231"/>
                  <a:pt x="6054835" y="1094416"/>
                  <a:pt x="6065682" y="1091458"/>
                </a:cubicBezTo>
                <a:cubicBezTo>
                  <a:pt x="6079136" y="1087789"/>
                  <a:pt x="6092141" y="1082639"/>
                  <a:pt x="6105370" y="1078229"/>
                </a:cubicBezTo>
                <a:lnTo>
                  <a:pt x="6145059" y="1064999"/>
                </a:lnTo>
                <a:cubicBezTo>
                  <a:pt x="6151674" y="1062794"/>
                  <a:pt x="6158667" y="1061502"/>
                  <a:pt x="6164903" y="1058384"/>
                </a:cubicBezTo>
                <a:cubicBezTo>
                  <a:pt x="6211702" y="1034984"/>
                  <a:pt x="6192284" y="1046744"/>
                  <a:pt x="6224435" y="1025309"/>
                </a:cubicBezTo>
                <a:cubicBezTo>
                  <a:pt x="6248548" y="989141"/>
                  <a:pt x="6223840" y="1019092"/>
                  <a:pt x="6264123" y="992235"/>
                </a:cubicBezTo>
                <a:cubicBezTo>
                  <a:pt x="6269312" y="988775"/>
                  <a:pt x="6272562" y="982998"/>
                  <a:pt x="6277353" y="979005"/>
                </a:cubicBezTo>
                <a:cubicBezTo>
                  <a:pt x="6285822" y="971947"/>
                  <a:pt x="6296016" y="966956"/>
                  <a:pt x="6303812" y="959160"/>
                </a:cubicBezTo>
                <a:cubicBezTo>
                  <a:pt x="6309433" y="953539"/>
                  <a:pt x="6310833" y="944282"/>
                  <a:pt x="6317041" y="939316"/>
                </a:cubicBezTo>
                <a:cubicBezTo>
                  <a:pt x="6322486" y="934960"/>
                  <a:pt x="6330476" y="935448"/>
                  <a:pt x="6336885" y="932701"/>
                </a:cubicBezTo>
                <a:cubicBezTo>
                  <a:pt x="6345948" y="928817"/>
                  <a:pt x="6354982" y="924697"/>
                  <a:pt x="6363344" y="919471"/>
                </a:cubicBezTo>
                <a:cubicBezTo>
                  <a:pt x="6375323" y="911984"/>
                  <a:pt x="6395658" y="893391"/>
                  <a:pt x="6409647" y="886396"/>
                </a:cubicBezTo>
                <a:cubicBezTo>
                  <a:pt x="6415883" y="883278"/>
                  <a:pt x="6422876" y="881987"/>
                  <a:pt x="6429491" y="879782"/>
                </a:cubicBezTo>
                <a:cubicBezTo>
                  <a:pt x="6436106" y="875372"/>
                  <a:pt x="6443714" y="872174"/>
                  <a:pt x="6449335" y="866552"/>
                </a:cubicBezTo>
                <a:cubicBezTo>
                  <a:pt x="6483718" y="832167"/>
                  <a:pt x="6443062" y="859664"/>
                  <a:pt x="6475794" y="833477"/>
                </a:cubicBezTo>
                <a:cubicBezTo>
                  <a:pt x="6482002" y="828511"/>
                  <a:pt x="6489023" y="824657"/>
                  <a:pt x="6495638" y="820247"/>
                </a:cubicBezTo>
                <a:cubicBezTo>
                  <a:pt x="6497843" y="813632"/>
                  <a:pt x="6497897" y="805848"/>
                  <a:pt x="6502253" y="800403"/>
                </a:cubicBezTo>
                <a:cubicBezTo>
                  <a:pt x="6507219" y="794195"/>
                  <a:pt x="6518542" y="794284"/>
                  <a:pt x="6522097" y="787173"/>
                </a:cubicBezTo>
                <a:cubicBezTo>
                  <a:pt x="6528095" y="775177"/>
                  <a:pt x="6524857" y="760331"/>
                  <a:pt x="6528711" y="747484"/>
                </a:cubicBezTo>
                <a:cubicBezTo>
                  <a:pt x="6531544" y="738039"/>
                  <a:pt x="6537531" y="729844"/>
                  <a:pt x="6541941" y="721024"/>
                </a:cubicBezTo>
                <a:cubicBezTo>
                  <a:pt x="6544146" y="709999"/>
                  <a:pt x="6545001" y="698615"/>
                  <a:pt x="6548556" y="687949"/>
                </a:cubicBezTo>
                <a:cubicBezTo>
                  <a:pt x="6556065" y="665420"/>
                  <a:pt x="6570356" y="645087"/>
                  <a:pt x="6575014" y="621800"/>
                </a:cubicBezTo>
                <a:cubicBezTo>
                  <a:pt x="6575428" y="619732"/>
                  <a:pt x="6582768" y="575922"/>
                  <a:pt x="6588244" y="568881"/>
                </a:cubicBezTo>
                <a:cubicBezTo>
                  <a:pt x="6599730" y="554113"/>
                  <a:pt x="6614703" y="542422"/>
                  <a:pt x="6627932" y="529192"/>
                </a:cubicBezTo>
                <a:cubicBezTo>
                  <a:pt x="6634547" y="522577"/>
                  <a:pt x="6639884" y="514369"/>
                  <a:pt x="6647776" y="509347"/>
                </a:cubicBezTo>
                <a:cubicBezTo>
                  <a:pt x="6672030" y="493912"/>
                  <a:pt x="6697539" y="480293"/>
                  <a:pt x="6720538" y="463043"/>
                </a:cubicBezTo>
                <a:cubicBezTo>
                  <a:pt x="6729358" y="456428"/>
                  <a:pt x="6738627" y="450373"/>
                  <a:pt x="6746997" y="443198"/>
                </a:cubicBezTo>
                <a:cubicBezTo>
                  <a:pt x="6754100" y="437110"/>
                  <a:pt x="6759229" y="428790"/>
                  <a:pt x="6766841" y="423353"/>
                </a:cubicBezTo>
                <a:cubicBezTo>
                  <a:pt x="6774865" y="417622"/>
                  <a:pt x="6784739" y="415016"/>
                  <a:pt x="6793300" y="410124"/>
                </a:cubicBezTo>
                <a:cubicBezTo>
                  <a:pt x="6800202" y="406180"/>
                  <a:pt x="6806529" y="401304"/>
                  <a:pt x="6813144" y="396894"/>
                </a:cubicBezTo>
                <a:cubicBezTo>
                  <a:pt x="6815349" y="390279"/>
                  <a:pt x="6814084" y="381102"/>
                  <a:pt x="6819758" y="377049"/>
                </a:cubicBezTo>
                <a:cubicBezTo>
                  <a:pt x="6831506" y="368657"/>
                  <a:pt x="6869755" y="362173"/>
                  <a:pt x="6885905" y="357204"/>
                </a:cubicBezTo>
                <a:cubicBezTo>
                  <a:pt x="6905898" y="351052"/>
                  <a:pt x="6925145" y="342434"/>
                  <a:pt x="6945438" y="337360"/>
                </a:cubicBezTo>
                <a:lnTo>
                  <a:pt x="6998355" y="324130"/>
                </a:lnTo>
                <a:cubicBezTo>
                  <a:pt x="7033757" y="288728"/>
                  <a:pt x="6981975" y="337721"/>
                  <a:pt x="7038044" y="297670"/>
                </a:cubicBezTo>
                <a:cubicBezTo>
                  <a:pt x="7045656" y="292232"/>
                  <a:pt x="7050702" y="283814"/>
                  <a:pt x="7057888" y="277825"/>
                </a:cubicBezTo>
                <a:cubicBezTo>
                  <a:pt x="7067021" y="270214"/>
                  <a:pt x="7094085" y="254398"/>
                  <a:pt x="7104191" y="251366"/>
                </a:cubicBezTo>
                <a:cubicBezTo>
                  <a:pt x="7117037" y="247512"/>
                  <a:pt x="7130650" y="246956"/>
                  <a:pt x="7143879" y="244751"/>
                </a:cubicBezTo>
                <a:cubicBezTo>
                  <a:pt x="7150494" y="240341"/>
                  <a:pt x="7156458" y="234750"/>
                  <a:pt x="7163723" y="231521"/>
                </a:cubicBezTo>
                <a:cubicBezTo>
                  <a:pt x="7196100" y="217130"/>
                  <a:pt x="7200271" y="220556"/>
                  <a:pt x="7229870" y="211676"/>
                </a:cubicBezTo>
                <a:cubicBezTo>
                  <a:pt x="7295903" y="191866"/>
                  <a:pt x="7242835" y="202265"/>
                  <a:pt x="7315861" y="191832"/>
                </a:cubicBezTo>
                <a:cubicBezTo>
                  <a:pt x="7361350" y="161504"/>
                  <a:pt x="7340465" y="170400"/>
                  <a:pt x="7375393" y="158757"/>
                </a:cubicBezTo>
                <a:cubicBezTo>
                  <a:pt x="7379803" y="154347"/>
                  <a:pt x="7383753" y="149423"/>
                  <a:pt x="7388623" y="145527"/>
                </a:cubicBezTo>
                <a:cubicBezTo>
                  <a:pt x="7394831" y="140561"/>
                  <a:pt x="7402846" y="137919"/>
                  <a:pt x="7408467" y="132298"/>
                </a:cubicBezTo>
                <a:cubicBezTo>
                  <a:pt x="7414088" y="126676"/>
                  <a:pt x="7416730" y="118661"/>
                  <a:pt x="7421696" y="112453"/>
                </a:cubicBezTo>
                <a:cubicBezTo>
                  <a:pt x="7425592" y="107583"/>
                  <a:pt x="7431030" y="104093"/>
                  <a:pt x="7434926" y="99223"/>
                </a:cubicBezTo>
                <a:cubicBezTo>
                  <a:pt x="7448422" y="82353"/>
                  <a:pt x="7458970" y="53724"/>
                  <a:pt x="7481229" y="46304"/>
                </a:cubicBezTo>
                <a:lnTo>
                  <a:pt x="7501073" y="39689"/>
                </a:lnTo>
                <a:cubicBezTo>
                  <a:pt x="7507688" y="33074"/>
                  <a:pt x="7514928" y="27031"/>
                  <a:pt x="7520917" y="19844"/>
                </a:cubicBezTo>
                <a:cubicBezTo>
                  <a:pt x="7526006" y="13737"/>
                  <a:pt x="7534146" y="0"/>
                  <a:pt x="7534146" y="0"/>
                </a:cubicBezTo>
              </a:path>
            </a:pathLst>
          </a:custGeom>
          <a:ln w="127000" cmpd="sng">
            <a:solidFill>
              <a:srgbClr val="7E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3680" y="12493"/>
            <a:ext cx="79318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</a:t>
            </a:r>
            <a:r>
              <a:rPr lang="en-US" sz="3200" b="1" dirty="0" smtClean="0"/>
              <a:t>he human genome at ten (nature, 4/2010)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6019800"/>
            <a:ext cx="8839199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4400" b="1" dirty="0">
                <a:solidFill>
                  <a:srgbClr val="000090"/>
                </a:solidFill>
              </a:rPr>
              <a:t>b</a:t>
            </a:r>
            <a:r>
              <a:rPr lang="en-US" sz="4400" b="1" dirty="0" smtClean="0">
                <a:solidFill>
                  <a:srgbClr val="000090"/>
                </a:solidFill>
              </a:rPr>
              <a:t>ut, benefits hindered by complexity</a:t>
            </a:r>
            <a:endParaRPr lang="en-US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4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857224" y="1042988"/>
            <a:ext cx="8143901" cy="1143000"/>
          </a:xfrm>
          <a:prstGeom prst="rightArrow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j-lt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-669519" y="2294734"/>
            <a:ext cx="4006861" cy="2071670"/>
          </a:xfrm>
          <a:prstGeom prst="rightArrow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latin typeface="+mj-lt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14313" y="-101600"/>
            <a:ext cx="8786812" cy="11430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brain data </a:t>
            </a:r>
            <a:r>
              <a:rPr lang="en-US" sz="4800" dirty="0"/>
              <a:t>d</a:t>
            </a:r>
            <a:r>
              <a:rPr lang="en-US" sz="4800" dirty="0" smtClean="0"/>
              <a:t>eluge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81800" y="63404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A028EF-EC4D-498A-81E5-56DA4EF53C99}" type="slidenum">
              <a:rPr lang="el-GR" smtClean="0">
                <a:latin typeface="+mj-lt"/>
              </a:rPr>
              <a:pPr>
                <a:defRPr/>
              </a:pPr>
              <a:t>20</a:t>
            </a:fld>
            <a:endParaRPr lang="el-GR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05106" y="1419225"/>
            <a:ext cx="1204894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</a:pPr>
            <a:r>
              <a:rPr lang="en-US" sz="2800" b="1" dirty="0"/>
              <a:t>b</a:t>
            </a:r>
            <a:r>
              <a:rPr lang="en-US" sz="2800" b="1" dirty="0" smtClean="0">
                <a:latin typeface="Calibri" pitchFamily="34" charset="0"/>
              </a:rPr>
              <a:t>efore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14868" y="1419225"/>
            <a:ext cx="125253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+mn-cs"/>
              </a:rPr>
              <a:t>n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cs typeface="+mn-cs"/>
              </a:rPr>
              <a:t>ow</a:t>
            </a:r>
            <a:endParaRPr lang="en-US" sz="2800" b="1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53308" y="1419225"/>
            <a:ext cx="134778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+mn-cs"/>
              </a:rPr>
              <a:t>f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cs typeface="+mn-cs"/>
              </a:rPr>
              <a:t>uture</a:t>
            </a:r>
            <a:endParaRPr lang="en-US" sz="2800" b="1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970079"/>
            <a:ext cx="8229600" cy="705803"/>
            <a:chOff x="304800" y="2543168"/>
            <a:chExt cx="8229600" cy="85725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304800" y="2543168"/>
              <a:ext cx="2076450" cy="364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953735"/>
                </a:buClr>
                <a:defRPr/>
              </a:pPr>
              <a:r>
                <a:rPr lang="en-US" sz="2800" b="1" dirty="0">
                  <a:latin typeface="+mj-lt"/>
                  <a:cs typeface="+mn-cs"/>
                </a:rPr>
                <a:t># of </a:t>
              </a:r>
              <a:r>
                <a:rPr lang="en-US" sz="2800" b="1" dirty="0" smtClean="0">
                  <a:latin typeface="+mj-lt"/>
                  <a:cs typeface="+mn-cs"/>
                </a:rPr>
                <a:t>neurons</a:t>
              </a:r>
              <a:endParaRPr lang="en-US" sz="2800" b="1" dirty="0">
                <a:latin typeface="+mj-lt"/>
                <a:cs typeface="+mn-cs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2643174" y="2543168"/>
              <a:ext cx="12144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n-lt"/>
                  <a:cs typeface="+mn-cs"/>
                </a:rPr>
                <a:t>1692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n-lt"/>
                  <a:cs typeface="+mn-cs"/>
                </a:rPr>
                <a:t>1 Layer</a:t>
              </a: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572000" y="2543168"/>
              <a:ext cx="1676400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100K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10 Columns</a:t>
              </a:r>
            </a:p>
            <a:p>
              <a:pPr marL="342900" indent="-342900">
                <a:spcBef>
                  <a:spcPct val="20000"/>
                </a:spcBef>
                <a:buClr>
                  <a:srgbClr val="953735"/>
                </a:buClr>
                <a:defRPr/>
              </a:pPr>
              <a:endParaRPr lang="en-US" dirty="0">
                <a:latin typeface="+mj-lt"/>
                <a:cs typeface="+mn-cs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7143777" y="2543168"/>
              <a:ext cx="1390623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100B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Full Brain</a:t>
              </a:r>
              <a:endParaRPr lang="en-US" dirty="0">
                <a:latin typeface="+mj-lt"/>
                <a:cs typeface="+mn-cs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0" y="2879725"/>
            <a:ext cx="8429652" cy="920117"/>
            <a:chOff x="0" y="2498974"/>
            <a:chExt cx="8429652" cy="1117550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 bwMode="auto">
            <a:xfrm>
              <a:off x="0" y="2498974"/>
              <a:ext cx="2590800" cy="111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sz="2800" b="1" dirty="0">
                  <a:latin typeface="+mj-lt"/>
                  <a:cs typeface="+mn-cs"/>
                </a:rPr>
                <a:t>s</a:t>
              </a:r>
              <a:r>
                <a:rPr lang="en-US" sz="2800" b="1" dirty="0" smtClean="0">
                  <a:latin typeface="+mj-lt"/>
                  <a:cs typeface="+mn-cs"/>
                </a:rPr>
                <a:t>egment </a:t>
              </a:r>
            </a:p>
            <a:p>
              <a:pPr marL="342900" indent="-342900" algn="ctr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sz="2800" b="1" dirty="0">
                  <a:latin typeface="+mj-lt"/>
                  <a:cs typeface="+mn-cs"/>
                </a:rPr>
                <a:t>r</a:t>
              </a:r>
              <a:r>
                <a:rPr lang="en-US" sz="2800" b="1" dirty="0" smtClean="0">
                  <a:latin typeface="+mj-lt"/>
                  <a:cs typeface="+mn-cs"/>
                </a:rPr>
                <a:t>epresentation</a:t>
              </a:r>
              <a:endParaRPr lang="en-US" sz="2800" b="1" dirty="0">
                <a:latin typeface="+mj-lt"/>
                <a:cs typeface="+mn-cs"/>
              </a:endParaRPr>
            </a:p>
          </p:txBody>
        </p:sp>
        <p:sp>
          <p:nvSpPr>
            <p:cNvPr id="31" name="Content Placeholder 2"/>
            <p:cNvSpPr txBox="1">
              <a:spLocks/>
            </p:cNvSpPr>
            <p:nvPr/>
          </p:nvSpPr>
          <p:spPr bwMode="auto">
            <a:xfrm>
              <a:off x="2643174" y="2543168"/>
              <a:ext cx="12144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n-lt"/>
                  <a:cs typeface="+mn-cs"/>
                </a:rPr>
                <a:t>4.5M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+mn-lt"/>
                  <a:cs typeface="+mn-cs"/>
                </a:rPr>
                <a:t>140MB</a:t>
              </a:r>
              <a:endParaRPr lang="en-US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 bwMode="auto">
            <a:xfrm>
              <a:off x="4572000" y="2543168"/>
              <a:ext cx="1525600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450M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+mj-lt"/>
                  <a:cs typeface="+mn-cs"/>
                </a:rPr>
                <a:t>13.4GB</a:t>
              </a:r>
            </a:p>
            <a:p>
              <a:pPr marL="342900" indent="-342900">
                <a:spcBef>
                  <a:spcPct val="20000"/>
                </a:spcBef>
                <a:buClr>
                  <a:srgbClr val="953735"/>
                </a:buClr>
                <a:defRPr/>
              </a:pPr>
              <a:endParaRPr lang="en-US" dirty="0">
                <a:latin typeface="+mj-lt"/>
                <a:cs typeface="+mn-cs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7143777" y="2543168"/>
              <a:ext cx="128587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latin typeface="+mj-lt"/>
                  <a:cs typeface="+mn-cs"/>
                </a:rPr>
                <a:t>4.5x10</a:t>
              </a:r>
              <a:r>
                <a:rPr lang="en-US" baseline="30000" dirty="0" smtClean="0">
                  <a:latin typeface="+mj-lt"/>
                  <a:cs typeface="+mn-cs"/>
                </a:rPr>
                <a:t>14</a:t>
              </a:r>
            </a:p>
            <a:p>
              <a:pPr marL="342900" indent="-342900">
                <a:spcBef>
                  <a:spcPts val="0"/>
                </a:spcBef>
                <a:buClr>
                  <a:srgbClr val="953735"/>
                </a:buClr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+mj-lt"/>
                  <a:cs typeface="+mn-cs"/>
                </a:rPr>
                <a:t>14PB</a:t>
              </a:r>
              <a:endParaRPr lang="en-US" dirty="0">
                <a:solidFill>
                  <a:srgbClr val="FF0000"/>
                </a:solidFill>
                <a:latin typeface="+mj-lt"/>
                <a:cs typeface="+mn-cs"/>
              </a:endParaRPr>
            </a:p>
          </p:txBody>
        </p:sp>
      </p:grpSp>
      <p:grpSp>
        <p:nvGrpSpPr>
          <p:cNvPr id="10" name="Group 43"/>
          <p:cNvGrpSpPr/>
          <p:nvPr/>
        </p:nvGrpSpPr>
        <p:grpSpPr>
          <a:xfrm>
            <a:off x="0" y="3836044"/>
            <a:ext cx="8534400" cy="964555"/>
            <a:chOff x="0" y="4080519"/>
            <a:chExt cx="8534400" cy="964555"/>
          </a:xfrm>
        </p:grpSpPr>
        <p:sp>
          <p:nvSpPr>
            <p:cNvPr id="27" name="Oval 26"/>
            <p:cNvSpPr/>
            <p:nvPr/>
          </p:nvSpPr>
          <p:spPr>
            <a:xfrm>
              <a:off x="7000892" y="4498975"/>
              <a:ext cx="1381108" cy="54609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/>
            </a:p>
          </p:txBody>
        </p:sp>
        <p:grpSp>
          <p:nvGrpSpPr>
            <p:cNvPr id="11" name="Group 33"/>
            <p:cNvGrpSpPr/>
            <p:nvPr/>
          </p:nvGrpSpPr>
          <p:grpSpPr>
            <a:xfrm>
              <a:off x="0" y="4080519"/>
              <a:ext cx="8534400" cy="954398"/>
              <a:chOff x="0" y="2543168"/>
              <a:chExt cx="8534400" cy="1159187"/>
            </a:xfrm>
          </p:grpSpPr>
          <p:sp>
            <p:nvSpPr>
              <p:cNvPr id="35" name="Content Placeholder 2"/>
              <p:cNvSpPr txBox="1">
                <a:spLocks/>
              </p:cNvSpPr>
              <p:nvPr/>
            </p:nvSpPr>
            <p:spPr bwMode="auto">
              <a:xfrm>
                <a:off x="0" y="2584805"/>
                <a:ext cx="2514600" cy="1117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sz="2800" b="1" dirty="0">
                    <a:latin typeface="+mj-lt"/>
                    <a:cs typeface="+mn-cs"/>
                  </a:rPr>
                  <a:t>m</a:t>
                </a:r>
                <a:r>
                  <a:rPr lang="en-US" sz="2800" b="1" dirty="0" smtClean="0">
                    <a:latin typeface="+mj-lt"/>
                    <a:cs typeface="+mn-cs"/>
                  </a:rPr>
                  <a:t>esh </a:t>
                </a:r>
              </a:p>
              <a:p>
                <a:pPr marL="342900" indent="-342900" algn="ctr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sz="2800" b="1" dirty="0">
                    <a:latin typeface="+mj-lt"/>
                    <a:cs typeface="+mn-cs"/>
                  </a:rPr>
                  <a:t>r</a:t>
                </a:r>
                <a:r>
                  <a:rPr lang="en-US" sz="2800" b="1" dirty="0" smtClean="0">
                    <a:latin typeface="+mj-lt"/>
                    <a:cs typeface="+mn-cs"/>
                  </a:rPr>
                  <a:t>epresentation</a:t>
                </a:r>
                <a:endParaRPr lang="en-US" sz="2800" b="1" dirty="0">
                  <a:latin typeface="+mj-lt"/>
                  <a:cs typeface="+mn-cs"/>
                </a:endParaRPr>
              </a:p>
            </p:txBody>
          </p:sp>
          <p:sp>
            <p:nvSpPr>
              <p:cNvPr id="36" name="Content Placeholder 2"/>
              <p:cNvSpPr txBox="1">
                <a:spLocks/>
              </p:cNvSpPr>
              <p:nvPr/>
            </p:nvSpPr>
            <p:spPr bwMode="auto">
              <a:xfrm>
                <a:off x="2643174" y="2543168"/>
                <a:ext cx="12144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dirty="0" smtClean="0">
                    <a:latin typeface="+mn-lt"/>
                    <a:cs typeface="+mn-cs"/>
                  </a:rPr>
                  <a:t>173M</a:t>
                </a:r>
              </a:p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+mn-lt"/>
                    <a:cs typeface="+mn-cs"/>
                  </a:rPr>
                  <a:t>5.8GB</a:t>
                </a:r>
                <a:endParaRPr lang="en-US" dirty="0">
                  <a:solidFill>
                    <a:srgbClr val="FF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7" name="Content Placeholder 2"/>
              <p:cNvSpPr txBox="1">
                <a:spLocks/>
              </p:cNvSpPr>
              <p:nvPr/>
            </p:nvSpPr>
            <p:spPr bwMode="auto">
              <a:xfrm>
                <a:off x="4572000" y="2543168"/>
                <a:ext cx="1525600" cy="814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dirty="0" smtClean="0">
                    <a:latin typeface="+mj-lt"/>
                    <a:cs typeface="+mn-cs"/>
                  </a:rPr>
                  <a:t>17.3B</a:t>
                </a:r>
              </a:p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+mj-lt"/>
                    <a:cs typeface="+mn-cs"/>
                  </a:rPr>
                  <a:t>580GB</a:t>
                </a:r>
              </a:p>
              <a:p>
                <a:pPr marL="342900" indent="-342900">
                  <a:spcBef>
                    <a:spcPct val="20000"/>
                  </a:spcBef>
                  <a:buClr>
                    <a:srgbClr val="953735"/>
                  </a:buClr>
                  <a:defRPr/>
                </a:pPr>
                <a:endParaRPr lang="en-US" dirty="0">
                  <a:latin typeface="+mj-lt"/>
                  <a:cs typeface="+mn-cs"/>
                </a:endParaRPr>
              </a:p>
            </p:txBody>
          </p:sp>
          <p:sp>
            <p:nvSpPr>
              <p:cNvPr id="38" name="Content Placeholder 2"/>
              <p:cNvSpPr txBox="1">
                <a:spLocks/>
              </p:cNvSpPr>
              <p:nvPr/>
            </p:nvSpPr>
            <p:spPr bwMode="auto">
              <a:xfrm>
                <a:off x="7143777" y="2543168"/>
                <a:ext cx="1390623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dirty="0" smtClean="0">
                    <a:latin typeface="+mj-lt"/>
                    <a:cs typeface="+mn-cs"/>
                  </a:rPr>
                  <a:t>1.7x10</a:t>
                </a:r>
                <a:r>
                  <a:rPr lang="en-US" baseline="30000" dirty="0" smtClean="0">
                    <a:latin typeface="+mj-lt"/>
                    <a:cs typeface="+mn-cs"/>
                  </a:rPr>
                  <a:t>16</a:t>
                </a:r>
              </a:p>
              <a:p>
                <a:pPr marL="342900" indent="-342900">
                  <a:spcBef>
                    <a:spcPts val="0"/>
                  </a:spcBef>
                  <a:buClr>
                    <a:srgbClr val="953735"/>
                  </a:buClr>
                  <a:defRPr/>
                </a:pPr>
                <a:r>
                  <a:rPr lang="en-US" sz="3200" b="1" dirty="0" smtClean="0">
                    <a:solidFill>
                      <a:srgbClr val="FF0000"/>
                    </a:solidFill>
                    <a:latin typeface="+mj-lt"/>
                    <a:cs typeface="+mn-cs"/>
                  </a:rPr>
                  <a:t>0.5EB</a:t>
                </a:r>
                <a:endParaRPr lang="en-US" sz="3200" b="1" dirty="0">
                  <a:solidFill>
                    <a:srgbClr val="FF0000"/>
                  </a:solidFill>
                  <a:latin typeface="+mj-lt"/>
                  <a:cs typeface="+mn-cs"/>
                </a:endParaRPr>
              </a:p>
            </p:txBody>
          </p:sp>
        </p:grpSp>
      </p:grpSp>
      <p:sp>
        <p:nvSpPr>
          <p:cNvPr id="30" name="Rectangle 25"/>
          <p:cNvSpPr txBox="1">
            <a:spLocks noChangeArrowheads="1"/>
          </p:cNvSpPr>
          <p:nvPr/>
        </p:nvSpPr>
        <p:spPr bwMode="auto">
          <a:xfrm>
            <a:off x="628650" y="5715000"/>
            <a:ext cx="8339138" cy="1143000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b="1" dirty="0">
                <a:solidFill>
                  <a:srgbClr val="000090"/>
                </a:solidFill>
              </a:rPr>
              <a:t>m</a:t>
            </a:r>
            <a:r>
              <a:rPr lang="en-US" b="1" dirty="0" smtClean="0">
                <a:solidFill>
                  <a:srgbClr val="000090"/>
                </a:solidFill>
              </a:rPr>
              <a:t>olecular representation </a:t>
            </a:r>
            <a:r>
              <a:rPr lang="en-US" b="1" dirty="0">
                <a:solidFill>
                  <a:srgbClr val="000090"/>
                </a:solidFill>
              </a:rPr>
              <a:t>more fine grained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000090"/>
                </a:solidFill>
              </a:rPr>
              <a:t>simulation trace = infinite data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6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</a:t>
            </a:r>
            <a:r>
              <a:rPr lang="en-US" sz="5400" dirty="0" smtClean="0"/>
              <a:t>patial </a:t>
            </a:r>
            <a:r>
              <a:rPr lang="en-US" sz="5400" dirty="0"/>
              <a:t>r</a:t>
            </a:r>
            <a:r>
              <a:rPr lang="en-US" sz="5400" dirty="0" smtClean="0"/>
              <a:t>ange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z="2400" smtClean="0"/>
              <a:pPr/>
              <a:t>21</a:t>
            </a:fld>
            <a:endParaRPr lang="en-US" sz="2400"/>
          </a:p>
        </p:txBody>
      </p:sp>
      <p:pic>
        <p:nvPicPr>
          <p:cNvPr id="5" name="Picture 3" descr="test7randomcellsSyn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219200" y="1543110"/>
            <a:ext cx="3657600" cy="2754154"/>
          </a:xfrm>
          <a:prstGeom prst="rect">
            <a:avLst/>
          </a:prstGeom>
          <a:noFill/>
        </p:spPr>
      </p:pic>
      <p:sp>
        <p:nvSpPr>
          <p:cNvPr id="3" name="Cube 2"/>
          <p:cNvSpPr/>
          <p:nvPr/>
        </p:nvSpPr>
        <p:spPr>
          <a:xfrm>
            <a:off x="1676400" y="2457510"/>
            <a:ext cx="857250" cy="806824"/>
          </a:xfrm>
          <a:prstGeom prst="cub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5715000" y="1371600"/>
            <a:ext cx="2514600" cy="8952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orphometric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nalysis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5000" y="2514600"/>
            <a:ext cx="2514600" cy="8952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isualization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15000" y="3600510"/>
            <a:ext cx="2514600" cy="8952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odel construction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1" y="48006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endParaRPr lang="en-US" sz="3200" b="1" dirty="0" smtClean="0">
              <a:latin typeface="+mn-lt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33400" y="4800600"/>
            <a:ext cx="8610600" cy="2209800"/>
          </a:xfrm>
        </p:spPr>
        <p:txBody>
          <a:bodyPr/>
          <a:lstStyle/>
          <a:p>
            <a:pPr>
              <a:buClr>
                <a:srgbClr val="953735"/>
              </a:buClr>
              <a:buNone/>
              <a:defRPr/>
            </a:pPr>
            <a:r>
              <a:rPr lang="en-US" b="1" dirty="0" smtClean="0"/>
              <a:t>Goal: </a:t>
            </a:r>
            <a:r>
              <a:rPr lang="en-US" dirty="0" smtClean="0"/>
              <a:t>execute </a:t>
            </a:r>
            <a:r>
              <a:rPr lang="en-US" i="1" dirty="0" smtClean="0"/>
              <a:t>efficiently</a:t>
            </a:r>
            <a:r>
              <a:rPr lang="en-US" dirty="0" smtClean="0"/>
              <a:t> 3D spatial range queries. </a:t>
            </a:r>
          </a:p>
          <a:p>
            <a:pPr>
              <a:buClr>
                <a:srgbClr val="953735"/>
              </a:buClr>
              <a:defRPr/>
            </a:pPr>
            <a:r>
              <a:rPr lang="en-US" dirty="0"/>
              <a:t>e</a:t>
            </a:r>
            <a:r>
              <a:rPr lang="en-US" dirty="0" smtClean="0"/>
              <a:t>ven if data no longer fits into main memory</a:t>
            </a:r>
          </a:p>
          <a:p>
            <a:pPr>
              <a:buClr>
                <a:srgbClr val="953735"/>
              </a:buClr>
              <a:defRPr/>
            </a:pPr>
            <a:r>
              <a:rPr lang="en-US" dirty="0"/>
              <a:t>e</a:t>
            </a:r>
            <a:r>
              <a:rPr lang="en-US" dirty="0" smtClean="0"/>
              <a:t>ven if density of dataset increases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697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0772" y="3475716"/>
            <a:ext cx="2694846" cy="2794119"/>
            <a:chOff x="5740179" y="1953510"/>
            <a:chExt cx="2454928" cy="2327657"/>
          </a:xfrm>
        </p:grpSpPr>
        <p:sp>
          <p:nvSpPr>
            <p:cNvPr id="6" name="Flowchart: Magnetic Disk 4"/>
            <p:cNvSpPr/>
            <p:nvPr/>
          </p:nvSpPr>
          <p:spPr bwMode="auto">
            <a:xfrm rot="10899406">
              <a:off x="6354577" y="316541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lowchart: Magnetic Disk 6"/>
            <p:cNvSpPr/>
            <p:nvPr/>
          </p:nvSpPr>
          <p:spPr bwMode="auto">
            <a:xfrm rot="10473847">
              <a:off x="6355423" y="326707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lowchart: Magnetic Disk 7"/>
            <p:cNvSpPr/>
            <p:nvPr/>
          </p:nvSpPr>
          <p:spPr bwMode="auto">
            <a:xfrm rot="10177985">
              <a:off x="6368132" y="3364503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lowchart: Magnetic Disk 8"/>
            <p:cNvSpPr/>
            <p:nvPr/>
          </p:nvSpPr>
          <p:spPr bwMode="auto">
            <a:xfrm rot="9562701">
              <a:off x="6393547" y="346108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lowchart: Magnetic Disk 9"/>
            <p:cNvSpPr/>
            <p:nvPr/>
          </p:nvSpPr>
          <p:spPr bwMode="auto">
            <a:xfrm rot="9180551">
              <a:off x="6435907" y="3556816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 bwMode="auto">
            <a:xfrm rot="8900558">
              <a:off x="6489280" y="3645772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 bwMode="auto">
            <a:xfrm rot="7996931">
              <a:off x="6555785" y="371736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3" name="Flowchart: Magnetic Disk 12"/>
            <p:cNvSpPr/>
            <p:nvPr/>
          </p:nvSpPr>
          <p:spPr bwMode="auto">
            <a:xfrm rot="7114900">
              <a:off x="6638810" y="377158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 bwMode="auto">
            <a:xfrm rot="8664216">
              <a:off x="6715481" y="384316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 bwMode="auto">
            <a:xfrm rot="9046561">
              <a:off x="6770548" y="3929582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6" name="Flowchart: Magnetic Disk 15"/>
            <p:cNvSpPr/>
            <p:nvPr/>
          </p:nvSpPr>
          <p:spPr bwMode="auto">
            <a:xfrm rot="11179429">
              <a:off x="6784103" y="4026162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lowchart: Magnetic Disk 16"/>
            <p:cNvSpPr/>
            <p:nvPr/>
          </p:nvSpPr>
          <p:spPr bwMode="auto">
            <a:xfrm rot="13613711">
              <a:off x="6742168" y="411215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lowchart: Magnetic Disk 17"/>
            <p:cNvSpPr/>
            <p:nvPr/>
          </p:nvSpPr>
          <p:spPr bwMode="auto">
            <a:xfrm rot="13613711">
              <a:off x="6310099" y="343439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lowchart: Magnetic Disk 18"/>
            <p:cNvSpPr/>
            <p:nvPr/>
          </p:nvSpPr>
          <p:spPr bwMode="auto">
            <a:xfrm rot="14707652">
              <a:off x="6227074" y="349115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lowchart: Magnetic Disk 19"/>
            <p:cNvSpPr/>
            <p:nvPr/>
          </p:nvSpPr>
          <p:spPr bwMode="auto">
            <a:xfrm rot="13269692">
              <a:off x="6143625" y="3551734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Magnetic Disk 20"/>
            <p:cNvSpPr/>
            <p:nvPr/>
          </p:nvSpPr>
          <p:spPr bwMode="auto">
            <a:xfrm rot="19836620">
              <a:off x="7390714" y="366523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lowchart: Magnetic Disk 21"/>
            <p:cNvSpPr/>
            <p:nvPr/>
          </p:nvSpPr>
          <p:spPr bwMode="auto">
            <a:xfrm rot="19411061">
              <a:off x="7335646" y="3578823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Magnetic Disk 22"/>
            <p:cNvSpPr/>
            <p:nvPr/>
          </p:nvSpPr>
          <p:spPr bwMode="auto">
            <a:xfrm rot="19115199">
              <a:off x="7275496" y="350172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lowchart: Magnetic Disk 23"/>
            <p:cNvSpPr/>
            <p:nvPr/>
          </p:nvSpPr>
          <p:spPr bwMode="auto">
            <a:xfrm rot="18499915">
              <a:off x="7203908" y="343183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lowchart: Magnetic Disk 24"/>
            <p:cNvSpPr/>
            <p:nvPr/>
          </p:nvSpPr>
          <p:spPr bwMode="auto">
            <a:xfrm rot="18117765">
              <a:off x="7117918" y="3372954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lowchart: Magnetic Disk 25"/>
            <p:cNvSpPr/>
            <p:nvPr/>
          </p:nvSpPr>
          <p:spPr bwMode="auto">
            <a:xfrm rot="17837772">
              <a:off x="7026845" y="332424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lowchart: Magnetic Disk 26"/>
            <p:cNvSpPr/>
            <p:nvPr/>
          </p:nvSpPr>
          <p:spPr bwMode="auto">
            <a:xfrm rot="16934145">
              <a:off x="6932807" y="3297132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28" name="Flowchart: Magnetic Disk 27"/>
            <p:cNvSpPr/>
            <p:nvPr/>
          </p:nvSpPr>
          <p:spPr bwMode="auto">
            <a:xfrm rot="16052114">
              <a:off x="6832414" y="3293318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lowchart: Magnetic Disk 28"/>
            <p:cNvSpPr/>
            <p:nvPr/>
          </p:nvSpPr>
          <p:spPr bwMode="auto">
            <a:xfrm rot="17601430">
              <a:off x="6731176" y="327171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lowchart: Magnetic Disk 29"/>
            <p:cNvSpPr/>
            <p:nvPr/>
          </p:nvSpPr>
          <p:spPr bwMode="auto">
            <a:xfrm rot="17983775">
              <a:off x="6638833" y="322596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31" name="Flowchart: Magnetic Disk 30"/>
            <p:cNvSpPr/>
            <p:nvPr/>
          </p:nvSpPr>
          <p:spPr bwMode="auto">
            <a:xfrm rot="20116643">
              <a:off x="6577411" y="314929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Flowchart: Magnetic Disk 31"/>
            <p:cNvSpPr/>
            <p:nvPr/>
          </p:nvSpPr>
          <p:spPr bwMode="auto">
            <a:xfrm rot="950925">
              <a:off x="6568938" y="305440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Flowchart: Magnetic Disk 20"/>
            <p:cNvSpPr/>
            <p:nvPr/>
          </p:nvSpPr>
          <p:spPr bwMode="auto">
            <a:xfrm rot="10175346">
              <a:off x="6884083" y="337467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lowchart: Magnetic Disk 21"/>
            <p:cNvSpPr/>
            <p:nvPr/>
          </p:nvSpPr>
          <p:spPr bwMode="auto">
            <a:xfrm rot="11269287">
              <a:off x="6887472" y="347548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lowchart: Magnetic Disk 22"/>
            <p:cNvSpPr/>
            <p:nvPr/>
          </p:nvSpPr>
          <p:spPr bwMode="auto">
            <a:xfrm rot="9831327">
              <a:off x="6893402" y="357884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lowchart: Magnetic Disk 35"/>
            <p:cNvSpPr/>
            <p:nvPr/>
          </p:nvSpPr>
          <p:spPr bwMode="auto">
            <a:xfrm rot="15258978">
              <a:off x="6655753" y="416128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lowchart: Magnetic Disk 36"/>
            <p:cNvSpPr/>
            <p:nvPr/>
          </p:nvSpPr>
          <p:spPr bwMode="auto">
            <a:xfrm rot="15641323">
              <a:off x="6556207" y="4183740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38" name="Flowchart: Magnetic Disk 37"/>
            <p:cNvSpPr/>
            <p:nvPr/>
          </p:nvSpPr>
          <p:spPr bwMode="auto">
            <a:xfrm rot="17774191">
              <a:off x="6459204" y="416298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lowchart: Magnetic Disk 38"/>
            <p:cNvSpPr/>
            <p:nvPr/>
          </p:nvSpPr>
          <p:spPr bwMode="auto">
            <a:xfrm rot="20208473">
              <a:off x="6392699" y="4094784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lowchart: Magnetic Disk 39"/>
            <p:cNvSpPr/>
            <p:nvPr/>
          </p:nvSpPr>
          <p:spPr bwMode="auto">
            <a:xfrm rot="19021506">
              <a:off x="6330856" y="4017690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lowchart: Magnetic Disk 40"/>
            <p:cNvSpPr/>
            <p:nvPr/>
          </p:nvSpPr>
          <p:spPr bwMode="auto">
            <a:xfrm rot="19403851">
              <a:off x="6264775" y="3938900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42" name="Flowchart: Magnetic Disk 41"/>
            <p:cNvSpPr/>
            <p:nvPr/>
          </p:nvSpPr>
          <p:spPr bwMode="auto">
            <a:xfrm rot="21536719">
              <a:off x="6239359" y="3844015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lowchart: Magnetic Disk 42"/>
            <p:cNvSpPr/>
            <p:nvPr/>
          </p:nvSpPr>
          <p:spPr bwMode="auto">
            <a:xfrm rot="2371001">
              <a:off x="6268164" y="375421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lowchart: Magnetic Disk 43"/>
            <p:cNvSpPr/>
            <p:nvPr/>
          </p:nvSpPr>
          <p:spPr bwMode="auto">
            <a:xfrm rot="11502827">
              <a:off x="7248373" y="357800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lowchart: Magnetic Disk 44"/>
            <p:cNvSpPr/>
            <p:nvPr/>
          </p:nvSpPr>
          <p:spPr bwMode="auto">
            <a:xfrm rot="12596768">
              <a:off x="7212791" y="367203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lowchart: Magnetic Disk 45"/>
            <p:cNvSpPr/>
            <p:nvPr/>
          </p:nvSpPr>
          <p:spPr bwMode="auto">
            <a:xfrm rot="11158808">
              <a:off x="7179751" y="377031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lowchart: Magnetic Disk 46"/>
            <p:cNvSpPr/>
            <p:nvPr/>
          </p:nvSpPr>
          <p:spPr bwMode="auto">
            <a:xfrm rot="11502827">
              <a:off x="7167028" y="386858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lowchart: Magnetic Disk 47"/>
            <p:cNvSpPr/>
            <p:nvPr/>
          </p:nvSpPr>
          <p:spPr bwMode="auto">
            <a:xfrm rot="12596768">
              <a:off x="7131446" y="3962628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lowchart: Magnetic Disk 48"/>
            <p:cNvSpPr/>
            <p:nvPr/>
          </p:nvSpPr>
          <p:spPr bwMode="auto">
            <a:xfrm rot="11158808">
              <a:off x="7098406" y="406090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Flowchart: Magnetic Disk 4"/>
            <p:cNvSpPr/>
            <p:nvPr/>
          </p:nvSpPr>
          <p:spPr bwMode="auto">
            <a:xfrm rot="948828">
              <a:off x="6619080" y="300372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Flowchart: Magnetic Disk 50"/>
            <p:cNvSpPr/>
            <p:nvPr/>
          </p:nvSpPr>
          <p:spPr bwMode="auto">
            <a:xfrm rot="523269">
              <a:off x="6643123" y="290494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Flowchart: Magnetic Disk 51"/>
            <p:cNvSpPr/>
            <p:nvPr/>
          </p:nvSpPr>
          <p:spPr bwMode="auto">
            <a:xfrm rot="227407">
              <a:off x="6653796" y="2807266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lowchart: Magnetic Disk 52"/>
            <p:cNvSpPr/>
            <p:nvPr/>
          </p:nvSpPr>
          <p:spPr bwMode="auto">
            <a:xfrm rot="21212123">
              <a:off x="6653608" y="270750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Flowchart: Magnetic Disk 53"/>
            <p:cNvSpPr/>
            <p:nvPr/>
          </p:nvSpPr>
          <p:spPr bwMode="auto">
            <a:xfrm rot="20829973">
              <a:off x="6635114" y="260421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lowchart: Magnetic Disk 54"/>
            <p:cNvSpPr/>
            <p:nvPr/>
          </p:nvSpPr>
          <p:spPr bwMode="auto">
            <a:xfrm rot="20549980">
              <a:off x="6605119" y="2504909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Flowchart: Magnetic Disk 55"/>
            <p:cNvSpPr/>
            <p:nvPr/>
          </p:nvSpPr>
          <p:spPr bwMode="auto">
            <a:xfrm rot="19646353">
              <a:off x="6558977" y="241933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57" name="Flowchart: Magnetic Disk 56"/>
            <p:cNvSpPr/>
            <p:nvPr/>
          </p:nvSpPr>
          <p:spPr bwMode="auto">
            <a:xfrm rot="18764322">
              <a:off x="6491735" y="234645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Flowchart: Magnetic Disk 57"/>
            <p:cNvSpPr/>
            <p:nvPr/>
          </p:nvSpPr>
          <p:spPr bwMode="auto">
            <a:xfrm rot="20313638">
              <a:off x="6434067" y="2258185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Flowchart: Magnetic Disk 58"/>
            <p:cNvSpPr/>
            <p:nvPr/>
          </p:nvSpPr>
          <p:spPr bwMode="auto">
            <a:xfrm rot="20695983">
              <a:off x="6401807" y="2160927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60" name="Flowchart: Magnetic Disk 59"/>
            <p:cNvSpPr/>
            <p:nvPr/>
          </p:nvSpPr>
          <p:spPr bwMode="auto">
            <a:xfrm rot="1228851">
              <a:off x="6413120" y="206406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Flowchart: Magnetic Disk 60"/>
            <p:cNvSpPr/>
            <p:nvPr/>
          </p:nvSpPr>
          <p:spPr bwMode="auto">
            <a:xfrm rot="3663133">
              <a:off x="6474814" y="199094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Flowchart: Magnetic Disk 61"/>
            <p:cNvSpPr/>
            <p:nvPr/>
          </p:nvSpPr>
          <p:spPr bwMode="auto">
            <a:xfrm rot="3663133">
              <a:off x="6727995" y="275379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Flowchart: Magnetic Disk 62"/>
            <p:cNvSpPr/>
            <p:nvPr/>
          </p:nvSpPr>
          <p:spPr bwMode="auto">
            <a:xfrm rot="4757074">
              <a:off x="6822381" y="2719061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Flowchart: Magnetic Disk 63"/>
            <p:cNvSpPr/>
            <p:nvPr/>
          </p:nvSpPr>
          <p:spPr bwMode="auto">
            <a:xfrm rot="3319114">
              <a:off x="6918111" y="268073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Flowchart: Magnetic Disk 64"/>
            <p:cNvSpPr/>
            <p:nvPr/>
          </p:nvSpPr>
          <p:spPr bwMode="auto">
            <a:xfrm rot="9886042">
              <a:off x="5740179" y="226470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Flowchart: Magnetic Disk 65"/>
            <p:cNvSpPr/>
            <p:nvPr/>
          </p:nvSpPr>
          <p:spPr bwMode="auto">
            <a:xfrm rot="9460483">
              <a:off x="5771604" y="2361855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Flowchart: Magnetic Disk 66"/>
            <p:cNvSpPr/>
            <p:nvPr/>
          </p:nvSpPr>
          <p:spPr bwMode="auto">
            <a:xfrm rot="9164621">
              <a:off x="5811906" y="245142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Flowchart: Magnetic Disk 67"/>
            <p:cNvSpPr/>
            <p:nvPr/>
          </p:nvSpPr>
          <p:spPr bwMode="auto">
            <a:xfrm rot="8549337">
              <a:off x="5864226" y="253670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Flowchart: Magnetic Disk 68"/>
            <p:cNvSpPr/>
            <p:nvPr/>
          </p:nvSpPr>
          <p:spPr bwMode="auto">
            <a:xfrm rot="8167187">
              <a:off x="5932368" y="2614724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Flowchart: Magnetic Disk 69"/>
            <p:cNvSpPr/>
            <p:nvPr/>
          </p:nvSpPr>
          <p:spPr bwMode="auto">
            <a:xfrm rot="7887194">
              <a:off x="6009595" y="26843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Flowchart: Magnetic Disk 70"/>
            <p:cNvSpPr/>
            <p:nvPr/>
          </p:nvSpPr>
          <p:spPr bwMode="auto">
            <a:xfrm rot="6983567">
              <a:off x="6094146" y="2733624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72" name="Flowchart: Magnetic Disk 71"/>
            <p:cNvSpPr/>
            <p:nvPr/>
          </p:nvSpPr>
          <p:spPr bwMode="auto">
            <a:xfrm rot="6101536">
              <a:off x="6189722" y="2761772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Flowchart: Magnetic Disk 72"/>
            <p:cNvSpPr/>
            <p:nvPr/>
          </p:nvSpPr>
          <p:spPr bwMode="auto">
            <a:xfrm rot="7650852">
              <a:off x="6283437" y="280758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Flowchart: Magnetic Disk 73"/>
            <p:cNvSpPr/>
            <p:nvPr/>
          </p:nvSpPr>
          <p:spPr bwMode="auto">
            <a:xfrm rot="8033197">
              <a:off x="6361786" y="2874528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75" name="Flowchart: Magnetic Disk 74"/>
            <p:cNvSpPr/>
            <p:nvPr/>
          </p:nvSpPr>
          <p:spPr bwMode="auto">
            <a:xfrm rot="10166065">
              <a:off x="6402590" y="296389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Flowchart: Magnetic Disk 75"/>
            <p:cNvSpPr/>
            <p:nvPr/>
          </p:nvSpPr>
          <p:spPr bwMode="auto">
            <a:xfrm rot="12600347">
              <a:off x="6387598" y="3057970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Flowchart: Magnetic Disk 20"/>
            <p:cNvSpPr/>
            <p:nvPr/>
          </p:nvSpPr>
          <p:spPr bwMode="auto">
            <a:xfrm rot="224768">
              <a:off x="6156834" y="267131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Flowchart: Magnetic Disk 21"/>
            <p:cNvSpPr/>
            <p:nvPr/>
          </p:nvSpPr>
          <p:spPr bwMode="auto">
            <a:xfrm rot="1318709">
              <a:off x="6178206" y="25727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Flowchart: Magnetic Disk 22"/>
            <p:cNvSpPr/>
            <p:nvPr/>
          </p:nvSpPr>
          <p:spPr bwMode="auto">
            <a:xfrm rot="21480749">
              <a:off x="6197735" y="247106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Flowchart: Magnetic Disk 79"/>
            <p:cNvSpPr/>
            <p:nvPr/>
          </p:nvSpPr>
          <p:spPr bwMode="auto">
            <a:xfrm rot="5308400">
              <a:off x="6570623" y="196443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Flowchart: Magnetic Disk 80"/>
            <p:cNvSpPr/>
            <p:nvPr/>
          </p:nvSpPr>
          <p:spPr bwMode="auto">
            <a:xfrm rot="5690745">
              <a:off x="6672740" y="1966181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82" name="Flowchart: Magnetic Disk 81"/>
            <p:cNvSpPr/>
            <p:nvPr/>
          </p:nvSpPr>
          <p:spPr bwMode="auto">
            <a:xfrm rot="7823613">
              <a:off x="6761617" y="201086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Flowchart: Magnetic Disk 82"/>
            <p:cNvSpPr/>
            <p:nvPr/>
          </p:nvSpPr>
          <p:spPr bwMode="auto">
            <a:xfrm rot="10257895">
              <a:off x="6808587" y="2093156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Flowchart: Magnetic Disk 83"/>
            <p:cNvSpPr/>
            <p:nvPr/>
          </p:nvSpPr>
          <p:spPr bwMode="auto">
            <a:xfrm rot="9070928">
              <a:off x="6850530" y="218313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Flowchart: Magnetic Disk 84"/>
            <p:cNvSpPr/>
            <p:nvPr/>
          </p:nvSpPr>
          <p:spPr bwMode="auto">
            <a:xfrm rot="9453273">
              <a:off x="6895438" y="2274862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6" name="Flowchart: Magnetic Disk 85"/>
            <p:cNvSpPr/>
            <p:nvPr/>
          </p:nvSpPr>
          <p:spPr bwMode="auto">
            <a:xfrm rot="11586141">
              <a:off x="6896771" y="237391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Flowchart: Magnetic Disk 86"/>
            <p:cNvSpPr/>
            <p:nvPr/>
          </p:nvSpPr>
          <p:spPr bwMode="auto">
            <a:xfrm rot="14020423">
              <a:off x="6846044" y="245384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Flowchart: Magnetic Disk 87"/>
            <p:cNvSpPr/>
            <p:nvPr/>
          </p:nvSpPr>
          <p:spPr bwMode="auto">
            <a:xfrm rot="1552249">
              <a:off x="5853339" y="238506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Flowchart: Magnetic Disk 88"/>
            <p:cNvSpPr/>
            <p:nvPr/>
          </p:nvSpPr>
          <p:spPr bwMode="auto">
            <a:xfrm rot="2646190">
              <a:off x="5910840" y="230258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Flowchart: Magnetic Disk 89"/>
            <p:cNvSpPr/>
            <p:nvPr/>
          </p:nvSpPr>
          <p:spPr bwMode="auto">
            <a:xfrm rot="1208230">
              <a:off x="5966913" y="221537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Flowchart: Magnetic Disk 90"/>
            <p:cNvSpPr/>
            <p:nvPr/>
          </p:nvSpPr>
          <p:spPr bwMode="auto">
            <a:xfrm rot="1552249">
              <a:off x="6003286" y="212319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Flowchart: Magnetic Disk 91"/>
            <p:cNvSpPr/>
            <p:nvPr/>
          </p:nvSpPr>
          <p:spPr bwMode="auto">
            <a:xfrm rot="2646190">
              <a:off x="6060787" y="204071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Flowchart: Magnetic Disk 92"/>
            <p:cNvSpPr/>
            <p:nvPr/>
          </p:nvSpPr>
          <p:spPr bwMode="auto">
            <a:xfrm rot="1208230">
              <a:off x="6116860" y="195351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Flowchart: Magnetic Disk 4"/>
            <p:cNvSpPr/>
            <p:nvPr/>
          </p:nvSpPr>
          <p:spPr bwMode="auto">
            <a:xfrm rot="6158107">
              <a:off x="7077348" y="288772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Flowchart: Magnetic Disk 94"/>
            <p:cNvSpPr/>
            <p:nvPr/>
          </p:nvSpPr>
          <p:spPr bwMode="auto">
            <a:xfrm rot="5732548">
              <a:off x="7177311" y="290625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Flowchart: Magnetic Disk 95"/>
            <p:cNvSpPr/>
            <p:nvPr/>
          </p:nvSpPr>
          <p:spPr bwMode="auto">
            <a:xfrm rot="5436686">
              <a:off x="7275033" y="2911915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Flowchart: Magnetic Disk 96"/>
            <p:cNvSpPr/>
            <p:nvPr/>
          </p:nvSpPr>
          <p:spPr bwMode="auto">
            <a:xfrm rot="4821402">
              <a:off x="7375028" y="290577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Flowchart: Magnetic Disk 97"/>
            <p:cNvSpPr/>
            <p:nvPr/>
          </p:nvSpPr>
          <p:spPr bwMode="auto">
            <a:xfrm rot="4439252">
              <a:off x="7476733" y="2882003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lowchart: Magnetic Disk 98"/>
            <p:cNvSpPr/>
            <p:nvPr/>
          </p:nvSpPr>
          <p:spPr bwMode="auto">
            <a:xfrm rot="4159259">
              <a:off x="7574225" y="2846547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lowchart: Magnetic Disk 99"/>
            <p:cNvSpPr/>
            <p:nvPr/>
          </p:nvSpPr>
          <p:spPr bwMode="auto">
            <a:xfrm rot="3255632">
              <a:off x="7657511" y="279530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01" name="Flowchart: Magnetic Disk 100"/>
            <p:cNvSpPr/>
            <p:nvPr/>
          </p:nvSpPr>
          <p:spPr bwMode="auto">
            <a:xfrm rot="2373601">
              <a:off x="7726550" y="272412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Flowchart: Magnetic Disk 101"/>
            <p:cNvSpPr/>
            <p:nvPr/>
          </p:nvSpPr>
          <p:spPr bwMode="auto">
            <a:xfrm rot="3922917">
              <a:off x="7811086" y="266207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Flowchart: Magnetic Disk 102"/>
            <p:cNvSpPr/>
            <p:nvPr/>
          </p:nvSpPr>
          <p:spPr bwMode="auto">
            <a:xfrm rot="4305262">
              <a:off x="7906405" y="2624475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04" name="Flowchart: Magnetic Disk 103"/>
            <p:cNvSpPr/>
            <p:nvPr/>
          </p:nvSpPr>
          <p:spPr bwMode="auto">
            <a:xfrm rot="6438130">
              <a:off x="8004142" y="262997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Flowchart: Magnetic Disk 104"/>
            <p:cNvSpPr/>
            <p:nvPr/>
          </p:nvSpPr>
          <p:spPr bwMode="auto">
            <a:xfrm rot="8872412">
              <a:off x="8080573" y="268752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Flowchart: Magnetic Disk 105"/>
            <p:cNvSpPr/>
            <p:nvPr/>
          </p:nvSpPr>
          <p:spPr bwMode="auto">
            <a:xfrm rot="8872412">
              <a:off x="7332939" y="298261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Flowchart: Magnetic Disk 106"/>
            <p:cNvSpPr/>
            <p:nvPr/>
          </p:nvSpPr>
          <p:spPr bwMode="auto">
            <a:xfrm rot="9966353">
              <a:off x="7372851" y="307492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Flowchart: Magnetic Disk 107"/>
            <p:cNvSpPr/>
            <p:nvPr/>
          </p:nvSpPr>
          <p:spPr bwMode="auto">
            <a:xfrm rot="8528393">
              <a:off x="7416425" y="3168384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Flowchart: Magnetic Disk 108"/>
            <p:cNvSpPr/>
            <p:nvPr/>
          </p:nvSpPr>
          <p:spPr bwMode="auto">
            <a:xfrm rot="15095321">
              <a:off x="7765341" y="19657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Flowchart: Magnetic Disk 109"/>
            <p:cNvSpPr/>
            <p:nvPr/>
          </p:nvSpPr>
          <p:spPr bwMode="auto">
            <a:xfrm rot="14669762">
              <a:off x="7669678" y="2002923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Flowchart: Magnetic Disk 110"/>
            <p:cNvSpPr/>
            <p:nvPr/>
          </p:nvSpPr>
          <p:spPr bwMode="auto">
            <a:xfrm rot="14373900">
              <a:off x="7582883" y="204770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Flowchart: Magnetic Disk 111"/>
            <p:cNvSpPr/>
            <p:nvPr/>
          </p:nvSpPr>
          <p:spPr bwMode="auto">
            <a:xfrm rot="13758616">
              <a:off x="7500635" y="210467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Flowchart: Magnetic Disk 112"/>
            <p:cNvSpPr/>
            <p:nvPr/>
          </p:nvSpPr>
          <p:spPr bwMode="auto">
            <a:xfrm rot="13376466">
              <a:off x="7426113" y="217746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Flowchart: Magnetic Disk 113"/>
            <p:cNvSpPr/>
            <p:nvPr/>
          </p:nvSpPr>
          <p:spPr bwMode="auto">
            <a:xfrm rot="13096473">
              <a:off x="7361290" y="225800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Flowchart: Magnetic Disk 114"/>
            <p:cNvSpPr/>
            <p:nvPr/>
          </p:nvSpPr>
          <p:spPr bwMode="auto">
            <a:xfrm rot="12192846">
              <a:off x="7316768" y="2345162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16" name="Flowchart: Magnetic Disk 115"/>
            <p:cNvSpPr/>
            <p:nvPr/>
          </p:nvSpPr>
          <p:spPr bwMode="auto">
            <a:xfrm rot="11310815">
              <a:off x="7293563" y="2442575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Flowchart: Magnetic Disk 116"/>
            <p:cNvSpPr/>
            <p:nvPr/>
          </p:nvSpPr>
          <p:spPr bwMode="auto">
            <a:xfrm rot="12860131">
              <a:off x="7253418" y="253826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Flowchart: Magnetic Disk 117"/>
            <p:cNvSpPr/>
            <p:nvPr/>
          </p:nvSpPr>
          <p:spPr bwMode="auto">
            <a:xfrm rot="13242476">
              <a:off x="7190920" y="262020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19" name="Flowchart: Magnetic Disk 118"/>
            <p:cNvSpPr/>
            <p:nvPr/>
          </p:nvSpPr>
          <p:spPr bwMode="auto">
            <a:xfrm rot="15375344">
              <a:off x="7103955" y="266589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Flowchart: Magnetic Disk 119"/>
            <p:cNvSpPr/>
            <p:nvPr/>
          </p:nvSpPr>
          <p:spPr bwMode="auto">
            <a:xfrm rot="17809626">
              <a:off x="7009192" y="265614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Flowchart: Magnetic Disk 20"/>
            <p:cNvSpPr/>
            <p:nvPr/>
          </p:nvSpPr>
          <p:spPr bwMode="auto">
            <a:xfrm rot="5434047">
              <a:off x="7383615" y="240775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Flowchart: Magnetic Disk 21"/>
            <p:cNvSpPr/>
            <p:nvPr/>
          </p:nvSpPr>
          <p:spPr bwMode="auto">
            <a:xfrm rot="6527988">
              <a:off x="7483232" y="242362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Flowchart: Magnetic Disk 22"/>
            <p:cNvSpPr/>
            <p:nvPr/>
          </p:nvSpPr>
          <p:spPr bwMode="auto">
            <a:xfrm rot="5090028">
              <a:off x="7585827" y="243749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Flowchart: Magnetic Disk 123"/>
            <p:cNvSpPr/>
            <p:nvPr/>
          </p:nvSpPr>
          <p:spPr bwMode="auto">
            <a:xfrm rot="10517679">
              <a:off x="8112354" y="278171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Flowchart: Magnetic Disk 124"/>
            <p:cNvSpPr/>
            <p:nvPr/>
          </p:nvSpPr>
          <p:spPr bwMode="auto">
            <a:xfrm rot="10900024">
              <a:off x="8115852" y="2883369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26" name="Flowchart: Magnetic Disk 125"/>
            <p:cNvSpPr/>
            <p:nvPr/>
          </p:nvSpPr>
          <p:spPr bwMode="auto">
            <a:xfrm rot="13032892">
              <a:off x="8076587" y="297498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Flowchart: Magnetic Disk 126"/>
            <p:cNvSpPr/>
            <p:nvPr/>
          </p:nvSpPr>
          <p:spPr bwMode="auto">
            <a:xfrm rot="15467174">
              <a:off x="7996627" y="3026871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Flowchart: Magnetic Disk 127"/>
            <p:cNvSpPr/>
            <p:nvPr/>
          </p:nvSpPr>
          <p:spPr bwMode="auto">
            <a:xfrm rot="14280207">
              <a:off x="7909510" y="307331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Flowchart: Magnetic Disk 128"/>
            <p:cNvSpPr/>
            <p:nvPr/>
          </p:nvSpPr>
          <p:spPr bwMode="auto">
            <a:xfrm rot="14662552">
              <a:off x="7819994" y="3122841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30" name="Flowchart: Magnetic Disk 129"/>
            <p:cNvSpPr/>
            <p:nvPr/>
          </p:nvSpPr>
          <p:spPr bwMode="auto">
            <a:xfrm rot="16795420">
              <a:off x="7721589" y="3130065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Flowchart: Magnetic Disk 130"/>
            <p:cNvSpPr/>
            <p:nvPr/>
          </p:nvSpPr>
          <p:spPr bwMode="auto">
            <a:xfrm rot="19229702">
              <a:off x="7638573" y="3084269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" name="Flowchart: Magnetic Disk 131"/>
            <p:cNvSpPr/>
            <p:nvPr/>
          </p:nvSpPr>
          <p:spPr bwMode="auto">
            <a:xfrm rot="6761528">
              <a:off x="7652598" y="208885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Flowchart: Magnetic Disk 132"/>
            <p:cNvSpPr/>
            <p:nvPr/>
          </p:nvSpPr>
          <p:spPr bwMode="auto">
            <a:xfrm rot="7855469">
              <a:off x="7738139" y="214169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Flowchart: Magnetic Disk 133"/>
            <p:cNvSpPr/>
            <p:nvPr/>
          </p:nvSpPr>
          <p:spPr bwMode="auto">
            <a:xfrm rot="6417509">
              <a:off x="7828324" y="219284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Flowchart: Magnetic Disk 134"/>
            <p:cNvSpPr/>
            <p:nvPr/>
          </p:nvSpPr>
          <p:spPr bwMode="auto">
            <a:xfrm rot="6761528">
              <a:off x="7922377" y="2224052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Flowchart: Magnetic Disk 135"/>
            <p:cNvSpPr/>
            <p:nvPr/>
          </p:nvSpPr>
          <p:spPr bwMode="auto">
            <a:xfrm rot="7855469">
              <a:off x="8007919" y="2276891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Flowchart: Magnetic Disk 136"/>
            <p:cNvSpPr/>
            <p:nvPr/>
          </p:nvSpPr>
          <p:spPr bwMode="auto">
            <a:xfrm rot="6417509">
              <a:off x="8098103" y="232804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089055" y="3460159"/>
            <a:ext cx="2772920" cy="2841795"/>
            <a:chOff x="2673872" y="2005409"/>
            <a:chExt cx="3331424" cy="3122157"/>
          </a:xfrm>
        </p:grpSpPr>
        <p:sp>
          <p:nvSpPr>
            <p:cNvPr id="138" name="Rectangle 137"/>
            <p:cNvSpPr/>
            <p:nvPr/>
          </p:nvSpPr>
          <p:spPr>
            <a:xfrm>
              <a:off x="3164564" y="2005409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046484" y="2226219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954094" y="2418676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837475" y="2569814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673872" y="2437397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357554" y="2723359"/>
              <a:ext cx="103187" cy="23849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293101" y="2965266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882960" y="2746685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017275" y="2900300"/>
              <a:ext cx="184781" cy="26483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161011" y="3019433"/>
              <a:ext cx="162644" cy="193707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602348" y="2100913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727254" y="2065104"/>
              <a:ext cx="321795" cy="16111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631896" y="2318320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707953" y="2497192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800510" y="2644335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890903" y="2771224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926642" y="2976381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037644" y="2014728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136810" y="2165661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215999" y="2358290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245570" y="2533071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158636" y="2735345"/>
              <a:ext cx="128587" cy="1035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751981" y="2669580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14692" y="2417414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29158" y="2268836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090761" y="2165661"/>
              <a:ext cx="91025" cy="20241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171776" y="2173577"/>
              <a:ext cx="155875" cy="165490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287327" y="2014728"/>
              <a:ext cx="268023" cy="19192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917112" y="3193150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871419" y="3399445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3477882" y="3151577"/>
              <a:ext cx="135686" cy="18203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591949" y="3269147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575091" y="3477141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552270" y="3726411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504182" y="3946084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646000" y="4008045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702805" y="4244108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242469" y="4059140"/>
              <a:ext cx="239138" cy="22060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421503" y="4394433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413623" y="4611287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839296" y="4349526"/>
              <a:ext cx="89762" cy="22884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949562" y="4463850"/>
              <a:ext cx="126981" cy="204980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080267" y="4558508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080267" y="4750669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949562" y="4879509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726657" y="4964265"/>
              <a:ext cx="226534" cy="16330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578691" y="4792877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4908704" y="2649769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4819030" y="3327002"/>
              <a:ext cx="141818" cy="23815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061104" y="2705253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58930" y="3108399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176295" y="3039554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363104" y="2976420"/>
              <a:ext cx="234731" cy="11159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584300" y="2985511"/>
              <a:ext cx="167682" cy="8778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668341" y="2888249"/>
              <a:ext cx="167279" cy="8813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759540" y="2558651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23695" y="2445710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458233" y="2382505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313595" y="2260740"/>
              <a:ext cx="193640" cy="1271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169857" y="3827676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623695" y="2942638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701664" y="4117080"/>
              <a:ext cx="234731" cy="12702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336926" y="3613015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857620" y="3580907"/>
              <a:ext cx="108415" cy="20528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3937533" y="3673550"/>
              <a:ext cx="100111" cy="22062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004596" y="3798000"/>
              <a:ext cx="234731" cy="12366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556415" y="3565155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652305" y="3468239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843510" y="3327002"/>
              <a:ext cx="150761" cy="131297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886105" y="3055983"/>
              <a:ext cx="119191" cy="26280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620393" y="3333151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423857" y="3284267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955436" y="3301811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5116931" y="3230086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272504" y="3111432"/>
              <a:ext cx="234731" cy="12326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400385" y="2961464"/>
              <a:ext cx="234731" cy="12654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766026" y="3007525"/>
              <a:ext cx="234731" cy="9691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4896316" y="3527243"/>
              <a:ext cx="129063" cy="18805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198589" y="3515192"/>
              <a:ext cx="129063" cy="20535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245570" y="3901120"/>
              <a:ext cx="110672" cy="257990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280799" y="4145212"/>
              <a:ext cx="110672" cy="20720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657339" y="4223468"/>
              <a:ext cx="148174" cy="20720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612324" y="4398465"/>
              <a:ext cx="129062" cy="25381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37812" y="4673660"/>
              <a:ext cx="110672" cy="31516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93799" y="4242625"/>
              <a:ext cx="148174" cy="18805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398529" y="3852662"/>
              <a:ext cx="269812" cy="148450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580309" y="3973576"/>
              <a:ext cx="276346" cy="15138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956510" y="3684364"/>
              <a:ext cx="180287" cy="12176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4631166" y="4566113"/>
              <a:ext cx="82331" cy="23054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998348" y="3423426"/>
            <a:ext cx="2974790" cy="2933830"/>
            <a:chOff x="2583164" y="1968676"/>
            <a:chExt cx="3573953" cy="3223272"/>
          </a:xfrm>
        </p:grpSpPr>
        <p:sp>
          <p:nvSpPr>
            <p:cNvPr id="229" name="Rectangle 228"/>
            <p:cNvSpPr/>
            <p:nvPr/>
          </p:nvSpPr>
          <p:spPr>
            <a:xfrm>
              <a:off x="2918933" y="2327302"/>
              <a:ext cx="323536" cy="8430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3555836" y="1987297"/>
              <a:ext cx="293935" cy="5999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122797" y="2187098"/>
              <a:ext cx="1158989" cy="292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323655" y="2593939"/>
              <a:ext cx="208411" cy="6998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546734" y="3269706"/>
              <a:ext cx="521725" cy="654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242677" y="1983666"/>
              <a:ext cx="471431" cy="6480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549756" y="2907732"/>
              <a:ext cx="502314" cy="5633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769260" y="1968676"/>
              <a:ext cx="693399" cy="292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404588" y="2929197"/>
              <a:ext cx="1158989" cy="292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5999" y="3111433"/>
              <a:ext cx="1083342" cy="6946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131355" y="2448949"/>
              <a:ext cx="298887" cy="7857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668341" y="2396713"/>
              <a:ext cx="693364" cy="5487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190176" y="3443751"/>
              <a:ext cx="810581" cy="292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596694" y="2295195"/>
              <a:ext cx="560423" cy="4451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736550" y="2445604"/>
              <a:ext cx="301094" cy="679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058930" y="3626739"/>
              <a:ext cx="613417" cy="358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501377" y="4091860"/>
              <a:ext cx="294168" cy="9485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4597589" y="3869566"/>
              <a:ext cx="644785" cy="6507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228399" y="4078489"/>
              <a:ext cx="360089" cy="8341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546734" y="4899884"/>
              <a:ext cx="644785" cy="292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646637" y="4252674"/>
              <a:ext cx="844928" cy="6831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494065" y="3786190"/>
              <a:ext cx="438146" cy="5913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116947" y="3868636"/>
              <a:ext cx="300970" cy="5169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857620" y="2971299"/>
              <a:ext cx="303033" cy="3224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026421" y="1968676"/>
              <a:ext cx="390465" cy="3899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2583164" y="2376817"/>
              <a:ext cx="381567" cy="6833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020473" y="2961463"/>
              <a:ext cx="706781" cy="4095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807756" y="3272779"/>
            <a:ext cx="3237226" cy="3112567"/>
            <a:chOff x="2392572" y="2366812"/>
            <a:chExt cx="3889247" cy="3419642"/>
          </a:xfrm>
        </p:grpSpPr>
        <p:sp>
          <p:nvSpPr>
            <p:cNvPr id="257" name="Rectangle 256"/>
            <p:cNvSpPr/>
            <p:nvPr/>
          </p:nvSpPr>
          <p:spPr>
            <a:xfrm>
              <a:off x="3467337" y="2366812"/>
              <a:ext cx="1860314" cy="135832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316479" y="2997732"/>
              <a:ext cx="1860314" cy="135832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421505" y="2528752"/>
              <a:ext cx="1860314" cy="54582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128831" y="4743710"/>
              <a:ext cx="2378403" cy="104274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398899" y="3556308"/>
              <a:ext cx="922613" cy="135832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392572" y="2717700"/>
              <a:ext cx="1860314" cy="135832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215999" y="4235886"/>
              <a:ext cx="1508769" cy="673188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2874710" y="2421422"/>
              <a:ext cx="930157" cy="66802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472651" y="4231217"/>
              <a:ext cx="1221437" cy="664203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9" name="Rectangle 268"/>
          <p:cNvSpPr/>
          <p:nvPr/>
        </p:nvSpPr>
        <p:spPr>
          <a:xfrm>
            <a:off x="664880" y="3210723"/>
            <a:ext cx="3475072" cy="3242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4" name="Group 333"/>
          <p:cNvGrpSpPr/>
          <p:nvPr/>
        </p:nvGrpSpPr>
        <p:grpSpPr>
          <a:xfrm>
            <a:off x="1331640" y="1772816"/>
            <a:ext cx="2607837" cy="1261753"/>
            <a:chOff x="1331640" y="1772816"/>
            <a:chExt cx="2607837" cy="1261753"/>
          </a:xfrm>
        </p:grpSpPr>
        <p:grpSp>
          <p:nvGrpSpPr>
            <p:cNvPr id="268" name="Group 267"/>
            <p:cNvGrpSpPr/>
            <p:nvPr/>
          </p:nvGrpSpPr>
          <p:grpSpPr>
            <a:xfrm>
              <a:off x="1492238" y="1772816"/>
              <a:ext cx="2447239" cy="935823"/>
              <a:chOff x="6402558" y="2428868"/>
              <a:chExt cx="2447239" cy="935823"/>
            </a:xfrm>
          </p:grpSpPr>
          <p:grpSp>
            <p:nvGrpSpPr>
              <p:cNvPr id="279" name="Group 235"/>
              <p:cNvGrpSpPr/>
              <p:nvPr/>
            </p:nvGrpSpPr>
            <p:grpSpPr>
              <a:xfrm>
                <a:off x="6402558" y="2428868"/>
                <a:ext cx="2447239" cy="935823"/>
                <a:chOff x="6402558" y="2428868"/>
                <a:chExt cx="2447239" cy="935823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7110990" y="2571744"/>
                  <a:ext cx="300793" cy="285752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6781151" y="2887984"/>
                  <a:ext cx="183602" cy="17769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7571399" y="2887984"/>
                  <a:ext cx="179172" cy="17769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 flipV="1">
                  <a:off x="6402558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 flipV="1">
                  <a:off x="6679001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Oval 290"/>
                <p:cNvSpPr/>
                <p:nvPr/>
              </p:nvSpPr>
              <p:spPr>
                <a:xfrm flipV="1">
                  <a:off x="6964753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Oval 291"/>
                <p:cNvSpPr/>
                <p:nvPr/>
              </p:nvSpPr>
              <p:spPr>
                <a:xfrm flipV="1">
                  <a:off x="7474128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3" name="Oval 292"/>
                <p:cNvSpPr/>
                <p:nvPr/>
              </p:nvSpPr>
              <p:spPr>
                <a:xfrm flipV="1">
                  <a:off x="7750571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Oval 293"/>
                <p:cNvSpPr/>
                <p:nvPr/>
              </p:nvSpPr>
              <p:spPr>
                <a:xfrm flipV="1">
                  <a:off x="8036323" y="3214686"/>
                  <a:ext cx="152185" cy="15000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Content Placeholder 2"/>
                <p:cNvSpPr txBox="1">
                  <a:spLocks/>
                </p:cNvSpPr>
                <p:nvPr/>
              </p:nvSpPr>
              <p:spPr bwMode="auto">
                <a:xfrm>
                  <a:off x="7657728" y="2428868"/>
                  <a:ext cx="1192069" cy="2857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>
                    <a:spcBef>
                      <a:spcPct val="20000"/>
                    </a:spcBef>
                    <a:buClr>
                      <a:srgbClr val="953735"/>
                    </a:buClr>
                    <a:defRPr/>
                  </a:pPr>
                  <a:r>
                    <a:rPr lang="en-US" b="1" dirty="0" smtClean="0">
                      <a:latin typeface="+mn-lt"/>
                      <a:cs typeface="+mn-cs"/>
                    </a:rPr>
                    <a:t>R-Tree</a:t>
                  </a:r>
                </a:p>
              </p:txBody>
            </p:sp>
          </p:grpSp>
          <p:cxnSp>
            <p:nvCxnSpPr>
              <p:cNvPr id="271" name="Straight Connector 270"/>
              <p:cNvCxnSpPr>
                <a:stCxn id="286" idx="3"/>
                <a:endCxn id="287" idx="7"/>
              </p:cNvCxnSpPr>
              <p:nvPr/>
            </p:nvCxnSpPr>
            <p:spPr>
              <a:xfrm rot="5400000">
                <a:off x="6997274" y="2756241"/>
                <a:ext cx="98358" cy="2171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86" idx="5"/>
                <a:endCxn id="288" idx="1"/>
              </p:cNvCxnSpPr>
              <p:nvPr/>
            </p:nvCxnSpPr>
            <p:spPr>
              <a:xfrm rot="16200000" flipH="1">
                <a:off x="7433506" y="2749875"/>
                <a:ext cx="98358" cy="2299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>
                <a:stCxn id="287" idx="3"/>
                <a:endCxn id="289" idx="5"/>
              </p:cNvCxnSpPr>
              <p:nvPr/>
            </p:nvCxnSpPr>
            <p:spPr>
              <a:xfrm rot="5400000">
                <a:off x="6571750" y="3000364"/>
                <a:ext cx="196997" cy="2755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>
                <a:stCxn id="288" idx="3"/>
                <a:endCxn id="292" idx="5"/>
              </p:cNvCxnSpPr>
              <p:nvPr/>
            </p:nvCxnSpPr>
            <p:spPr>
              <a:xfrm rot="16200000" flipH="1">
                <a:off x="7502334" y="3134961"/>
                <a:ext cx="196997" cy="6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>
                <a:stCxn id="288" idx="5"/>
                <a:endCxn id="294" idx="4"/>
              </p:cNvCxnSpPr>
              <p:nvPr/>
            </p:nvCxnSpPr>
            <p:spPr>
              <a:xfrm rot="16200000" flipH="1">
                <a:off x="7830860" y="2933129"/>
                <a:ext cx="175029" cy="3880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>
                <a:stCxn id="288" idx="4"/>
                <a:endCxn id="293" idx="3"/>
              </p:cNvCxnSpPr>
              <p:nvPr/>
            </p:nvCxnSpPr>
            <p:spPr>
              <a:xfrm rot="16200000" flipH="1">
                <a:off x="7631434" y="3095230"/>
                <a:ext cx="170974" cy="1118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>
                <a:stCxn id="287" idx="5"/>
                <a:endCxn id="291" idx="4"/>
              </p:cNvCxnSpPr>
              <p:nvPr/>
            </p:nvCxnSpPr>
            <p:spPr>
              <a:xfrm rot="16200000" flipH="1">
                <a:off x="6901841" y="3075680"/>
                <a:ext cx="175029" cy="1029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>
                <a:stCxn id="287" idx="3"/>
                <a:endCxn id="290" idx="4"/>
              </p:cNvCxnSpPr>
              <p:nvPr/>
            </p:nvCxnSpPr>
            <p:spPr>
              <a:xfrm rot="5400000">
                <a:off x="6694053" y="3100699"/>
                <a:ext cx="175029" cy="529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6" name="Oval 295"/>
            <p:cNvSpPr/>
            <p:nvPr/>
          </p:nvSpPr>
          <p:spPr>
            <a:xfrm>
              <a:off x="1331640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7" name="Oval 296"/>
            <p:cNvSpPr/>
            <p:nvPr/>
          </p:nvSpPr>
          <p:spPr>
            <a:xfrm>
              <a:off x="1492460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8" name="Oval 297"/>
            <p:cNvSpPr/>
            <p:nvPr/>
          </p:nvSpPr>
          <p:spPr>
            <a:xfrm>
              <a:off x="1687653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99" name="Oval 298"/>
            <p:cNvSpPr/>
            <p:nvPr/>
          </p:nvSpPr>
          <p:spPr>
            <a:xfrm>
              <a:off x="1875346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0" name="Oval 299"/>
            <p:cNvSpPr/>
            <p:nvPr/>
          </p:nvSpPr>
          <p:spPr>
            <a:xfrm>
              <a:off x="2078707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1" name="Oval 300"/>
            <p:cNvSpPr/>
            <p:nvPr/>
          </p:nvSpPr>
          <p:spPr>
            <a:xfrm>
              <a:off x="2251926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2" name="Oval 301"/>
            <p:cNvSpPr/>
            <p:nvPr/>
          </p:nvSpPr>
          <p:spPr>
            <a:xfrm>
              <a:off x="2438428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3" name="Oval 302"/>
            <p:cNvSpPr/>
            <p:nvPr/>
          </p:nvSpPr>
          <p:spPr>
            <a:xfrm>
              <a:off x="2606812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4" name="Oval 303"/>
            <p:cNvSpPr/>
            <p:nvPr/>
          </p:nvSpPr>
          <p:spPr>
            <a:xfrm>
              <a:off x="2820854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5" name="Oval 304"/>
            <p:cNvSpPr/>
            <p:nvPr/>
          </p:nvSpPr>
          <p:spPr>
            <a:xfrm>
              <a:off x="3348630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6" name="Oval 305"/>
            <p:cNvSpPr/>
            <p:nvPr/>
          </p:nvSpPr>
          <p:spPr>
            <a:xfrm>
              <a:off x="2988232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7" name="Oval 306"/>
            <p:cNvSpPr/>
            <p:nvPr/>
          </p:nvSpPr>
          <p:spPr>
            <a:xfrm>
              <a:off x="3180602" y="2924944"/>
              <a:ext cx="125827" cy="10962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cxnSp>
          <p:nvCxnSpPr>
            <p:cNvPr id="309" name="Straight Connector 308"/>
            <p:cNvCxnSpPr>
              <a:stCxn id="289" idx="0"/>
              <a:endCxn id="296" idx="0"/>
            </p:cNvCxnSpPr>
            <p:nvPr/>
          </p:nvCxnSpPr>
          <p:spPr>
            <a:xfrm rot="5400000">
              <a:off x="1373291" y="2729903"/>
              <a:ext cx="216305" cy="173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289" idx="0"/>
              <a:endCxn id="297" idx="0"/>
            </p:cNvCxnSpPr>
            <p:nvPr/>
          </p:nvCxnSpPr>
          <p:spPr>
            <a:xfrm rot="5400000">
              <a:off x="1453701" y="2810313"/>
              <a:ext cx="216305" cy="12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90" idx="0"/>
              <a:endCxn id="298" idx="0"/>
            </p:cNvCxnSpPr>
            <p:nvPr/>
          </p:nvCxnSpPr>
          <p:spPr>
            <a:xfrm rot="5400000">
              <a:off x="1689519" y="2769688"/>
              <a:ext cx="216305" cy="94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stCxn id="290" idx="0"/>
              <a:endCxn id="299" idx="0"/>
            </p:cNvCxnSpPr>
            <p:nvPr/>
          </p:nvCxnSpPr>
          <p:spPr>
            <a:xfrm rot="16200000" flipH="1">
              <a:off x="1783365" y="2770048"/>
              <a:ext cx="216305" cy="934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91" idx="0"/>
              <a:endCxn id="300" idx="0"/>
            </p:cNvCxnSpPr>
            <p:nvPr/>
          </p:nvCxnSpPr>
          <p:spPr>
            <a:xfrm rot="16200000" flipH="1">
              <a:off x="2027921" y="2811243"/>
              <a:ext cx="216305" cy="11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91" idx="0"/>
              <a:endCxn id="301" idx="0"/>
            </p:cNvCxnSpPr>
            <p:nvPr/>
          </p:nvCxnSpPr>
          <p:spPr>
            <a:xfrm rot="16200000" flipH="1">
              <a:off x="2114531" y="2724634"/>
              <a:ext cx="216305" cy="18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292" idx="0"/>
              <a:endCxn id="302" idx="0"/>
            </p:cNvCxnSpPr>
            <p:nvPr/>
          </p:nvCxnSpPr>
          <p:spPr>
            <a:xfrm rot="5400000">
              <a:off x="2462470" y="2747512"/>
              <a:ext cx="216305" cy="1385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>
              <a:stCxn id="292" idx="0"/>
              <a:endCxn id="303" idx="0"/>
            </p:cNvCxnSpPr>
            <p:nvPr/>
          </p:nvCxnSpPr>
          <p:spPr>
            <a:xfrm rot="16200000" flipH="1">
              <a:off x="2546661" y="2801878"/>
              <a:ext cx="216305" cy="29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stCxn id="293" idx="0"/>
              <a:endCxn id="304" idx="0"/>
            </p:cNvCxnSpPr>
            <p:nvPr/>
          </p:nvCxnSpPr>
          <p:spPr>
            <a:xfrm rot="5400000">
              <a:off x="2791904" y="2800503"/>
              <a:ext cx="216305" cy="32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>
              <a:stCxn id="293" idx="0"/>
              <a:endCxn id="306" idx="0"/>
            </p:cNvCxnSpPr>
            <p:nvPr/>
          </p:nvCxnSpPr>
          <p:spPr>
            <a:xfrm rot="16200000" flipH="1">
              <a:off x="2875593" y="2749390"/>
              <a:ext cx="216305" cy="1348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294" idx="0"/>
              <a:endCxn id="307" idx="0"/>
            </p:cNvCxnSpPr>
            <p:nvPr/>
          </p:nvCxnSpPr>
          <p:spPr>
            <a:xfrm rot="16200000" flipH="1">
              <a:off x="3114654" y="2796081"/>
              <a:ext cx="216305" cy="4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>
              <a:stCxn id="294" idx="0"/>
              <a:endCxn id="305" idx="0"/>
            </p:cNvCxnSpPr>
            <p:nvPr/>
          </p:nvCxnSpPr>
          <p:spPr>
            <a:xfrm rot="16200000" flipH="1">
              <a:off x="3198668" y="2712067"/>
              <a:ext cx="216305" cy="2094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Rectangle 226"/>
          <p:cNvSpPr/>
          <p:nvPr/>
        </p:nvSpPr>
        <p:spPr>
          <a:xfrm>
            <a:off x="4753098" y="6093296"/>
            <a:ext cx="4119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# reads increases with density!</a:t>
            </a:r>
            <a:endParaRPr lang="en-US" sz="2400" b="1" dirty="0"/>
          </a:p>
        </p:txBody>
      </p:sp>
      <p:sp>
        <p:nvSpPr>
          <p:cNvPr id="314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r>
              <a:rPr lang="en-US" sz="5400" dirty="0"/>
              <a:t>t</a:t>
            </a:r>
            <a:r>
              <a:rPr lang="en-US" sz="5400" dirty="0" smtClean="0"/>
              <a:t>raditional spatial indexing</a:t>
            </a:r>
            <a:endParaRPr lang="el-GR" sz="4800" dirty="0"/>
          </a:p>
        </p:txBody>
      </p:sp>
      <p:sp>
        <p:nvSpPr>
          <p:cNvPr id="270" name="Right Arrow 269"/>
          <p:cNvSpPr/>
          <p:nvPr/>
        </p:nvSpPr>
        <p:spPr>
          <a:xfrm>
            <a:off x="664880" y="2924944"/>
            <a:ext cx="544185" cy="109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ight Arrow 315"/>
          <p:cNvSpPr/>
          <p:nvPr/>
        </p:nvSpPr>
        <p:spPr>
          <a:xfrm>
            <a:off x="755576" y="2564904"/>
            <a:ext cx="544185" cy="109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ight Arrow 317"/>
          <p:cNvSpPr/>
          <p:nvPr/>
        </p:nvSpPr>
        <p:spPr>
          <a:xfrm>
            <a:off x="1003479" y="2239255"/>
            <a:ext cx="544185" cy="109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/>
          <p:cNvSpPr/>
          <p:nvPr/>
        </p:nvSpPr>
        <p:spPr>
          <a:xfrm>
            <a:off x="1435527" y="1951223"/>
            <a:ext cx="544185" cy="109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22" name="TextBox 321"/>
          <p:cNvSpPr txBox="1">
            <a:spLocks noChangeArrowheads="1"/>
          </p:cNvSpPr>
          <p:nvPr/>
        </p:nvSpPr>
        <p:spPr bwMode="auto">
          <a:xfrm>
            <a:off x="-3684" y="6150114"/>
            <a:ext cx="9144000" cy="707886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oo much structural overlap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280" name="Group 279"/>
          <p:cNvGrpSpPr/>
          <p:nvPr/>
        </p:nvGrpSpPr>
        <p:grpSpPr>
          <a:xfrm>
            <a:off x="4267200" y="1447800"/>
            <a:ext cx="4876800" cy="4549519"/>
            <a:chOff x="4267200" y="1447800"/>
            <a:chExt cx="4876800" cy="4549519"/>
          </a:xfrm>
        </p:grpSpPr>
        <p:graphicFrame>
          <p:nvGraphicFramePr>
            <p:cNvPr id="267" name="Chart 266"/>
            <p:cNvGraphicFramePr/>
            <p:nvPr>
              <p:extLst>
                <p:ext uri="{D42A27DB-BD31-4B8C-83A1-F6EECF244321}">
                  <p14:modId xmlns:p14="http://schemas.microsoft.com/office/powerpoint/2010/main" val="2009864376"/>
                </p:ext>
              </p:extLst>
            </p:nvPr>
          </p:nvGraphicFramePr>
          <p:xfrm>
            <a:off x="4267200" y="1447800"/>
            <a:ext cx="4876800" cy="45495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4" name="Content Placeholder 2"/>
            <p:cNvSpPr txBox="1">
              <a:spLocks/>
            </p:cNvSpPr>
            <p:nvPr/>
          </p:nvSpPr>
          <p:spPr bwMode="auto">
            <a:xfrm rot="19216351">
              <a:off x="5472288" y="2610673"/>
              <a:ext cx="3046832" cy="34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953735"/>
                </a:buClr>
                <a:defRPr/>
              </a:pPr>
              <a:r>
                <a:rPr lang="en-US" b="1" dirty="0" smtClean="0">
                  <a:latin typeface="+mn-lt"/>
                  <a:cs typeface="+mn-cs"/>
                </a:rPr>
                <a:t>R-Tree on brain data</a:t>
              </a:r>
              <a:endParaRPr lang="en-US" b="1" dirty="0" smtClean="0">
                <a:latin typeface="+mn-lt"/>
                <a:cs typeface="+mn-cs"/>
              </a:endParaRPr>
            </a:p>
          </p:txBody>
        </p:sp>
        <p:sp>
          <p:nvSpPr>
            <p:cNvPr id="326" name="Content Placeholder 2"/>
            <p:cNvSpPr txBox="1">
              <a:spLocks/>
            </p:cNvSpPr>
            <p:nvPr/>
          </p:nvSpPr>
          <p:spPr bwMode="auto">
            <a:xfrm>
              <a:off x="6202089" y="4267200"/>
              <a:ext cx="1798911" cy="27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953735"/>
                </a:buClr>
                <a:defRPr/>
              </a:pPr>
              <a:r>
                <a:rPr lang="en-US" b="1" dirty="0" smtClean="0">
                  <a:latin typeface="+mn-lt"/>
                  <a:cs typeface="+mn-cs"/>
                </a:rPr>
                <a:t>No overlap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85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27" grpId="0"/>
      <p:bldP spid="270" grpId="0" animBg="1"/>
      <p:bldP spid="316" grpId="0" animBg="1"/>
      <p:bldP spid="318" grpId="0" animBg="1"/>
      <p:bldP spid="320" grpId="0" animBg="1"/>
      <p:bldP spid="3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r>
              <a:rPr lang="en-US" sz="5400" dirty="0" smtClean="0"/>
              <a:t>FLAT: insensitive to density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867400" cy="5486400"/>
          </a:xfrm>
        </p:spPr>
        <p:txBody>
          <a:bodyPr/>
          <a:lstStyle/>
          <a:p>
            <a:r>
              <a:rPr lang="en-US" sz="3200" dirty="0" smtClean="0"/>
              <a:t>Indexing</a:t>
            </a:r>
          </a:p>
          <a:p>
            <a:pPr marL="360363" lvl="1" indent="-185738"/>
            <a:r>
              <a:rPr lang="en-US" sz="2400" dirty="0" smtClean="0"/>
              <a:t>group spatially close objects on disk pages</a:t>
            </a:r>
          </a:p>
          <a:p>
            <a:pPr marL="360363" lvl="1" indent="-185738"/>
            <a:r>
              <a:rPr lang="en-US" sz="2400" dirty="0" smtClean="0"/>
              <a:t>add links between neighboring groups</a:t>
            </a:r>
          </a:p>
          <a:p>
            <a:pPr marL="360363" lvl="1" indent="-185738"/>
            <a:r>
              <a:rPr lang="en-US" sz="2400" dirty="0" smtClean="0"/>
              <a:t>use traditional R-Tree to index disk pages</a:t>
            </a:r>
          </a:p>
          <a:p>
            <a:endParaRPr lang="el-GR" sz="3200" dirty="0" smtClean="0"/>
          </a:p>
          <a:p>
            <a:r>
              <a:rPr lang="en-US" sz="3200" dirty="0" smtClean="0"/>
              <a:t>Querying</a:t>
            </a:r>
          </a:p>
          <a:p>
            <a:pPr marL="360363" lvl="1" indent="-185738"/>
            <a:r>
              <a:rPr lang="en-US" sz="2400" b="1" i="1" dirty="0" smtClean="0"/>
              <a:t>seed phase</a:t>
            </a:r>
            <a:r>
              <a:rPr lang="en-US" sz="2400" dirty="0" smtClean="0"/>
              <a:t>: find random element inside range in R-Tree (not affected by overlap)</a:t>
            </a:r>
          </a:p>
          <a:p>
            <a:pPr marL="360363" lvl="1" indent="-185738"/>
            <a:r>
              <a:rPr lang="en-US" sz="2400" b="1" i="1" dirty="0" smtClean="0"/>
              <a:t>crawl phase</a:t>
            </a:r>
            <a:r>
              <a:rPr lang="en-US" sz="2400" dirty="0" smtClean="0"/>
              <a:t>: use seed element and recursively traverse all neighbors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94D152B0-9584-43D5-80CF-FA15477B485E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grpSp>
        <p:nvGrpSpPr>
          <p:cNvPr id="5" name="Group 4"/>
          <p:cNvGrpSpPr/>
          <p:nvPr/>
        </p:nvGrpSpPr>
        <p:grpSpPr>
          <a:xfrm>
            <a:off x="5970476" y="2979063"/>
            <a:ext cx="2296796" cy="2177723"/>
            <a:chOff x="5740179" y="1953510"/>
            <a:chExt cx="2454928" cy="2327657"/>
          </a:xfrm>
        </p:grpSpPr>
        <p:sp>
          <p:nvSpPr>
            <p:cNvPr id="6" name="Flowchart: Magnetic Disk 4"/>
            <p:cNvSpPr/>
            <p:nvPr/>
          </p:nvSpPr>
          <p:spPr bwMode="auto">
            <a:xfrm rot="10899406">
              <a:off x="6354577" y="316541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lowchart: Magnetic Disk 6"/>
            <p:cNvSpPr/>
            <p:nvPr/>
          </p:nvSpPr>
          <p:spPr bwMode="auto">
            <a:xfrm rot="10473847">
              <a:off x="6355423" y="326707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lowchart: Magnetic Disk 7"/>
            <p:cNvSpPr/>
            <p:nvPr/>
          </p:nvSpPr>
          <p:spPr bwMode="auto">
            <a:xfrm rot="10177985">
              <a:off x="6368132" y="3364503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lowchart: Magnetic Disk 8"/>
            <p:cNvSpPr/>
            <p:nvPr/>
          </p:nvSpPr>
          <p:spPr bwMode="auto">
            <a:xfrm rot="9562701">
              <a:off x="6393547" y="346108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lowchart: Magnetic Disk 9"/>
            <p:cNvSpPr/>
            <p:nvPr/>
          </p:nvSpPr>
          <p:spPr bwMode="auto">
            <a:xfrm rot="9180551">
              <a:off x="6435907" y="3556816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 bwMode="auto">
            <a:xfrm rot="8900558">
              <a:off x="6489280" y="3645772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 bwMode="auto">
            <a:xfrm rot="7996931">
              <a:off x="6555785" y="371736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3" name="Flowchart: Magnetic Disk 12"/>
            <p:cNvSpPr/>
            <p:nvPr/>
          </p:nvSpPr>
          <p:spPr bwMode="auto">
            <a:xfrm rot="7114900">
              <a:off x="6638810" y="377158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 bwMode="auto">
            <a:xfrm rot="8664216">
              <a:off x="6715481" y="384316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 bwMode="auto">
            <a:xfrm rot="9046561">
              <a:off x="6770548" y="3929582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6" name="Flowchart: Magnetic Disk 15"/>
            <p:cNvSpPr/>
            <p:nvPr/>
          </p:nvSpPr>
          <p:spPr bwMode="auto">
            <a:xfrm rot="11179429">
              <a:off x="6784103" y="4026162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lowchart: Magnetic Disk 16"/>
            <p:cNvSpPr/>
            <p:nvPr/>
          </p:nvSpPr>
          <p:spPr bwMode="auto">
            <a:xfrm rot="13613711">
              <a:off x="6742168" y="411215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lowchart: Magnetic Disk 17"/>
            <p:cNvSpPr/>
            <p:nvPr/>
          </p:nvSpPr>
          <p:spPr bwMode="auto">
            <a:xfrm rot="13613711">
              <a:off x="6310099" y="343439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lowchart: Magnetic Disk 18"/>
            <p:cNvSpPr/>
            <p:nvPr/>
          </p:nvSpPr>
          <p:spPr bwMode="auto">
            <a:xfrm rot="14707652">
              <a:off x="6227074" y="349115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lowchart: Magnetic Disk 19"/>
            <p:cNvSpPr/>
            <p:nvPr/>
          </p:nvSpPr>
          <p:spPr bwMode="auto">
            <a:xfrm rot="13269692">
              <a:off x="6143625" y="3551734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Magnetic Disk 20"/>
            <p:cNvSpPr/>
            <p:nvPr/>
          </p:nvSpPr>
          <p:spPr bwMode="auto">
            <a:xfrm rot="19836620">
              <a:off x="7390714" y="366523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lowchart: Magnetic Disk 21"/>
            <p:cNvSpPr/>
            <p:nvPr/>
          </p:nvSpPr>
          <p:spPr bwMode="auto">
            <a:xfrm rot="19411061">
              <a:off x="7335646" y="3578823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Magnetic Disk 22"/>
            <p:cNvSpPr/>
            <p:nvPr/>
          </p:nvSpPr>
          <p:spPr bwMode="auto">
            <a:xfrm rot="19115199">
              <a:off x="7275496" y="350172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lowchart: Magnetic Disk 23"/>
            <p:cNvSpPr/>
            <p:nvPr/>
          </p:nvSpPr>
          <p:spPr bwMode="auto">
            <a:xfrm rot="18499915">
              <a:off x="7203908" y="343183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lowchart: Magnetic Disk 24"/>
            <p:cNvSpPr/>
            <p:nvPr/>
          </p:nvSpPr>
          <p:spPr bwMode="auto">
            <a:xfrm rot="18117765">
              <a:off x="7117918" y="3372954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lowchart: Magnetic Disk 25"/>
            <p:cNvSpPr/>
            <p:nvPr/>
          </p:nvSpPr>
          <p:spPr bwMode="auto">
            <a:xfrm rot="17837772">
              <a:off x="7026845" y="332424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lowchart: Magnetic Disk 26"/>
            <p:cNvSpPr/>
            <p:nvPr/>
          </p:nvSpPr>
          <p:spPr bwMode="auto">
            <a:xfrm rot="16934145">
              <a:off x="6932807" y="3297132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28" name="Flowchart: Magnetic Disk 27"/>
            <p:cNvSpPr/>
            <p:nvPr/>
          </p:nvSpPr>
          <p:spPr bwMode="auto">
            <a:xfrm rot="16052114">
              <a:off x="6832414" y="3293318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lowchart: Magnetic Disk 28"/>
            <p:cNvSpPr/>
            <p:nvPr/>
          </p:nvSpPr>
          <p:spPr bwMode="auto">
            <a:xfrm rot="17601430">
              <a:off x="6731176" y="327171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lowchart: Magnetic Disk 29"/>
            <p:cNvSpPr/>
            <p:nvPr/>
          </p:nvSpPr>
          <p:spPr bwMode="auto">
            <a:xfrm rot="17983775">
              <a:off x="6638833" y="322596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31" name="Flowchart: Magnetic Disk 30"/>
            <p:cNvSpPr/>
            <p:nvPr/>
          </p:nvSpPr>
          <p:spPr bwMode="auto">
            <a:xfrm rot="20116643">
              <a:off x="6577411" y="314929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Flowchart: Magnetic Disk 31"/>
            <p:cNvSpPr/>
            <p:nvPr/>
          </p:nvSpPr>
          <p:spPr bwMode="auto">
            <a:xfrm rot="950925">
              <a:off x="6568938" y="305440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Flowchart: Magnetic Disk 20"/>
            <p:cNvSpPr/>
            <p:nvPr/>
          </p:nvSpPr>
          <p:spPr bwMode="auto">
            <a:xfrm rot="10175346">
              <a:off x="6884083" y="337467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lowchart: Magnetic Disk 21"/>
            <p:cNvSpPr/>
            <p:nvPr/>
          </p:nvSpPr>
          <p:spPr bwMode="auto">
            <a:xfrm rot="11269287">
              <a:off x="6887472" y="347548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lowchart: Magnetic Disk 22"/>
            <p:cNvSpPr/>
            <p:nvPr/>
          </p:nvSpPr>
          <p:spPr bwMode="auto">
            <a:xfrm rot="9831327">
              <a:off x="6893402" y="357884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lowchart: Magnetic Disk 35"/>
            <p:cNvSpPr/>
            <p:nvPr/>
          </p:nvSpPr>
          <p:spPr bwMode="auto">
            <a:xfrm rot="15258978">
              <a:off x="6655753" y="416128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lowchart: Magnetic Disk 36"/>
            <p:cNvSpPr/>
            <p:nvPr/>
          </p:nvSpPr>
          <p:spPr bwMode="auto">
            <a:xfrm rot="15641323">
              <a:off x="6556207" y="4183740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38" name="Flowchart: Magnetic Disk 37"/>
            <p:cNvSpPr/>
            <p:nvPr/>
          </p:nvSpPr>
          <p:spPr bwMode="auto">
            <a:xfrm rot="17774191">
              <a:off x="6459204" y="416298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lowchart: Magnetic Disk 38"/>
            <p:cNvSpPr/>
            <p:nvPr/>
          </p:nvSpPr>
          <p:spPr bwMode="auto">
            <a:xfrm rot="20208473">
              <a:off x="6392699" y="4094784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lowchart: Magnetic Disk 39"/>
            <p:cNvSpPr/>
            <p:nvPr/>
          </p:nvSpPr>
          <p:spPr bwMode="auto">
            <a:xfrm rot="19021506">
              <a:off x="6330856" y="4017690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lowchart: Magnetic Disk 40"/>
            <p:cNvSpPr/>
            <p:nvPr/>
          </p:nvSpPr>
          <p:spPr bwMode="auto">
            <a:xfrm rot="19403851">
              <a:off x="6264775" y="3938900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42" name="Flowchart: Magnetic Disk 41"/>
            <p:cNvSpPr/>
            <p:nvPr/>
          </p:nvSpPr>
          <p:spPr bwMode="auto">
            <a:xfrm rot="21536719">
              <a:off x="6239359" y="3844015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lowchart: Magnetic Disk 42"/>
            <p:cNvSpPr/>
            <p:nvPr/>
          </p:nvSpPr>
          <p:spPr bwMode="auto">
            <a:xfrm rot="2371001">
              <a:off x="6268164" y="375421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lowchart: Magnetic Disk 43"/>
            <p:cNvSpPr/>
            <p:nvPr/>
          </p:nvSpPr>
          <p:spPr bwMode="auto">
            <a:xfrm rot="11502827">
              <a:off x="7248373" y="357800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lowchart: Magnetic Disk 44"/>
            <p:cNvSpPr/>
            <p:nvPr/>
          </p:nvSpPr>
          <p:spPr bwMode="auto">
            <a:xfrm rot="12596768">
              <a:off x="7212791" y="367203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lowchart: Magnetic Disk 45"/>
            <p:cNvSpPr/>
            <p:nvPr/>
          </p:nvSpPr>
          <p:spPr bwMode="auto">
            <a:xfrm rot="11158808">
              <a:off x="7179751" y="377031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lowchart: Magnetic Disk 46"/>
            <p:cNvSpPr/>
            <p:nvPr/>
          </p:nvSpPr>
          <p:spPr bwMode="auto">
            <a:xfrm rot="11502827">
              <a:off x="7167028" y="386858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lowchart: Magnetic Disk 47"/>
            <p:cNvSpPr/>
            <p:nvPr/>
          </p:nvSpPr>
          <p:spPr bwMode="auto">
            <a:xfrm rot="12596768">
              <a:off x="7131446" y="3962628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lowchart: Magnetic Disk 48"/>
            <p:cNvSpPr/>
            <p:nvPr/>
          </p:nvSpPr>
          <p:spPr bwMode="auto">
            <a:xfrm rot="11158808">
              <a:off x="7098406" y="406090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Flowchart: Magnetic Disk 4"/>
            <p:cNvSpPr/>
            <p:nvPr/>
          </p:nvSpPr>
          <p:spPr bwMode="auto">
            <a:xfrm rot="948828">
              <a:off x="6619080" y="300372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Flowchart: Magnetic Disk 50"/>
            <p:cNvSpPr/>
            <p:nvPr/>
          </p:nvSpPr>
          <p:spPr bwMode="auto">
            <a:xfrm rot="523269">
              <a:off x="6643123" y="290494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Flowchart: Magnetic Disk 51"/>
            <p:cNvSpPr/>
            <p:nvPr/>
          </p:nvSpPr>
          <p:spPr bwMode="auto">
            <a:xfrm rot="227407">
              <a:off x="6653796" y="2807266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lowchart: Magnetic Disk 52"/>
            <p:cNvSpPr/>
            <p:nvPr/>
          </p:nvSpPr>
          <p:spPr bwMode="auto">
            <a:xfrm rot="21212123">
              <a:off x="6653608" y="270750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Flowchart: Magnetic Disk 53"/>
            <p:cNvSpPr/>
            <p:nvPr/>
          </p:nvSpPr>
          <p:spPr bwMode="auto">
            <a:xfrm rot="20829973">
              <a:off x="6635114" y="260421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lowchart: Magnetic Disk 54"/>
            <p:cNvSpPr/>
            <p:nvPr/>
          </p:nvSpPr>
          <p:spPr bwMode="auto">
            <a:xfrm rot="20549980">
              <a:off x="6605119" y="2504909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Flowchart: Magnetic Disk 55"/>
            <p:cNvSpPr/>
            <p:nvPr/>
          </p:nvSpPr>
          <p:spPr bwMode="auto">
            <a:xfrm rot="19646353">
              <a:off x="6558977" y="241933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57" name="Flowchart: Magnetic Disk 56"/>
            <p:cNvSpPr/>
            <p:nvPr/>
          </p:nvSpPr>
          <p:spPr bwMode="auto">
            <a:xfrm rot="18764322">
              <a:off x="6491735" y="2346453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Flowchart: Magnetic Disk 57"/>
            <p:cNvSpPr/>
            <p:nvPr/>
          </p:nvSpPr>
          <p:spPr bwMode="auto">
            <a:xfrm rot="20313638">
              <a:off x="6434067" y="2258185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Flowchart: Magnetic Disk 58"/>
            <p:cNvSpPr/>
            <p:nvPr/>
          </p:nvSpPr>
          <p:spPr bwMode="auto">
            <a:xfrm rot="20695983">
              <a:off x="6416932" y="2160927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60" name="Flowchart: Magnetic Disk 59"/>
            <p:cNvSpPr/>
            <p:nvPr/>
          </p:nvSpPr>
          <p:spPr bwMode="auto">
            <a:xfrm rot="1228851">
              <a:off x="6413120" y="206406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Flowchart: Magnetic Disk 60"/>
            <p:cNvSpPr/>
            <p:nvPr/>
          </p:nvSpPr>
          <p:spPr bwMode="auto">
            <a:xfrm rot="3663133">
              <a:off x="6474814" y="199094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Flowchart: Magnetic Disk 61"/>
            <p:cNvSpPr/>
            <p:nvPr/>
          </p:nvSpPr>
          <p:spPr bwMode="auto">
            <a:xfrm rot="3663133">
              <a:off x="6727995" y="275379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Flowchart: Magnetic Disk 62"/>
            <p:cNvSpPr/>
            <p:nvPr/>
          </p:nvSpPr>
          <p:spPr bwMode="auto">
            <a:xfrm rot="4757074">
              <a:off x="6822381" y="2719061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Flowchart: Magnetic Disk 63"/>
            <p:cNvSpPr/>
            <p:nvPr/>
          </p:nvSpPr>
          <p:spPr bwMode="auto">
            <a:xfrm rot="3319114">
              <a:off x="6918111" y="268073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Flowchart: Magnetic Disk 64"/>
            <p:cNvSpPr/>
            <p:nvPr/>
          </p:nvSpPr>
          <p:spPr bwMode="auto">
            <a:xfrm rot="9886042">
              <a:off x="5740179" y="226470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Flowchart: Magnetic Disk 65"/>
            <p:cNvSpPr/>
            <p:nvPr/>
          </p:nvSpPr>
          <p:spPr bwMode="auto">
            <a:xfrm rot="9460483">
              <a:off x="5771604" y="2361855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Flowchart: Magnetic Disk 66"/>
            <p:cNvSpPr/>
            <p:nvPr/>
          </p:nvSpPr>
          <p:spPr bwMode="auto">
            <a:xfrm rot="9164621">
              <a:off x="5811906" y="245142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Flowchart: Magnetic Disk 67"/>
            <p:cNvSpPr/>
            <p:nvPr/>
          </p:nvSpPr>
          <p:spPr bwMode="auto">
            <a:xfrm rot="8549337">
              <a:off x="5864226" y="253670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Flowchart: Magnetic Disk 68"/>
            <p:cNvSpPr/>
            <p:nvPr/>
          </p:nvSpPr>
          <p:spPr bwMode="auto">
            <a:xfrm rot="8167187">
              <a:off x="5932368" y="2614724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Flowchart: Magnetic Disk 69"/>
            <p:cNvSpPr/>
            <p:nvPr/>
          </p:nvSpPr>
          <p:spPr bwMode="auto">
            <a:xfrm rot="7887194">
              <a:off x="6009595" y="26843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Flowchart: Magnetic Disk 70"/>
            <p:cNvSpPr/>
            <p:nvPr/>
          </p:nvSpPr>
          <p:spPr bwMode="auto">
            <a:xfrm rot="6983567">
              <a:off x="6094146" y="2733624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72" name="Flowchart: Magnetic Disk 71"/>
            <p:cNvSpPr/>
            <p:nvPr/>
          </p:nvSpPr>
          <p:spPr bwMode="auto">
            <a:xfrm rot="6101536">
              <a:off x="6189722" y="2761772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Flowchart: Magnetic Disk 72"/>
            <p:cNvSpPr/>
            <p:nvPr/>
          </p:nvSpPr>
          <p:spPr bwMode="auto">
            <a:xfrm rot="7650852">
              <a:off x="6283437" y="280758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Flowchart: Magnetic Disk 73"/>
            <p:cNvSpPr/>
            <p:nvPr/>
          </p:nvSpPr>
          <p:spPr bwMode="auto">
            <a:xfrm rot="8033197">
              <a:off x="6361786" y="2874528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75" name="Flowchart: Magnetic Disk 74"/>
            <p:cNvSpPr/>
            <p:nvPr/>
          </p:nvSpPr>
          <p:spPr bwMode="auto">
            <a:xfrm rot="10166065">
              <a:off x="6402590" y="296389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Flowchart: Magnetic Disk 75"/>
            <p:cNvSpPr/>
            <p:nvPr/>
          </p:nvSpPr>
          <p:spPr bwMode="auto">
            <a:xfrm rot="12600347">
              <a:off x="6387598" y="3057970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Flowchart: Magnetic Disk 20"/>
            <p:cNvSpPr/>
            <p:nvPr/>
          </p:nvSpPr>
          <p:spPr bwMode="auto">
            <a:xfrm rot="224768">
              <a:off x="6156834" y="267131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Flowchart: Magnetic Disk 21"/>
            <p:cNvSpPr/>
            <p:nvPr/>
          </p:nvSpPr>
          <p:spPr bwMode="auto">
            <a:xfrm rot="1318709">
              <a:off x="6178206" y="25727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Flowchart: Magnetic Disk 22"/>
            <p:cNvSpPr/>
            <p:nvPr/>
          </p:nvSpPr>
          <p:spPr bwMode="auto">
            <a:xfrm rot="21480749">
              <a:off x="6197735" y="247106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Flowchart: Magnetic Disk 79"/>
            <p:cNvSpPr/>
            <p:nvPr/>
          </p:nvSpPr>
          <p:spPr bwMode="auto">
            <a:xfrm rot="5308400">
              <a:off x="6570623" y="196443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Flowchart: Magnetic Disk 80"/>
            <p:cNvSpPr/>
            <p:nvPr/>
          </p:nvSpPr>
          <p:spPr bwMode="auto">
            <a:xfrm rot="5690745">
              <a:off x="6672740" y="1966181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82" name="Flowchart: Magnetic Disk 81"/>
            <p:cNvSpPr/>
            <p:nvPr/>
          </p:nvSpPr>
          <p:spPr bwMode="auto">
            <a:xfrm rot="7823613">
              <a:off x="6761617" y="201086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Flowchart: Magnetic Disk 82"/>
            <p:cNvSpPr/>
            <p:nvPr/>
          </p:nvSpPr>
          <p:spPr bwMode="auto">
            <a:xfrm rot="10257895">
              <a:off x="6808587" y="2093156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Flowchart: Magnetic Disk 83"/>
            <p:cNvSpPr/>
            <p:nvPr/>
          </p:nvSpPr>
          <p:spPr bwMode="auto">
            <a:xfrm rot="9070928">
              <a:off x="6850530" y="2183138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Flowchart: Magnetic Disk 84"/>
            <p:cNvSpPr/>
            <p:nvPr/>
          </p:nvSpPr>
          <p:spPr bwMode="auto">
            <a:xfrm rot="9453273">
              <a:off x="6895438" y="2274862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6" name="Flowchart: Magnetic Disk 85"/>
            <p:cNvSpPr/>
            <p:nvPr/>
          </p:nvSpPr>
          <p:spPr bwMode="auto">
            <a:xfrm rot="11586141">
              <a:off x="6896771" y="237391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Flowchart: Magnetic Disk 86"/>
            <p:cNvSpPr/>
            <p:nvPr/>
          </p:nvSpPr>
          <p:spPr bwMode="auto">
            <a:xfrm rot="14020423">
              <a:off x="6846044" y="245384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Flowchart: Magnetic Disk 87"/>
            <p:cNvSpPr/>
            <p:nvPr/>
          </p:nvSpPr>
          <p:spPr bwMode="auto">
            <a:xfrm rot="1552249">
              <a:off x="5853339" y="238506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Flowchart: Magnetic Disk 88"/>
            <p:cNvSpPr/>
            <p:nvPr/>
          </p:nvSpPr>
          <p:spPr bwMode="auto">
            <a:xfrm rot="2646190">
              <a:off x="5910840" y="230258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Flowchart: Magnetic Disk 89"/>
            <p:cNvSpPr/>
            <p:nvPr/>
          </p:nvSpPr>
          <p:spPr bwMode="auto">
            <a:xfrm rot="1208230">
              <a:off x="5966913" y="221537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Flowchart: Magnetic Disk 90"/>
            <p:cNvSpPr/>
            <p:nvPr/>
          </p:nvSpPr>
          <p:spPr bwMode="auto">
            <a:xfrm rot="1552249">
              <a:off x="6003286" y="2123199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Flowchart: Magnetic Disk 91"/>
            <p:cNvSpPr/>
            <p:nvPr/>
          </p:nvSpPr>
          <p:spPr bwMode="auto">
            <a:xfrm rot="2646190">
              <a:off x="6060787" y="204071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Flowchart: Magnetic Disk 92"/>
            <p:cNvSpPr/>
            <p:nvPr/>
          </p:nvSpPr>
          <p:spPr bwMode="auto">
            <a:xfrm rot="1208230">
              <a:off x="6116860" y="195351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Flowchart: Magnetic Disk 4"/>
            <p:cNvSpPr/>
            <p:nvPr/>
          </p:nvSpPr>
          <p:spPr bwMode="auto">
            <a:xfrm rot="6158107">
              <a:off x="7077348" y="288772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Flowchart: Magnetic Disk 94"/>
            <p:cNvSpPr/>
            <p:nvPr/>
          </p:nvSpPr>
          <p:spPr bwMode="auto">
            <a:xfrm rot="5732548">
              <a:off x="7177311" y="2906253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Flowchart: Magnetic Disk 95"/>
            <p:cNvSpPr/>
            <p:nvPr/>
          </p:nvSpPr>
          <p:spPr bwMode="auto">
            <a:xfrm rot="5436686">
              <a:off x="7275033" y="2911915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Flowchart: Magnetic Disk 96"/>
            <p:cNvSpPr/>
            <p:nvPr/>
          </p:nvSpPr>
          <p:spPr bwMode="auto">
            <a:xfrm rot="4821402">
              <a:off x="7375028" y="290577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Flowchart: Magnetic Disk 97"/>
            <p:cNvSpPr/>
            <p:nvPr/>
          </p:nvSpPr>
          <p:spPr bwMode="auto">
            <a:xfrm rot="4439252">
              <a:off x="7476733" y="2882003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lowchart: Magnetic Disk 98"/>
            <p:cNvSpPr/>
            <p:nvPr/>
          </p:nvSpPr>
          <p:spPr bwMode="auto">
            <a:xfrm rot="4159259">
              <a:off x="7574225" y="2846547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lowchart: Magnetic Disk 99"/>
            <p:cNvSpPr/>
            <p:nvPr/>
          </p:nvSpPr>
          <p:spPr bwMode="auto">
            <a:xfrm rot="3255632">
              <a:off x="7657511" y="279530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01" name="Flowchart: Magnetic Disk 100"/>
            <p:cNvSpPr/>
            <p:nvPr/>
          </p:nvSpPr>
          <p:spPr bwMode="auto">
            <a:xfrm rot="2373601">
              <a:off x="7726550" y="2724129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Flowchart: Magnetic Disk 101"/>
            <p:cNvSpPr/>
            <p:nvPr/>
          </p:nvSpPr>
          <p:spPr bwMode="auto">
            <a:xfrm rot="3922917">
              <a:off x="7811086" y="2662078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Flowchart: Magnetic Disk 102"/>
            <p:cNvSpPr/>
            <p:nvPr/>
          </p:nvSpPr>
          <p:spPr bwMode="auto">
            <a:xfrm rot="4305262">
              <a:off x="7906405" y="2624475"/>
              <a:ext cx="60151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04" name="Flowchart: Magnetic Disk 103"/>
            <p:cNvSpPr/>
            <p:nvPr/>
          </p:nvSpPr>
          <p:spPr bwMode="auto">
            <a:xfrm rot="6438130">
              <a:off x="8004142" y="262997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Flowchart: Magnetic Disk 104"/>
            <p:cNvSpPr/>
            <p:nvPr/>
          </p:nvSpPr>
          <p:spPr bwMode="auto">
            <a:xfrm rot="8872412">
              <a:off x="8080573" y="2687520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Flowchart: Magnetic Disk 105"/>
            <p:cNvSpPr/>
            <p:nvPr/>
          </p:nvSpPr>
          <p:spPr bwMode="auto">
            <a:xfrm rot="8872412">
              <a:off x="7332939" y="2982612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Flowchart: Magnetic Disk 106"/>
            <p:cNvSpPr/>
            <p:nvPr/>
          </p:nvSpPr>
          <p:spPr bwMode="auto">
            <a:xfrm rot="9966353">
              <a:off x="7372851" y="3074927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Flowchart: Magnetic Disk 107"/>
            <p:cNvSpPr/>
            <p:nvPr/>
          </p:nvSpPr>
          <p:spPr bwMode="auto">
            <a:xfrm rot="8528393">
              <a:off x="7416425" y="3168384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Flowchart: Magnetic Disk 108"/>
            <p:cNvSpPr/>
            <p:nvPr/>
          </p:nvSpPr>
          <p:spPr bwMode="auto">
            <a:xfrm rot="15095321">
              <a:off x="7765341" y="196573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Flowchart: Magnetic Disk 109"/>
            <p:cNvSpPr/>
            <p:nvPr/>
          </p:nvSpPr>
          <p:spPr bwMode="auto">
            <a:xfrm rot="14669762">
              <a:off x="7669678" y="2002923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Flowchart: Magnetic Disk 110"/>
            <p:cNvSpPr/>
            <p:nvPr/>
          </p:nvSpPr>
          <p:spPr bwMode="auto">
            <a:xfrm rot="14373900">
              <a:off x="7582883" y="204770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Flowchart: Magnetic Disk 111"/>
            <p:cNvSpPr/>
            <p:nvPr/>
          </p:nvSpPr>
          <p:spPr bwMode="auto">
            <a:xfrm rot="13758616">
              <a:off x="7500635" y="2104674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Flowchart: Magnetic Disk 112"/>
            <p:cNvSpPr/>
            <p:nvPr/>
          </p:nvSpPr>
          <p:spPr bwMode="auto">
            <a:xfrm rot="13376466">
              <a:off x="7426113" y="2177462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Flowchart: Magnetic Disk 113"/>
            <p:cNvSpPr/>
            <p:nvPr/>
          </p:nvSpPr>
          <p:spPr bwMode="auto">
            <a:xfrm rot="13096473">
              <a:off x="7361290" y="225800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Flowchart: Magnetic Disk 114"/>
            <p:cNvSpPr/>
            <p:nvPr/>
          </p:nvSpPr>
          <p:spPr bwMode="auto">
            <a:xfrm rot="12192846">
              <a:off x="7316768" y="2345162"/>
              <a:ext cx="59304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16" name="Flowchart: Magnetic Disk 115"/>
            <p:cNvSpPr/>
            <p:nvPr/>
          </p:nvSpPr>
          <p:spPr bwMode="auto">
            <a:xfrm rot="11310815">
              <a:off x="7293563" y="2442575"/>
              <a:ext cx="60151" cy="134702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Flowchart: Magnetic Disk 116"/>
            <p:cNvSpPr/>
            <p:nvPr/>
          </p:nvSpPr>
          <p:spPr bwMode="auto">
            <a:xfrm rot="12860131">
              <a:off x="7253418" y="253826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Flowchart: Magnetic Disk 117"/>
            <p:cNvSpPr/>
            <p:nvPr/>
          </p:nvSpPr>
          <p:spPr bwMode="auto">
            <a:xfrm rot="13242476">
              <a:off x="7190920" y="2620202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19" name="Flowchart: Magnetic Disk 118"/>
            <p:cNvSpPr/>
            <p:nvPr/>
          </p:nvSpPr>
          <p:spPr bwMode="auto">
            <a:xfrm rot="15375344">
              <a:off x="7103955" y="266589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Flowchart: Magnetic Disk 119"/>
            <p:cNvSpPr/>
            <p:nvPr/>
          </p:nvSpPr>
          <p:spPr bwMode="auto">
            <a:xfrm rot="17809626">
              <a:off x="7009192" y="265614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Flowchart: Magnetic Disk 20"/>
            <p:cNvSpPr/>
            <p:nvPr/>
          </p:nvSpPr>
          <p:spPr bwMode="auto">
            <a:xfrm rot="5434047">
              <a:off x="7383615" y="240775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Flowchart: Magnetic Disk 21"/>
            <p:cNvSpPr/>
            <p:nvPr/>
          </p:nvSpPr>
          <p:spPr bwMode="auto">
            <a:xfrm rot="6527988">
              <a:off x="7483232" y="2423629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Flowchart: Magnetic Disk 22"/>
            <p:cNvSpPr/>
            <p:nvPr/>
          </p:nvSpPr>
          <p:spPr bwMode="auto">
            <a:xfrm rot="5090028">
              <a:off x="7585827" y="2437490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Flowchart: Magnetic Disk 123"/>
            <p:cNvSpPr/>
            <p:nvPr/>
          </p:nvSpPr>
          <p:spPr bwMode="auto">
            <a:xfrm rot="10517679">
              <a:off x="8112354" y="2781713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Flowchart: Magnetic Disk 124"/>
            <p:cNvSpPr/>
            <p:nvPr/>
          </p:nvSpPr>
          <p:spPr bwMode="auto">
            <a:xfrm rot="10900024">
              <a:off x="8115852" y="2883369"/>
              <a:ext cx="59303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26" name="Flowchart: Magnetic Disk 125"/>
            <p:cNvSpPr/>
            <p:nvPr/>
          </p:nvSpPr>
          <p:spPr bwMode="auto">
            <a:xfrm rot="13032892">
              <a:off x="8076587" y="2974987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Flowchart: Magnetic Disk 126"/>
            <p:cNvSpPr/>
            <p:nvPr/>
          </p:nvSpPr>
          <p:spPr bwMode="auto">
            <a:xfrm rot="15467174">
              <a:off x="7996627" y="3026871"/>
              <a:ext cx="60151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Flowchart: Magnetic Disk 127"/>
            <p:cNvSpPr/>
            <p:nvPr/>
          </p:nvSpPr>
          <p:spPr bwMode="auto">
            <a:xfrm rot="14280207">
              <a:off x="7909510" y="3073317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Flowchart: Magnetic Disk 128"/>
            <p:cNvSpPr/>
            <p:nvPr/>
          </p:nvSpPr>
          <p:spPr bwMode="auto">
            <a:xfrm rot="14662552">
              <a:off x="7819994" y="3122841"/>
              <a:ext cx="59304" cy="135551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130" name="Flowchart: Magnetic Disk 129"/>
            <p:cNvSpPr/>
            <p:nvPr/>
          </p:nvSpPr>
          <p:spPr bwMode="auto">
            <a:xfrm rot="16795420">
              <a:off x="7721589" y="3130065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Flowchart: Magnetic Disk 130"/>
            <p:cNvSpPr/>
            <p:nvPr/>
          </p:nvSpPr>
          <p:spPr bwMode="auto">
            <a:xfrm rot="19229702">
              <a:off x="7638573" y="3084269"/>
              <a:ext cx="60150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" name="Flowchart: Magnetic Disk 131"/>
            <p:cNvSpPr/>
            <p:nvPr/>
          </p:nvSpPr>
          <p:spPr bwMode="auto">
            <a:xfrm rot="6761528">
              <a:off x="7652598" y="2088856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Flowchart: Magnetic Disk 132"/>
            <p:cNvSpPr/>
            <p:nvPr/>
          </p:nvSpPr>
          <p:spPr bwMode="auto">
            <a:xfrm rot="7855469">
              <a:off x="7738139" y="2141696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Flowchart: Magnetic Disk 133"/>
            <p:cNvSpPr/>
            <p:nvPr/>
          </p:nvSpPr>
          <p:spPr bwMode="auto">
            <a:xfrm rot="6417509">
              <a:off x="7828324" y="2192846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Flowchart: Magnetic Disk 134"/>
            <p:cNvSpPr/>
            <p:nvPr/>
          </p:nvSpPr>
          <p:spPr bwMode="auto">
            <a:xfrm rot="6761528">
              <a:off x="7922377" y="2224052"/>
              <a:ext cx="59304" cy="134703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Flowchart: Magnetic Disk 135"/>
            <p:cNvSpPr/>
            <p:nvPr/>
          </p:nvSpPr>
          <p:spPr bwMode="auto">
            <a:xfrm rot="7855469">
              <a:off x="8007919" y="2276891"/>
              <a:ext cx="59304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Flowchart: Magnetic Disk 136"/>
            <p:cNvSpPr/>
            <p:nvPr/>
          </p:nvSpPr>
          <p:spPr bwMode="auto">
            <a:xfrm rot="6417509">
              <a:off x="8098103" y="2328041"/>
              <a:ext cx="59303" cy="134704"/>
            </a:xfrm>
            <a:prstGeom prst="flowChartMagneticDisk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41" name="Straight Connector 140"/>
          <p:cNvCxnSpPr/>
          <p:nvPr/>
        </p:nvCxnSpPr>
        <p:spPr>
          <a:xfrm rot="5400000">
            <a:off x="4815429" y="4080328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5400000">
            <a:off x="5256925" y="4080328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5400000">
            <a:off x="5613973" y="4080328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>
            <a:off x="5827007" y="4080327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5400000">
            <a:off x="6154577" y="4074027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578485" y="4063720"/>
            <a:ext cx="227251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5400000">
            <a:off x="7332103" y="3773469"/>
            <a:ext cx="1702834" cy="1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950556" y="2980768"/>
            <a:ext cx="451893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940152" y="3838037"/>
            <a:ext cx="451893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6392045" y="3003144"/>
            <a:ext cx="357055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6396246" y="4303862"/>
            <a:ext cx="357055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6392045" y="3599672"/>
            <a:ext cx="357055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6404415" y="4800708"/>
            <a:ext cx="357055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6391387" y="5174084"/>
            <a:ext cx="357055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6745052" y="2942165"/>
            <a:ext cx="220598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6749961" y="3723678"/>
            <a:ext cx="220598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6747773" y="4237079"/>
            <a:ext cx="220598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6746883" y="4841258"/>
            <a:ext cx="220598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6748442" y="5208377"/>
            <a:ext cx="220598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6960807" y="3066515"/>
            <a:ext cx="32739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6970718" y="3574852"/>
            <a:ext cx="32739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6960216" y="4197649"/>
            <a:ext cx="32739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6962316" y="5100138"/>
            <a:ext cx="327391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7280524" y="3016021"/>
            <a:ext cx="427402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7280524" y="3447925"/>
            <a:ext cx="427402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287210" y="3820646"/>
            <a:ext cx="427402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296023" y="4447416"/>
            <a:ext cx="427402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7288381" y="5007087"/>
            <a:ext cx="427402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7712283" y="2979442"/>
            <a:ext cx="474003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7712283" y="3536252"/>
            <a:ext cx="474003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7712283" y="4247108"/>
            <a:ext cx="474003" cy="1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ontent Placeholder 2"/>
          <p:cNvSpPr txBox="1">
            <a:spLocks/>
          </p:cNvSpPr>
          <p:nvPr/>
        </p:nvSpPr>
        <p:spPr bwMode="auto">
          <a:xfrm>
            <a:off x="5943600" y="5357690"/>
            <a:ext cx="2819399" cy="5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sz="3200" i="1" dirty="0" smtClean="0">
                <a:latin typeface="+mn-lt"/>
                <a:cs typeface="+mn-cs"/>
              </a:rPr>
              <a:t>FLAT indexing</a:t>
            </a:r>
            <a:endParaRPr lang="en-US" sz="3200" i="1" dirty="0">
              <a:latin typeface="+mn-lt"/>
              <a:cs typeface="+mn-cs"/>
            </a:endParaRPr>
          </a:p>
        </p:txBody>
      </p:sp>
      <p:sp>
        <p:nvSpPr>
          <p:cNvPr id="237" name="Content Placeholder 2"/>
          <p:cNvSpPr txBox="1">
            <a:spLocks/>
          </p:cNvSpPr>
          <p:nvPr/>
        </p:nvSpPr>
        <p:spPr bwMode="auto">
          <a:xfrm>
            <a:off x="7467601" y="4674026"/>
            <a:ext cx="1560990" cy="43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b="1" dirty="0" smtClean="0">
                <a:latin typeface="+mn-lt"/>
                <a:cs typeface="+mn-cs"/>
              </a:rPr>
              <a:t>Grouping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6118845" y="1714352"/>
            <a:ext cx="2545657" cy="2114956"/>
            <a:chOff x="6304140" y="2428868"/>
            <a:chExt cx="2545657" cy="2114956"/>
          </a:xfrm>
        </p:grpSpPr>
        <p:grpSp>
          <p:nvGrpSpPr>
            <p:cNvPr id="252" name="Group 251"/>
            <p:cNvGrpSpPr/>
            <p:nvPr/>
          </p:nvGrpSpPr>
          <p:grpSpPr>
            <a:xfrm>
              <a:off x="6304140" y="2428868"/>
              <a:ext cx="2545657" cy="2114956"/>
              <a:chOff x="6304140" y="2428868"/>
              <a:chExt cx="2545657" cy="2114956"/>
            </a:xfrm>
          </p:grpSpPr>
          <p:grpSp>
            <p:nvGrpSpPr>
              <p:cNvPr id="236" name="Group 235"/>
              <p:cNvGrpSpPr/>
              <p:nvPr/>
            </p:nvGrpSpPr>
            <p:grpSpPr>
              <a:xfrm>
                <a:off x="6402558" y="2428868"/>
                <a:ext cx="2447239" cy="935823"/>
                <a:chOff x="6402558" y="2428868"/>
                <a:chExt cx="2447239" cy="935823"/>
              </a:xfrm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7110990" y="2571744"/>
                  <a:ext cx="300793" cy="2857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6781151" y="2887984"/>
                  <a:ext cx="183602" cy="17769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7571399" y="2887984"/>
                  <a:ext cx="179172" cy="17769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 flipV="1">
                  <a:off x="6402558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 flipV="1">
                  <a:off x="6679001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 flipV="1">
                  <a:off x="6964753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 flipV="1">
                  <a:off x="7474128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 flipV="1">
                  <a:off x="7750571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 flipV="1">
                  <a:off x="8036323" y="3214686"/>
                  <a:ext cx="152185" cy="15000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ontent Placeholder 2"/>
                <p:cNvSpPr txBox="1">
                  <a:spLocks/>
                </p:cNvSpPr>
                <p:nvPr/>
              </p:nvSpPr>
              <p:spPr bwMode="auto">
                <a:xfrm>
                  <a:off x="7657728" y="2428868"/>
                  <a:ext cx="1192069" cy="2857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>
                    <a:spcBef>
                      <a:spcPct val="20000"/>
                    </a:spcBef>
                    <a:buClr>
                      <a:srgbClr val="953735"/>
                    </a:buClr>
                    <a:defRPr/>
                  </a:pPr>
                  <a:r>
                    <a:rPr lang="en-US" b="1" dirty="0" smtClean="0">
                      <a:latin typeface="+mn-lt"/>
                      <a:cs typeface="+mn-cs"/>
                    </a:rPr>
                    <a:t>R-Tree</a:t>
                  </a:r>
                </a:p>
              </p:txBody>
            </p:sp>
          </p:grpSp>
          <p:cxnSp>
            <p:nvCxnSpPr>
              <p:cNvPr id="241" name="Curved Connector 240"/>
              <p:cNvCxnSpPr>
                <a:stCxn id="229" idx="1"/>
              </p:cNvCxnSpPr>
              <p:nvPr/>
            </p:nvCxnSpPr>
            <p:spPr>
              <a:xfrm rot="5400000">
                <a:off x="6099746" y="3547118"/>
                <a:ext cx="529494" cy="12070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urved Connector 241"/>
              <p:cNvCxnSpPr/>
              <p:nvPr/>
            </p:nvCxnSpPr>
            <p:spPr>
              <a:xfrm rot="16200000" flipH="1">
                <a:off x="6210918" y="3916688"/>
                <a:ext cx="1099772" cy="85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urved Connector 243"/>
              <p:cNvCxnSpPr/>
              <p:nvPr/>
            </p:nvCxnSpPr>
            <p:spPr>
              <a:xfrm rot="5400000">
                <a:off x="6691090" y="3692169"/>
                <a:ext cx="715656" cy="24177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urved Connector 246"/>
              <p:cNvCxnSpPr/>
              <p:nvPr/>
            </p:nvCxnSpPr>
            <p:spPr>
              <a:xfrm rot="16200000" flipH="1">
                <a:off x="7039320" y="3892050"/>
                <a:ext cx="1099772" cy="85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urved Connector 247"/>
              <p:cNvCxnSpPr/>
              <p:nvPr/>
            </p:nvCxnSpPr>
            <p:spPr>
              <a:xfrm rot="5400000">
                <a:off x="7541063" y="3524929"/>
                <a:ext cx="491251" cy="5134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6200000" flipH="1">
                <a:off x="7586327" y="3924632"/>
                <a:ext cx="1223292" cy="1509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4" name="Straight Connector 253"/>
            <p:cNvCxnSpPr>
              <a:stCxn id="209" idx="3"/>
              <a:endCxn id="227" idx="7"/>
            </p:cNvCxnSpPr>
            <p:nvPr/>
          </p:nvCxnSpPr>
          <p:spPr>
            <a:xfrm rot="5400000">
              <a:off x="6997274" y="2756241"/>
              <a:ext cx="98358" cy="21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09" idx="5"/>
              <a:endCxn id="228" idx="1"/>
            </p:cNvCxnSpPr>
            <p:nvPr/>
          </p:nvCxnSpPr>
          <p:spPr>
            <a:xfrm rot="16200000" flipH="1">
              <a:off x="7433506" y="2749875"/>
              <a:ext cx="98358" cy="229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27" idx="3"/>
              <a:endCxn id="229" idx="5"/>
            </p:cNvCxnSpPr>
            <p:nvPr/>
          </p:nvCxnSpPr>
          <p:spPr>
            <a:xfrm rot="5400000">
              <a:off x="6571750" y="3000364"/>
              <a:ext cx="196997" cy="2755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stCxn id="228" idx="3"/>
              <a:endCxn id="232" idx="5"/>
            </p:cNvCxnSpPr>
            <p:nvPr/>
          </p:nvCxnSpPr>
          <p:spPr>
            <a:xfrm rot="16200000" flipH="1">
              <a:off x="7502334" y="3134961"/>
              <a:ext cx="196997" cy="6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28" idx="5"/>
              <a:endCxn id="234" idx="4"/>
            </p:cNvCxnSpPr>
            <p:nvPr/>
          </p:nvCxnSpPr>
          <p:spPr>
            <a:xfrm rot="16200000" flipH="1">
              <a:off x="7830860" y="2933129"/>
              <a:ext cx="175029" cy="388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28" idx="4"/>
              <a:endCxn id="233" idx="3"/>
            </p:cNvCxnSpPr>
            <p:nvPr/>
          </p:nvCxnSpPr>
          <p:spPr>
            <a:xfrm rot="16200000" flipH="1">
              <a:off x="7631434" y="3095230"/>
              <a:ext cx="170974" cy="1118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27" idx="5"/>
              <a:endCxn id="231" idx="4"/>
            </p:cNvCxnSpPr>
            <p:nvPr/>
          </p:nvCxnSpPr>
          <p:spPr>
            <a:xfrm rot="16200000" flipH="1">
              <a:off x="6901841" y="3075680"/>
              <a:ext cx="175029" cy="102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27" idx="3"/>
              <a:endCxn id="230" idx="4"/>
            </p:cNvCxnSpPr>
            <p:nvPr/>
          </p:nvCxnSpPr>
          <p:spPr>
            <a:xfrm rot="5400000">
              <a:off x="6694053" y="3100699"/>
              <a:ext cx="175029" cy="529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9" name="Straight Arrow Connector 238"/>
          <p:cNvCxnSpPr/>
          <p:nvPr/>
        </p:nvCxnSpPr>
        <p:spPr>
          <a:xfrm rot="5400000">
            <a:off x="7095014" y="4176433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rot="5400000">
            <a:off x="6546421" y="4303068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rot="5400000">
            <a:off x="6516463" y="4806620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rot="5400000">
            <a:off x="6515669" y="3618827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rot="5400000">
            <a:off x="6773532" y="4233243"/>
            <a:ext cx="260444" cy="158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rot="5400000">
            <a:off x="6702851" y="4859212"/>
            <a:ext cx="260444" cy="158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rot="5400000">
            <a:off x="7825360" y="3552630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rot="5400000">
            <a:off x="7105371" y="3568127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rot="5400000">
            <a:off x="7466514" y="4433290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 rot="5400000">
            <a:off x="7496050" y="3826235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/>
          <p:nvPr/>
        </p:nvCxnSpPr>
        <p:spPr>
          <a:xfrm rot="5400000">
            <a:off x="6068276" y="3844791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 rot="5400000">
            <a:off x="7474512" y="3454923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>
          <a:xfrm rot="5400000">
            <a:off x="6717216" y="3730892"/>
            <a:ext cx="260444" cy="158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>
          <a:xfrm flipV="1">
            <a:off x="6644431" y="4488369"/>
            <a:ext cx="229237" cy="503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 flipV="1">
            <a:off x="6242382" y="3320458"/>
            <a:ext cx="288032" cy="503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/>
          <p:nvPr/>
        </p:nvCxnSpPr>
        <p:spPr>
          <a:xfrm flipV="1">
            <a:off x="7154093" y="4603051"/>
            <a:ext cx="288032" cy="1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 flipV="1">
            <a:off x="6840881" y="4660272"/>
            <a:ext cx="288032" cy="503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>
          <a:xfrm flipV="1">
            <a:off x="6853836" y="4006951"/>
            <a:ext cx="288032" cy="503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>
            <a:off x="6646685" y="3306813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>
            <a:off x="6856532" y="3402769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/>
          <p:cNvCxnSpPr/>
          <p:nvPr/>
        </p:nvCxnSpPr>
        <p:spPr>
          <a:xfrm>
            <a:off x="7173304" y="3210152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/>
          <p:cNvCxnSpPr/>
          <p:nvPr/>
        </p:nvCxnSpPr>
        <p:spPr>
          <a:xfrm>
            <a:off x="7610393" y="3302715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/>
          <p:cNvCxnSpPr/>
          <p:nvPr/>
        </p:nvCxnSpPr>
        <p:spPr>
          <a:xfrm>
            <a:off x="7594531" y="3642161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/>
          <p:nvPr/>
        </p:nvCxnSpPr>
        <p:spPr>
          <a:xfrm>
            <a:off x="6799085" y="3459213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285"/>
          <p:cNvCxnSpPr/>
          <p:nvPr/>
        </p:nvCxnSpPr>
        <p:spPr>
          <a:xfrm>
            <a:off x="7186723" y="3784237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/>
          <p:nvPr/>
        </p:nvCxnSpPr>
        <p:spPr>
          <a:xfrm>
            <a:off x="7172907" y="4011988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7607916" y="3990080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>
            <a:off x="6630749" y="3871160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>
            <a:off x="6859354" y="4948161"/>
            <a:ext cx="228605" cy="409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0" y="6088559"/>
            <a:ext cx="9144000" cy="769441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4400" b="1" dirty="0" smtClean="0">
                <a:solidFill>
                  <a:srgbClr val="000090"/>
                </a:solidFill>
                <a:latin typeface="Calibri"/>
                <a:cs typeface="Calibri"/>
              </a:rPr>
              <a:t>rom 10K to 1 million neurons!</a:t>
            </a:r>
            <a:endParaRPr lang="en-US" sz="4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81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rhan\Desktop\tissue.bmp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743200" y="304800"/>
            <a:ext cx="7315200" cy="54864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74638"/>
            <a:ext cx="9448800" cy="792162"/>
          </a:xfrm>
        </p:spPr>
        <p:txBody>
          <a:bodyPr/>
          <a:lstStyle/>
          <a:p>
            <a:r>
              <a:rPr lang="en-US" sz="5400" dirty="0" smtClean="0"/>
              <a:t>SCOUT: moving </a:t>
            </a:r>
            <a:r>
              <a:rPr lang="en-US" sz="5400" dirty="0"/>
              <a:t>r</a:t>
            </a:r>
            <a:r>
              <a:rPr lang="en-US" sz="5400" dirty="0" smtClean="0"/>
              <a:t>ange </a:t>
            </a:r>
            <a:r>
              <a:rPr lang="en-US" sz="5400" dirty="0"/>
              <a:t>q</a:t>
            </a:r>
            <a:r>
              <a:rPr lang="en-US" sz="5400" dirty="0" smtClean="0"/>
              <a:t>ueries</a:t>
            </a:r>
            <a:endParaRPr lang="el-GR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4282" y="1285860"/>
            <a:ext cx="5725870" cy="4929222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Neural tissue density analysis:</a:t>
            </a:r>
          </a:p>
          <a:p>
            <a:pPr lvl="1">
              <a:buNone/>
            </a:pPr>
            <a:r>
              <a:rPr lang="en-US" dirty="0" smtClean="0"/>
              <a:t>User issues stream of queries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I/O too costly </a:t>
            </a:r>
          </a:p>
          <a:p>
            <a:pPr>
              <a:buNone/>
            </a:pPr>
            <a:r>
              <a:rPr lang="en-US" sz="3200" dirty="0"/>
              <a:t>	</a:t>
            </a:r>
            <a:r>
              <a:rPr lang="en-US" sz="2800" dirty="0" smtClean="0"/>
              <a:t>even with spatial index</a:t>
            </a:r>
            <a:endParaRPr lang="en-US" sz="2800" dirty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3200" dirty="0" smtClean="0"/>
              <a:t>Predict next query</a:t>
            </a:r>
          </a:p>
          <a:p>
            <a:pPr>
              <a:buNone/>
            </a:pPr>
            <a:r>
              <a:rPr lang="en-US" sz="3200" dirty="0" smtClean="0"/>
              <a:t>	</a:t>
            </a:r>
            <a:r>
              <a:rPr lang="en-US" sz="2800" dirty="0" err="1" smtClean="0"/>
              <a:t>smart&amp;efficient</a:t>
            </a:r>
            <a:r>
              <a:rPr lang="en-US" sz="2800" dirty="0" smtClean="0"/>
              <a:t> prefetching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222568" y="3352800"/>
            <a:ext cx="2133600" cy="1143000"/>
            <a:chOff x="6222568" y="3352800"/>
            <a:chExt cx="2133600" cy="1143000"/>
          </a:xfrm>
        </p:grpSpPr>
        <p:sp>
          <p:nvSpPr>
            <p:cNvPr id="9" name="Rectangle 8"/>
            <p:cNvSpPr/>
            <p:nvPr/>
          </p:nvSpPr>
          <p:spPr>
            <a:xfrm>
              <a:off x="6222568" y="42672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74968" y="41148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51168" y="39624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03568" y="39624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60768" y="35814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55968" y="38862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08368" y="38100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13168" y="34290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17968" y="33528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22768" y="34290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27568" y="3505200"/>
              <a:ext cx="2286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222568" y="3444240"/>
            <a:ext cx="2392680" cy="1051560"/>
          </a:xfrm>
          <a:custGeom>
            <a:avLst/>
            <a:gdLst>
              <a:gd name="connsiteX0" fmla="*/ 0 w 2621280"/>
              <a:gd name="connsiteY0" fmla="*/ 1257300 h 1257300"/>
              <a:gd name="connsiteX1" fmla="*/ 99060 w 2621280"/>
              <a:gd name="connsiteY1" fmla="*/ 1249680 h 1257300"/>
              <a:gd name="connsiteX2" fmla="*/ 121920 w 2621280"/>
              <a:gd name="connsiteY2" fmla="*/ 1242060 h 1257300"/>
              <a:gd name="connsiteX3" fmla="*/ 167640 w 2621280"/>
              <a:gd name="connsiteY3" fmla="*/ 1181100 h 1257300"/>
              <a:gd name="connsiteX4" fmla="*/ 198120 w 2621280"/>
              <a:gd name="connsiteY4" fmla="*/ 1158240 h 1257300"/>
              <a:gd name="connsiteX5" fmla="*/ 220980 w 2621280"/>
              <a:gd name="connsiteY5" fmla="*/ 1143000 h 1257300"/>
              <a:gd name="connsiteX6" fmla="*/ 289560 w 2621280"/>
              <a:gd name="connsiteY6" fmla="*/ 1066800 h 1257300"/>
              <a:gd name="connsiteX7" fmla="*/ 358140 w 2621280"/>
              <a:gd name="connsiteY7" fmla="*/ 990600 h 1257300"/>
              <a:gd name="connsiteX8" fmla="*/ 365760 w 2621280"/>
              <a:gd name="connsiteY8" fmla="*/ 967740 h 1257300"/>
              <a:gd name="connsiteX9" fmla="*/ 381000 w 2621280"/>
              <a:gd name="connsiteY9" fmla="*/ 944880 h 1257300"/>
              <a:gd name="connsiteX10" fmla="*/ 396240 w 2621280"/>
              <a:gd name="connsiteY10" fmla="*/ 883920 h 1257300"/>
              <a:gd name="connsiteX11" fmla="*/ 411480 w 2621280"/>
              <a:gd name="connsiteY11" fmla="*/ 861060 h 1257300"/>
              <a:gd name="connsiteX12" fmla="*/ 426720 w 2621280"/>
              <a:gd name="connsiteY12" fmla="*/ 830580 h 1257300"/>
              <a:gd name="connsiteX13" fmla="*/ 441960 w 2621280"/>
              <a:gd name="connsiteY13" fmla="*/ 807720 h 1257300"/>
              <a:gd name="connsiteX14" fmla="*/ 472440 w 2621280"/>
              <a:gd name="connsiteY14" fmla="*/ 762000 h 1257300"/>
              <a:gd name="connsiteX15" fmla="*/ 502920 w 2621280"/>
              <a:gd name="connsiteY15" fmla="*/ 716280 h 1257300"/>
              <a:gd name="connsiteX16" fmla="*/ 510540 w 2621280"/>
              <a:gd name="connsiteY16" fmla="*/ 693420 h 1257300"/>
              <a:gd name="connsiteX17" fmla="*/ 579120 w 2621280"/>
              <a:gd name="connsiteY17" fmla="*/ 640080 h 1257300"/>
              <a:gd name="connsiteX18" fmla="*/ 601980 w 2621280"/>
              <a:gd name="connsiteY18" fmla="*/ 624840 h 1257300"/>
              <a:gd name="connsiteX19" fmla="*/ 632460 w 2621280"/>
              <a:gd name="connsiteY19" fmla="*/ 609600 h 1257300"/>
              <a:gd name="connsiteX20" fmla="*/ 678180 w 2621280"/>
              <a:gd name="connsiteY20" fmla="*/ 579120 h 1257300"/>
              <a:gd name="connsiteX21" fmla="*/ 784860 w 2621280"/>
              <a:gd name="connsiteY21" fmla="*/ 571500 h 1257300"/>
              <a:gd name="connsiteX22" fmla="*/ 853440 w 2621280"/>
              <a:gd name="connsiteY22" fmla="*/ 563880 h 1257300"/>
              <a:gd name="connsiteX23" fmla="*/ 899160 w 2621280"/>
              <a:gd name="connsiteY23" fmla="*/ 548640 h 1257300"/>
              <a:gd name="connsiteX24" fmla="*/ 922020 w 2621280"/>
              <a:gd name="connsiteY24" fmla="*/ 533400 h 1257300"/>
              <a:gd name="connsiteX25" fmla="*/ 1013460 w 2621280"/>
              <a:gd name="connsiteY25" fmla="*/ 487680 h 1257300"/>
              <a:gd name="connsiteX26" fmla="*/ 1036320 w 2621280"/>
              <a:gd name="connsiteY26" fmla="*/ 472440 h 1257300"/>
              <a:gd name="connsiteX27" fmla="*/ 1059180 w 2621280"/>
              <a:gd name="connsiteY27" fmla="*/ 457200 h 1257300"/>
              <a:gd name="connsiteX28" fmla="*/ 1097280 w 2621280"/>
              <a:gd name="connsiteY28" fmla="*/ 434340 h 1257300"/>
              <a:gd name="connsiteX29" fmla="*/ 1127760 w 2621280"/>
              <a:gd name="connsiteY29" fmla="*/ 396240 h 1257300"/>
              <a:gd name="connsiteX30" fmla="*/ 1173480 w 2621280"/>
              <a:gd name="connsiteY30" fmla="*/ 365760 h 1257300"/>
              <a:gd name="connsiteX31" fmla="*/ 1196340 w 2621280"/>
              <a:gd name="connsiteY31" fmla="*/ 342900 h 1257300"/>
              <a:gd name="connsiteX32" fmla="*/ 1226820 w 2621280"/>
              <a:gd name="connsiteY32" fmla="*/ 297180 h 1257300"/>
              <a:gd name="connsiteX33" fmla="*/ 1234440 w 2621280"/>
              <a:gd name="connsiteY33" fmla="*/ 266700 h 1257300"/>
              <a:gd name="connsiteX34" fmla="*/ 1249680 w 2621280"/>
              <a:gd name="connsiteY34" fmla="*/ 228600 h 1257300"/>
              <a:gd name="connsiteX35" fmla="*/ 1272540 w 2621280"/>
              <a:gd name="connsiteY35" fmla="*/ 205740 h 1257300"/>
              <a:gd name="connsiteX36" fmla="*/ 1287780 w 2621280"/>
              <a:gd name="connsiteY36" fmla="*/ 175260 h 1257300"/>
              <a:gd name="connsiteX37" fmla="*/ 1310640 w 2621280"/>
              <a:gd name="connsiteY37" fmla="*/ 160020 h 1257300"/>
              <a:gd name="connsiteX38" fmla="*/ 1333500 w 2621280"/>
              <a:gd name="connsiteY38" fmla="*/ 137160 h 1257300"/>
              <a:gd name="connsiteX39" fmla="*/ 1409700 w 2621280"/>
              <a:gd name="connsiteY39" fmla="*/ 91440 h 1257300"/>
              <a:gd name="connsiteX40" fmla="*/ 1432560 w 2621280"/>
              <a:gd name="connsiteY40" fmla="*/ 76200 h 1257300"/>
              <a:gd name="connsiteX41" fmla="*/ 1447800 w 2621280"/>
              <a:gd name="connsiteY41" fmla="*/ 53340 h 1257300"/>
              <a:gd name="connsiteX42" fmla="*/ 1539240 w 2621280"/>
              <a:gd name="connsiteY42" fmla="*/ 7620 h 1257300"/>
              <a:gd name="connsiteX43" fmla="*/ 1638300 w 2621280"/>
              <a:gd name="connsiteY43" fmla="*/ 0 h 1257300"/>
              <a:gd name="connsiteX44" fmla="*/ 1699260 w 2621280"/>
              <a:gd name="connsiteY44" fmla="*/ 7620 h 1257300"/>
              <a:gd name="connsiteX45" fmla="*/ 1722120 w 2621280"/>
              <a:gd name="connsiteY45" fmla="*/ 15240 h 1257300"/>
              <a:gd name="connsiteX46" fmla="*/ 1805940 w 2621280"/>
              <a:gd name="connsiteY46" fmla="*/ 30480 h 1257300"/>
              <a:gd name="connsiteX47" fmla="*/ 1851660 w 2621280"/>
              <a:gd name="connsiteY47" fmla="*/ 45720 h 1257300"/>
              <a:gd name="connsiteX48" fmla="*/ 1889760 w 2621280"/>
              <a:gd name="connsiteY48" fmla="*/ 53340 h 1257300"/>
              <a:gd name="connsiteX49" fmla="*/ 1912620 w 2621280"/>
              <a:gd name="connsiteY49" fmla="*/ 60960 h 1257300"/>
              <a:gd name="connsiteX50" fmla="*/ 1973580 w 2621280"/>
              <a:gd name="connsiteY50" fmla="*/ 76200 h 1257300"/>
              <a:gd name="connsiteX51" fmla="*/ 2019300 w 2621280"/>
              <a:gd name="connsiteY51" fmla="*/ 91440 h 1257300"/>
              <a:gd name="connsiteX52" fmla="*/ 2095500 w 2621280"/>
              <a:gd name="connsiteY52" fmla="*/ 114300 h 1257300"/>
              <a:gd name="connsiteX53" fmla="*/ 2125980 w 2621280"/>
              <a:gd name="connsiteY53" fmla="*/ 129540 h 1257300"/>
              <a:gd name="connsiteX54" fmla="*/ 2263140 w 2621280"/>
              <a:gd name="connsiteY54" fmla="*/ 152400 h 1257300"/>
              <a:gd name="connsiteX55" fmla="*/ 2377440 w 2621280"/>
              <a:gd name="connsiteY55" fmla="*/ 167640 h 1257300"/>
              <a:gd name="connsiteX56" fmla="*/ 2430780 w 2621280"/>
              <a:gd name="connsiteY56" fmla="*/ 182880 h 1257300"/>
              <a:gd name="connsiteX57" fmla="*/ 2552700 w 2621280"/>
              <a:gd name="connsiteY57" fmla="*/ 205740 h 1257300"/>
              <a:gd name="connsiteX58" fmla="*/ 2621280 w 2621280"/>
              <a:gd name="connsiteY58" fmla="*/ 20574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621280" h="1257300">
                <a:moveTo>
                  <a:pt x="0" y="1257300"/>
                </a:moveTo>
                <a:cubicBezTo>
                  <a:pt x="33020" y="1254760"/>
                  <a:pt x="66198" y="1253788"/>
                  <a:pt x="99060" y="1249680"/>
                </a:cubicBezTo>
                <a:cubicBezTo>
                  <a:pt x="107030" y="1248684"/>
                  <a:pt x="116240" y="1247740"/>
                  <a:pt x="121920" y="1242060"/>
                </a:cubicBezTo>
                <a:cubicBezTo>
                  <a:pt x="139881" y="1224099"/>
                  <a:pt x="147320" y="1196340"/>
                  <a:pt x="167640" y="1181100"/>
                </a:cubicBezTo>
                <a:cubicBezTo>
                  <a:pt x="177800" y="1173480"/>
                  <a:pt x="187786" y="1165622"/>
                  <a:pt x="198120" y="1158240"/>
                </a:cubicBezTo>
                <a:cubicBezTo>
                  <a:pt x="205572" y="1152917"/>
                  <a:pt x="214135" y="1149084"/>
                  <a:pt x="220980" y="1143000"/>
                </a:cubicBezTo>
                <a:cubicBezTo>
                  <a:pt x="309070" y="1064697"/>
                  <a:pt x="234093" y="1128430"/>
                  <a:pt x="289560" y="1066800"/>
                </a:cubicBezTo>
                <a:cubicBezTo>
                  <a:pt x="371610" y="975633"/>
                  <a:pt x="306232" y="1059810"/>
                  <a:pt x="358140" y="990600"/>
                </a:cubicBezTo>
                <a:cubicBezTo>
                  <a:pt x="360680" y="982980"/>
                  <a:pt x="362168" y="974924"/>
                  <a:pt x="365760" y="967740"/>
                </a:cubicBezTo>
                <a:cubicBezTo>
                  <a:pt x="369856" y="959549"/>
                  <a:pt x="377784" y="953455"/>
                  <a:pt x="381000" y="944880"/>
                </a:cubicBezTo>
                <a:cubicBezTo>
                  <a:pt x="394042" y="910101"/>
                  <a:pt x="382139" y="912123"/>
                  <a:pt x="396240" y="883920"/>
                </a:cubicBezTo>
                <a:cubicBezTo>
                  <a:pt x="400336" y="875729"/>
                  <a:pt x="406936" y="869011"/>
                  <a:pt x="411480" y="861060"/>
                </a:cubicBezTo>
                <a:cubicBezTo>
                  <a:pt x="417116" y="851197"/>
                  <a:pt x="421084" y="840443"/>
                  <a:pt x="426720" y="830580"/>
                </a:cubicBezTo>
                <a:cubicBezTo>
                  <a:pt x="431264" y="822629"/>
                  <a:pt x="437864" y="815911"/>
                  <a:pt x="441960" y="807720"/>
                </a:cubicBezTo>
                <a:cubicBezTo>
                  <a:pt x="464016" y="763609"/>
                  <a:pt x="429105" y="805335"/>
                  <a:pt x="472440" y="762000"/>
                </a:cubicBezTo>
                <a:cubicBezTo>
                  <a:pt x="490558" y="707645"/>
                  <a:pt x="464867" y="773359"/>
                  <a:pt x="502920" y="716280"/>
                </a:cubicBezTo>
                <a:cubicBezTo>
                  <a:pt x="507375" y="709597"/>
                  <a:pt x="506085" y="700103"/>
                  <a:pt x="510540" y="693420"/>
                </a:cubicBezTo>
                <a:cubicBezTo>
                  <a:pt x="524865" y="671933"/>
                  <a:pt x="560954" y="652190"/>
                  <a:pt x="579120" y="640080"/>
                </a:cubicBezTo>
                <a:cubicBezTo>
                  <a:pt x="586740" y="635000"/>
                  <a:pt x="593789" y="628936"/>
                  <a:pt x="601980" y="624840"/>
                </a:cubicBezTo>
                <a:cubicBezTo>
                  <a:pt x="612140" y="619760"/>
                  <a:pt x="623217" y="616202"/>
                  <a:pt x="632460" y="609600"/>
                </a:cubicBezTo>
                <a:cubicBezTo>
                  <a:pt x="658621" y="590914"/>
                  <a:pt x="646870" y="582804"/>
                  <a:pt x="678180" y="579120"/>
                </a:cubicBezTo>
                <a:cubicBezTo>
                  <a:pt x="713586" y="574955"/>
                  <a:pt x="749343" y="574588"/>
                  <a:pt x="784860" y="571500"/>
                </a:cubicBezTo>
                <a:cubicBezTo>
                  <a:pt x="807774" y="569507"/>
                  <a:pt x="830580" y="566420"/>
                  <a:pt x="853440" y="563880"/>
                </a:cubicBezTo>
                <a:cubicBezTo>
                  <a:pt x="868680" y="558800"/>
                  <a:pt x="885794" y="557551"/>
                  <a:pt x="899160" y="548640"/>
                </a:cubicBezTo>
                <a:cubicBezTo>
                  <a:pt x="906780" y="543560"/>
                  <a:pt x="913651" y="537119"/>
                  <a:pt x="922020" y="533400"/>
                </a:cubicBezTo>
                <a:cubicBezTo>
                  <a:pt x="1016664" y="491336"/>
                  <a:pt x="918403" y="551051"/>
                  <a:pt x="1013460" y="487680"/>
                </a:cubicBezTo>
                <a:lnTo>
                  <a:pt x="1036320" y="472440"/>
                </a:lnTo>
                <a:cubicBezTo>
                  <a:pt x="1043940" y="467360"/>
                  <a:pt x="1051414" y="462054"/>
                  <a:pt x="1059180" y="457200"/>
                </a:cubicBezTo>
                <a:cubicBezTo>
                  <a:pt x="1071739" y="449350"/>
                  <a:pt x="1097280" y="434340"/>
                  <a:pt x="1097280" y="434340"/>
                </a:cubicBezTo>
                <a:cubicBezTo>
                  <a:pt x="1107440" y="421640"/>
                  <a:pt x="1115671" y="407120"/>
                  <a:pt x="1127760" y="396240"/>
                </a:cubicBezTo>
                <a:cubicBezTo>
                  <a:pt x="1141374" y="383987"/>
                  <a:pt x="1160528" y="378712"/>
                  <a:pt x="1173480" y="365760"/>
                </a:cubicBezTo>
                <a:lnTo>
                  <a:pt x="1196340" y="342900"/>
                </a:lnTo>
                <a:cubicBezTo>
                  <a:pt x="1220131" y="271527"/>
                  <a:pt x="1181157" y="377091"/>
                  <a:pt x="1226820" y="297180"/>
                </a:cubicBezTo>
                <a:cubicBezTo>
                  <a:pt x="1232016" y="288087"/>
                  <a:pt x="1231128" y="276635"/>
                  <a:pt x="1234440" y="266700"/>
                </a:cubicBezTo>
                <a:cubicBezTo>
                  <a:pt x="1238765" y="253724"/>
                  <a:pt x="1242431" y="240199"/>
                  <a:pt x="1249680" y="228600"/>
                </a:cubicBezTo>
                <a:cubicBezTo>
                  <a:pt x="1255391" y="219462"/>
                  <a:pt x="1266276" y="214509"/>
                  <a:pt x="1272540" y="205740"/>
                </a:cubicBezTo>
                <a:cubicBezTo>
                  <a:pt x="1279142" y="196497"/>
                  <a:pt x="1280508" y="183986"/>
                  <a:pt x="1287780" y="175260"/>
                </a:cubicBezTo>
                <a:cubicBezTo>
                  <a:pt x="1293643" y="168225"/>
                  <a:pt x="1303605" y="165883"/>
                  <a:pt x="1310640" y="160020"/>
                </a:cubicBezTo>
                <a:cubicBezTo>
                  <a:pt x="1318919" y="153121"/>
                  <a:pt x="1324994" y="143776"/>
                  <a:pt x="1333500" y="137160"/>
                </a:cubicBezTo>
                <a:cubicBezTo>
                  <a:pt x="1385120" y="97011"/>
                  <a:pt x="1365040" y="116960"/>
                  <a:pt x="1409700" y="91440"/>
                </a:cubicBezTo>
                <a:cubicBezTo>
                  <a:pt x="1417651" y="86896"/>
                  <a:pt x="1424940" y="81280"/>
                  <a:pt x="1432560" y="76200"/>
                </a:cubicBezTo>
                <a:cubicBezTo>
                  <a:pt x="1437640" y="68580"/>
                  <a:pt x="1440908" y="59371"/>
                  <a:pt x="1447800" y="53340"/>
                </a:cubicBezTo>
                <a:cubicBezTo>
                  <a:pt x="1468349" y="35360"/>
                  <a:pt x="1509943" y="9874"/>
                  <a:pt x="1539240" y="7620"/>
                </a:cubicBezTo>
                <a:lnTo>
                  <a:pt x="1638300" y="0"/>
                </a:lnTo>
                <a:cubicBezTo>
                  <a:pt x="1658620" y="2540"/>
                  <a:pt x="1679112" y="3957"/>
                  <a:pt x="1699260" y="7620"/>
                </a:cubicBezTo>
                <a:cubicBezTo>
                  <a:pt x="1707163" y="9057"/>
                  <a:pt x="1714279" y="13498"/>
                  <a:pt x="1722120" y="15240"/>
                </a:cubicBezTo>
                <a:cubicBezTo>
                  <a:pt x="1753486" y="22210"/>
                  <a:pt x="1775432" y="22160"/>
                  <a:pt x="1805940" y="30480"/>
                </a:cubicBezTo>
                <a:cubicBezTo>
                  <a:pt x="1821438" y="34707"/>
                  <a:pt x="1836162" y="41493"/>
                  <a:pt x="1851660" y="45720"/>
                </a:cubicBezTo>
                <a:cubicBezTo>
                  <a:pt x="1864155" y="49128"/>
                  <a:pt x="1877195" y="50199"/>
                  <a:pt x="1889760" y="53340"/>
                </a:cubicBezTo>
                <a:cubicBezTo>
                  <a:pt x="1897552" y="55288"/>
                  <a:pt x="1904871" y="58847"/>
                  <a:pt x="1912620" y="60960"/>
                </a:cubicBezTo>
                <a:cubicBezTo>
                  <a:pt x="1932827" y="66471"/>
                  <a:pt x="1953709" y="69576"/>
                  <a:pt x="1973580" y="76200"/>
                </a:cubicBezTo>
                <a:cubicBezTo>
                  <a:pt x="1988820" y="81280"/>
                  <a:pt x="2003715" y="87544"/>
                  <a:pt x="2019300" y="91440"/>
                </a:cubicBezTo>
                <a:cubicBezTo>
                  <a:pt x="2049239" y="98925"/>
                  <a:pt x="2064580" y="101932"/>
                  <a:pt x="2095500" y="114300"/>
                </a:cubicBezTo>
                <a:cubicBezTo>
                  <a:pt x="2106047" y="118519"/>
                  <a:pt x="2115058" y="126419"/>
                  <a:pt x="2125980" y="129540"/>
                </a:cubicBezTo>
                <a:cubicBezTo>
                  <a:pt x="2170911" y="142377"/>
                  <a:pt x="2217072" y="146642"/>
                  <a:pt x="2263140" y="152400"/>
                </a:cubicBezTo>
                <a:cubicBezTo>
                  <a:pt x="2326115" y="173392"/>
                  <a:pt x="2235732" y="145265"/>
                  <a:pt x="2377440" y="167640"/>
                </a:cubicBezTo>
                <a:cubicBezTo>
                  <a:pt x="2395705" y="170524"/>
                  <a:pt x="2412780" y="178645"/>
                  <a:pt x="2430780" y="182880"/>
                </a:cubicBezTo>
                <a:cubicBezTo>
                  <a:pt x="2432151" y="183203"/>
                  <a:pt x="2535099" y="204567"/>
                  <a:pt x="2552700" y="205740"/>
                </a:cubicBezTo>
                <a:cubicBezTo>
                  <a:pt x="2575509" y="207261"/>
                  <a:pt x="2598420" y="205740"/>
                  <a:pt x="2621280" y="20574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638800" y="4938730"/>
            <a:ext cx="3505200" cy="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b="1" dirty="0" smtClean="0">
                <a:latin typeface="+mn-lt"/>
                <a:cs typeface="+mn-cs"/>
              </a:rPr>
              <a:t>Neuron Tissue Sample (1692 neurons)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6533313" y="2667000"/>
            <a:ext cx="2081935" cy="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endParaRPr lang="en-US" sz="1600" dirty="0" smtClean="0">
              <a:latin typeface="+mn-lt"/>
              <a:cs typeface="+mn-cs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6324600" y="2409824"/>
            <a:ext cx="2818103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dirty="0" smtClean="0">
                <a:latin typeface="+mn-lt"/>
                <a:cs typeface="+mn-cs"/>
              </a:rPr>
              <a:t>Stream of spatial</a:t>
            </a:r>
          </a:p>
          <a:p>
            <a:pPr marL="342900" indent="-342900" algn="ctr">
              <a:spcBef>
                <a:spcPts val="0"/>
              </a:spcBef>
              <a:buClr>
                <a:srgbClr val="953735"/>
              </a:buClr>
              <a:defRPr/>
            </a:pPr>
            <a:r>
              <a:rPr lang="en-US" dirty="0" smtClean="0">
                <a:latin typeface="+mn-lt"/>
                <a:cs typeface="+mn-cs"/>
              </a:rPr>
              <a:t>queries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7340168" y="3810000"/>
            <a:ext cx="1574800" cy="3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  <a:cs typeface="+mn-cs"/>
              </a:rPr>
              <a:t>Neuron</a:t>
            </a:r>
          </a:p>
          <a:p>
            <a:pPr algn="ctr">
              <a:spcBef>
                <a:spcPts val="0"/>
              </a:spcBef>
              <a:buClr>
                <a:srgbClr val="953735"/>
              </a:buClr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  <a:cs typeface="+mn-cs"/>
              </a:rPr>
              <a:t>branch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6096000"/>
            <a:ext cx="9144000" cy="707886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  <a:cs typeface="Calibri"/>
              </a:rPr>
              <a:t>q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uery history, density, or content</a:t>
            </a:r>
            <a:endParaRPr lang="el-GR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4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/>
              <a:t>t</a:t>
            </a:r>
            <a:r>
              <a:rPr lang="en-US" sz="5400" dirty="0" smtClean="0"/>
              <a:t>ouch </a:t>
            </a:r>
            <a:r>
              <a:rPr lang="en-US" sz="5400" dirty="0"/>
              <a:t>d</a:t>
            </a:r>
            <a:r>
              <a:rPr lang="en-US" sz="5400" dirty="0" smtClean="0"/>
              <a:t>etection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943600" cy="4906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dirty="0" smtClean="0"/>
              <a:t>Model Synapses</a:t>
            </a:r>
            <a:endParaRPr lang="en-US" b="1" dirty="0"/>
          </a:p>
          <a:p>
            <a:pPr>
              <a:buNone/>
            </a:pPr>
            <a:r>
              <a:rPr lang="en-US" sz="3000" b="1" dirty="0" smtClean="0"/>
              <a:t>	</a:t>
            </a:r>
            <a:r>
              <a:rPr lang="en-US" sz="3000" dirty="0" smtClean="0"/>
              <a:t>electrical connections between axons and dendrites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800" b="1" dirty="0" smtClean="0"/>
              <a:t>Data Challenge</a:t>
            </a:r>
          </a:p>
          <a:p>
            <a:pPr>
              <a:buNone/>
            </a:pPr>
            <a:r>
              <a:rPr lang="en-US" sz="2600" b="1" dirty="0" smtClean="0"/>
              <a:t>	</a:t>
            </a:r>
            <a:r>
              <a:rPr lang="en-US" sz="3000" dirty="0" smtClean="0"/>
              <a:t>100K neurons =&gt; 5B synapses</a:t>
            </a:r>
          </a:p>
          <a:p>
            <a:pPr>
              <a:buNone/>
            </a:pPr>
            <a:r>
              <a:rPr lang="en-US" sz="3000" dirty="0" smtClean="0"/>
              <a:t>	30GB </a:t>
            </a:r>
            <a:r>
              <a:rPr lang="en-US" sz="3000" dirty="0" err="1" smtClean="0"/>
              <a:t>addl</a:t>
            </a:r>
            <a:r>
              <a:rPr lang="en-US" sz="3000" dirty="0" smtClean="0"/>
              <a:t> space to store synapse data</a:t>
            </a:r>
          </a:p>
          <a:p>
            <a:pPr>
              <a:buNone/>
            </a:pPr>
            <a:r>
              <a:rPr lang="en-US" sz="3000" dirty="0" smtClean="0"/>
              <a:t>	</a:t>
            </a:r>
            <a:r>
              <a:rPr lang="en-US" sz="3000" dirty="0" smtClean="0">
                <a:solidFill>
                  <a:srgbClr val="FF0000"/>
                </a:solidFill>
              </a:rPr>
              <a:t>Human Brain =&gt; 100B neurons ~PB space</a:t>
            </a:r>
          </a:p>
          <a:p>
            <a:pPr>
              <a:buNone/>
            </a:pPr>
            <a:r>
              <a:rPr lang="en-US" sz="3300" dirty="0" smtClean="0">
                <a:solidFill>
                  <a:srgbClr val="FF0000"/>
                </a:solidFill>
              </a:rPr>
              <a:t>	</a:t>
            </a:r>
            <a:r>
              <a:rPr lang="en-US" sz="3300" dirty="0" smtClean="0"/>
              <a:t>Need efficient spatial proximity queries and precise distance calculation.</a:t>
            </a:r>
          </a:p>
          <a:p>
            <a:pPr>
              <a:buNone/>
            </a:pPr>
            <a:endParaRPr lang="en-US" sz="2600" dirty="0" smtClean="0">
              <a:latin typeface="+mj-lt"/>
            </a:endParaRP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Synapses-Image-for-March-17-2010-Blog-En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</a:rPr>
              <a:t>a</a:t>
            </a:r>
            <a:r>
              <a:rPr lang="en-US" sz="4000" b="1" dirty="0" smtClean="0">
                <a:solidFill>
                  <a:srgbClr val="000090"/>
                </a:solidFill>
              </a:rPr>
              <a:t> major </a:t>
            </a:r>
            <a:r>
              <a:rPr lang="en-US" sz="4000" b="1" dirty="0">
                <a:solidFill>
                  <a:srgbClr val="000090"/>
                </a:solidFill>
              </a:rPr>
              <a:t>bottleneck in </a:t>
            </a:r>
            <a:r>
              <a:rPr lang="en-US" sz="4000" b="1" dirty="0" smtClean="0">
                <a:solidFill>
                  <a:srgbClr val="000090"/>
                </a:solidFill>
              </a:rPr>
              <a:t>brain simulation</a:t>
            </a:r>
            <a:endParaRPr lang="el-GR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2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92162"/>
          </a:xfrm>
        </p:spPr>
        <p:txBody>
          <a:bodyPr/>
          <a:lstStyle/>
          <a:p>
            <a:pPr algn="l"/>
            <a:r>
              <a:rPr lang="en-US" sz="5400" dirty="0"/>
              <a:t>s</a:t>
            </a:r>
            <a:r>
              <a:rPr lang="en-US" sz="5400" dirty="0" smtClean="0"/>
              <a:t>imulation </a:t>
            </a:r>
            <a:r>
              <a:rPr lang="en-US" sz="5400" dirty="0"/>
              <a:t>t</a:t>
            </a:r>
            <a:r>
              <a:rPr lang="en-US" sz="5400" dirty="0" smtClean="0"/>
              <a:t>race </a:t>
            </a:r>
            <a:r>
              <a:rPr lang="en-US" sz="5400" dirty="0"/>
              <a:t>a</a:t>
            </a:r>
            <a:r>
              <a:rPr lang="en-US" sz="5400" dirty="0" smtClean="0"/>
              <a:t>nalysis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781800" cy="4906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/>
              <a:t>N</a:t>
            </a:r>
            <a:r>
              <a:rPr lang="en-US" sz="2800" dirty="0" smtClean="0"/>
              <a:t>eed </a:t>
            </a:r>
            <a:r>
              <a:rPr lang="en-US" sz="2800" i="1" dirty="0" smtClean="0"/>
              <a:t>accurate</a:t>
            </a:r>
            <a:r>
              <a:rPr lang="en-US" sz="2800" dirty="0" smtClean="0"/>
              <a:t> data statistics to</a:t>
            </a:r>
          </a:p>
          <a:p>
            <a:r>
              <a:rPr lang="en-US" sz="2400" dirty="0" smtClean="0"/>
              <a:t>Discover and explore </a:t>
            </a:r>
            <a:r>
              <a:rPr lang="en-US" sz="2400" dirty="0" err="1" smtClean="0"/>
              <a:t>neuro</a:t>
            </a:r>
            <a:r>
              <a:rPr lang="en-US" sz="2400" dirty="0" smtClean="0"/>
              <a:t>-circuit behavior</a:t>
            </a:r>
          </a:p>
          <a:p>
            <a:r>
              <a:rPr lang="en-US" sz="2400" dirty="0" smtClean="0"/>
              <a:t>Compare to behavior of biological tissue</a:t>
            </a:r>
          </a:p>
          <a:p>
            <a:r>
              <a:rPr lang="en-US" sz="2400" dirty="0" smtClean="0"/>
              <a:t>Understand plasticity</a:t>
            </a:r>
            <a:endParaRPr lang="en-US" sz="2000" dirty="0" smtClean="0"/>
          </a:p>
          <a:p>
            <a:pPr>
              <a:buNone/>
            </a:pPr>
            <a:r>
              <a:rPr lang="en-US" b="1" dirty="0" smtClean="0"/>
              <a:t>Typical trace file </a:t>
            </a:r>
            <a:r>
              <a:rPr lang="en-US" sz="3600" b="1" dirty="0" smtClean="0"/>
              <a:t>~</a:t>
            </a:r>
            <a:r>
              <a:rPr lang="en-US" b="1" dirty="0" smtClean="0">
                <a:solidFill>
                  <a:srgbClr val="FF0000"/>
                </a:solidFill>
              </a:rPr>
              <a:t>0.8TB</a:t>
            </a:r>
            <a:r>
              <a:rPr lang="en-US" b="1" dirty="0" smtClean="0"/>
              <a:t> </a:t>
            </a:r>
            <a:endParaRPr lang="en-US" sz="2800" b="1" dirty="0" smtClean="0"/>
          </a:p>
          <a:p>
            <a:pPr lvl="1">
              <a:buNone/>
            </a:pPr>
            <a:r>
              <a:rPr lang="en-US" sz="2800" dirty="0" smtClean="0"/>
              <a:t>for 100K neurons </a:t>
            </a:r>
          </a:p>
          <a:p>
            <a:pPr lvl="1">
              <a:buNone/>
            </a:pPr>
            <a:r>
              <a:rPr lang="en-US" sz="2800" dirty="0" smtClean="0"/>
              <a:t>for only 1 second of simulation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In-memory efficient access method limit use of complex query analysis </a:t>
            </a:r>
          </a:p>
          <a:p>
            <a:pPr>
              <a:buNone/>
            </a:pPr>
            <a:r>
              <a:rPr lang="en-US" sz="2400" dirty="0" smtClean="0"/>
              <a:t>Storage capacity limits longer simulation time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156067"/>
            <a:ext cx="9144000" cy="701933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 anchor="ctr" anchorCtr="1">
            <a:no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  <a:cs typeface="Calibri"/>
              </a:rPr>
              <a:t>n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eed aggressive spatial compression</a:t>
            </a:r>
            <a:endParaRPr lang="el-GR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162800" y="1143000"/>
            <a:ext cx="17145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48500" y="1257300"/>
            <a:ext cx="17145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34200" y="1371600"/>
            <a:ext cx="17145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819900" y="1485900"/>
            <a:ext cx="17145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600200"/>
            <a:ext cx="17145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8458200" y="42672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  <a:defRPr/>
            </a:pPr>
            <a:r>
              <a:rPr lang="en-US" dirty="0" smtClean="0">
                <a:solidFill>
                  <a:schemeClr val="accent1"/>
                </a:solidFill>
                <a:latin typeface="+mn-lt"/>
                <a:cs typeface="+mn-cs"/>
              </a:rPr>
              <a:t>time</a:t>
            </a:r>
            <a:endParaRPr lang="en-US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8839200" y="4114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8382000" y="45720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9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ckpit_110608.jpg"/>
          <p:cNvPicPr>
            <a:picLocks noChangeAspect="1"/>
          </p:cNvPicPr>
          <p:nvPr/>
        </p:nvPicPr>
        <p:blipFill>
          <a:blip r:embed="rId2"/>
          <a:srcRect r="52216"/>
          <a:stretch>
            <a:fillRect/>
          </a:stretch>
        </p:blipFill>
        <p:spPr>
          <a:xfrm>
            <a:off x="3464773" y="864244"/>
            <a:ext cx="6251783" cy="4760955"/>
          </a:xfrm>
          <a:prstGeom prst="rect">
            <a:avLst/>
          </a:prstGeom>
        </p:spPr>
      </p:pic>
      <p:cxnSp>
        <p:nvCxnSpPr>
          <p:cNvPr id="42" name="Curved Connector 41"/>
          <p:cNvCxnSpPr>
            <a:endCxn id="45" idx="0"/>
          </p:cNvCxnSpPr>
          <p:nvPr/>
        </p:nvCxnSpPr>
        <p:spPr>
          <a:xfrm rot="5400000">
            <a:off x="1822258" y="3184750"/>
            <a:ext cx="365724" cy="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99604" y="853013"/>
            <a:ext cx="1046551" cy="3443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ctr" anchorCtr="0"/>
          <a:lstStyle/>
          <a:p>
            <a:pPr algn="ctr"/>
            <a:r>
              <a:rPr lang="en-US" sz="2400" dirty="0"/>
              <a:t>d</a:t>
            </a:r>
            <a:r>
              <a:rPr lang="en-US" sz="2400" dirty="0" smtClean="0"/>
              <a:t>ata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1143000" y="2557785"/>
            <a:ext cx="1737462" cy="6435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ctr" anchorCtr="0"/>
          <a:lstStyle/>
          <a:p>
            <a:pPr algn="ctr"/>
            <a:r>
              <a:rPr lang="en-US" sz="2400" dirty="0"/>
              <a:t>u</a:t>
            </a:r>
            <a:r>
              <a:rPr lang="en-US" sz="2400" dirty="0" smtClean="0"/>
              <a:t>nifying </a:t>
            </a:r>
            <a:r>
              <a:rPr lang="en-US" sz="2400" dirty="0"/>
              <a:t>m</a:t>
            </a:r>
            <a:r>
              <a:rPr lang="en-US" sz="2400" dirty="0" smtClean="0"/>
              <a:t>odels</a:t>
            </a:r>
            <a:endParaRPr lang="en-US" sz="2400" dirty="0"/>
          </a:p>
        </p:txBody>
      </p:sp>
      <p:cxnSp>
        <p:nvCxnSpPr>
          <p:cNvPr id="41" name="Curved Connector 40"/>
          <p:cNvCxnSpPr>
            <a:stCxn id="37" idx="2"/>
            <a:endCxn id="39" idx="0"/>
          </p:cNvCxnSpPr>
          <p:nvPr/>
        </p:nvCxnSpPr>
        <p:spPr>
          <a:xfrm rot="16200000" flipH="1">
            <a:off x="887102" y="1433155"/>
            <a:ext cx="1360407" cy="888851"/>
          </a:xfrm>
          <a:prstGeom prst="curved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62" idx="2"/>
            <a:endCxn id="39" idx="0"/>
          </p:cNvCxnSpPr>
          <p:nvPr/>
        </p:nvCxnSpPr>
        <p:spPr>
          <a:xfrm rot="5400000">
            <a:off x="1621600" y="1587508"/>
            <a:ext cx="1360409" cy="580145"/>
          </a:xfrm>
          <a:prstGeom prst="curved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Fig1 The Blue Gene.jpg"/>
          <p:cNvPicPr>
            <a:picLocks noChangeAspect="1"/>
          </p:cNvPicPr>
          <p:nvPr/>
        </p:nvPicPr>
        <p:blipFill>
          <a:blip r:embed="rId3"/>
          <a:srcRect l="6026" t="1968" r="43277" b="70254"/>
          <a:stretch>
            <a:fillRect/>
          </a:stretch>
        </p:blipFill>
        <p:spPr>
          <a:xfrm>
            <a:off x="1143000" y="3367613"/>
            <a:ext cx="1724238" cy="112184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148850" y="1397789"/>
            <a:ext cx="1737462" cy="3217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ctr" anchorCtr="0"/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atterns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1524000" y="1981200"/>
            <a:ext cx="990600" cy="3217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ctr" anchorCtr="0"/>
          <a:lstStyle/>
          <a:p>
            <a:pPr algn="ctr"/>
            <a:r>
              <a:rPr lang="en-US" sz="2400" dirty="0"/>
              <a:t>r</a:t>
            </a:r>
            <a:r>
              <a:rPr lang="en-US" sz="2400" dirty="0" smtClean="0"/>
              <a:t>ules</a:t>
            </a:r>
            <a:endParaRPr lang="en-US" sz="2400" dirty="0"/>
          </a:p>
        </p:txBody>
      </p:sp>
      <p:sp>
        <p:nvSpPr>
          <p:cNvPr id="62" name="Rectangle 61"/>
          <p:cNvSpPr/>
          <p:nvPr/>
        </p:nvSpPr>
        <p:spPr>
          <a:xfrm>
            <a:off x="1802933" y="864245"/>
            <a:ext cx="1577886" cy="3331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tlCol="0" anchor="ctr" anchorCtr="0"/>
          <a:lstStyle/>
          <a:p>
            <a:pPr algn="ctr"/>
            <a:r>
              <a:rPr lang="en-US" sz="2400" dirty="0"/>
              <a:t>k</a:t>
            </a:r>
            <a:r>
              <a:rPr lang="en-US" sz="2400" dirty="0" smtClean="0"/>
              <a:t>nowledge</a:t>
            </a:r>
            <a:endParaRPr lang="en-US" sz="2400" dirty="0"/>
          </a:p>
        </p:txBody>
      </p:sp>
      <p:cxnSp>
        <p:nvCxnSpPr>
          <p:cNvPr id="50" name="Curved Connector 49"/>
          <p:cNvCxnSpPr>
            <a:stCxn id="45" idx="1"/>
            <a:endCxn id="37" idx="1"/>
          </p:cNvCxnSpPr>
          <p:nvPr/>
        </p:nvCxnSpPr>
        <p:spPr>
          <a:xfrm rot="10800000">
            <a:off x="599604" y="1025197"/>
            <a:ext cx="543396" cy="2903337"/>
          </a:xfrm>
          <a:prstGeom prst="curvedConnector3">
            <a:avLst>
              <a:gd name="adj1" fmla="val 1420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45" idx="3"/>
            <a:endCxn id="62" idx="3"/>
          </p:cNvCxnSpPr>
          <p:nvPr/>
        </p:nvCxnSpPr>
        <p:spPr>
          <a:xfrm flipV="1">
            <a:off x="2867238" y="1030811"/>
            <a:ext cx="513581" cy="2897722"/>
          </a:xfrm>
          <a:prstGeom prst="curvedConnector3">
            <a:avLst>
              <a:gd name="adj1" fmla="val 14451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45" idx="3"/>
            <a:endCxn id="58" idx="3"/>
          </p:cNvCxnSpPr>
          <p:nvPr/>
        </p:nvCxnSpPr>
        <p:spPr>
          <a:xfrm flipV="1">
            <a:off x="2867238" y="1558687"/>
            <a:ext cx="19074" cy="2369846"/>
          </a:xfrm>
          <a:prstGeom prst="curvedConnector3">
            <a:avLst>
              <a:gd name="adj1" fmla="val 129849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45" idx="1"/>
            <a:endCxn id="58" idx="1"/>
          </p:cNvCxnSpPr>
          <p:nvPr/>
        </p:nvCxnSpPr>
        <p:spPr>
          <a:xfrm rot="10800000" flipH="1">
            <a:off x="1143000" y="1558687"/>
            <a:ext cx="5850" cy="2369846"/>
          </a:xfrm>
          <a:prstGeom prst="curvedConnector3">
            <a:avLst>
              <a:gd name="adj1" fmla="val -390769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5" idx="1"/>
            <a:endCxn id="61" idx="1"/>
          </p:cNvCxnSpPr>
          <p:nvPr/>
        </p:nvCxnSpPr>
        <p:spPr>
          <a:xfrm rot="10800000" flipH="1">
            <a:off x="1143000" y="2142099"/>
            <a:ext cx="381000" cy="1786435"/>
          </a:xfrm>
          <a:prstGeom prst="curvedConnector3">
            <a:avLst>
              <a:gd name="adj1" fmla="val -6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45" idx="3"/>
            <a:endCxn id="61" idx="3"/>
          </p:cNvCxnSpPr>
          <p:nvPr/>
        </p:nvCxnSpPr>
        <p:spPr>
          <a:xfrm flipH="1" flipV="1">
            <a:off x="2514600" y="2142098"/>
            <a:ext cx="352638" cy="1786435"/>
          </a:xfrm>
          <a:prstGeom prst="curvedConnector3">
            <a:avLst>
              <a:gd name="adj1" fmla="val -6482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9053" y="83406"/>
            <a:ext cx="8163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vision: the human brain project, 2021</a:t>
            </a:r>
            <a:endParaRPr lang="en-US" sz="4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504716" y="6206894"/>
            <a:ext cx="563928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a (big) data integration problem</a:t>
            </a:r>
            <a:endParaRPr lang="en-US" sz="3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024748" y="5317423"/>
            <a:ext cx="2992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</a:rPr>
              <a:t>data from the Blue Brain Project, EPFL</a:t>
            </a:r>
            <a:endParaRPr lang="en-US" sz="14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470" y="5753437"/>
            <a:ext cx="5141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</a:t>
            </a:r>
            <a:r>
              <a:rPr lang="en-US" sz="3200" b="1" dirty="0" smtClean="0"/>
              <a:t>rom molecules to cognition: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83384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7" cy="1362075"/>
          </a:xfrm>
        </p:spPr>
        <p:txBody>
          <a:bodyPr/>
          <a:lstStyle/>
          <a:p>
            <a:r>
              <a:rPr lang="en-US" dirty="0" smtClean="0"/>
              <a:t>Broader Impact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438400" cy="381000"/>
          </a:xfrm>
        </p:spPr>
        <p:txBody>
          <a:bodyPr/>
          <a:lstStyle/>
          <a:p>
            <a:fld id="{35B54189-C436-47D0-AC37-8484B13A8E1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00815"/>
          </a:xfrm>
        </p:spPr>
        <p:txBody>
          <a:bodyPr>
            <a:noAutofit/>
          </a:bodyPr>
          <a:lstStyle/>
          <a:p>
            <a:r>
              <a:rPr lang="en-US" sz="4800" dirty="0" smtClean="0"/>
              <a:t>data-driven science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57" y="1600200"/>
            <a:ext cx="554078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Past:</a:t>
            </a:r>
          </a:p>
          <a:p>
            <a:r>
              <a:rPr lang="en-US" dirty="0" smtClean="0"/>
              <a:t>theory</a:t>
            </a:r>
          </a:p>
          <a:p>
            <a:r>
              <a:rPr lang="en-US" dirty="0" smtClean="0"/>
              <a:t>simulation</a:t>
            </a:r>
          </a:p>
          <a:p>
            <a:r>
              <a:rPr lang="en-US" dirty="0" smtClean="0"/>
              <a:t>experiments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“fourth paradigm”</a:t>
            </a:r>
            <a:endParaRPr lang="en-US" b="1" dirty="0" smtClean="0"/>
          </a:p>
          <a:p>
            <a:pPr>
              <a:buNone/>
            </a:pPr>
            <a:r>
              <a:rPr lang="en-US" dirty="0"/>
              <a:t>s</a:t>
            </a:r>
            <a:r>
              <a:rPr lang="en-US" dirty="0" smtClean="0"/>
              <a:t>cientific breakthrough through computing on massive data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Scien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8871" r="8715" b="9068"/>
          <a:stretch/>
        </p:blipFill>
        <p:spPr>
          <a:xfrm>
            <a:off x="5943600" y="1706563"/>
            <a:ext cx="302902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1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679" y="12493"/>
            <a:ext cx="87529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scientific data grows much faster than technology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65302169"/>
              </p:ext>
            </p:extLst>
          </p:nvPr>
        </p:nvGraphicFramePr>
        <p:xfrm>
          <a:off x="465108" y="793751"/>
          <a:ext cx="8320052" cy="544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4477" y="6030342"/>
            <a:ext cx="8272550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b="1" dirty="0" smtClean="0"/>
              <a:t>1998   2000    2002   2004   2006   2008   2010   2012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01858" y="6466184"/>
            <a:ext cx="5789303" cy="360117"/>
          </a:xfrm>
          <a:prstGeom prst="rect">
            <a:avLst/>
          </a:prstGeom>
          <a:noFill/>
        </p:spPr>
        <p:txBody>
          <a:bodyPr wrap="square" lIns="82314" tIns="41157" rIns="82314" bIns="41157" rtlCol="0">
            <a:spAutoFit/>
          </a:bodyPr>
          <a:lstStyle/>
          <a:p>
            <a:pPr algn="r"/>
            <a:r>
              <a:rPr lang="en-US" dirty="0" err="1" smtClean="0"/>
              <a:t>WinterCorp</a:t>
            </a:r>
            <a:r>
              <a:rPr lang="en-US" dirty="0" smtClean="0"/>
              <a:t> Survey, </a:t>
            </a:r>
            <a:r>
              <a:rPr lang="en-US" dirty="0" err="1" smtClean="0"/>
              <a:t>www.wintercorp.com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565510">
            <a:off x="4929331" y="4794250"/>
            <a:ext cx="367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data processing technology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7564275">
            <a:off x="4381730" y="2363889"/>
            <a:ext cx="3487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</a:rPr>
              <a:t>c</a:t>
            </a:r>
            <a:r>
              <a:rPr lang="en-US" sz="4400" b="1" dirty="0" smtClean="0">
                <a:solidFill>
                  <a:srgbClr val="800000"/>
                </a:solidFill>
              </a:rPr>
              <a:t>ollected data</a:t>
            </a:r>
            <a:endParaRPr lang="en-US" sz="4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8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9400" y="6305550"/>
            <a:ext cx="2438400" cy="476250"/>
          </a:xfrm>
        </p:spPr>
        <p:txBody>
          <a:bodyPr/>
          <a:lstStyle/>
          <a:p>
            <a:fld id="{643FC239-7393-457C-9CC3-689C6419CA6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49"/>
            <a:ext cx="9150606" cy="6853051"/>
          </a:xfrm>
          <a:prstGeom prst="rect">
            <a:avLst/>
          </a:prstGeom>
        </p:spPr>
      </p:pic>
      <p:sp>
        <p:nvSpPr>
          <p:cNvPr id="5" name="Rectangle 80"/>
          <p:cNvSpPr>
            <a:spLocks noChangeArrowheads="1"/>
          </p:cNvSpPr>
          <p:nvPr/>
        </p:nvSpPr>
        <p:spPr bwMode="auto">
          <a:xfrm>
            <a:off x="-76200" y="6511751"/>
            <a:ext cx="145976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 smtClean="0"/>
              <a:t>© 2006 CERN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-403225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 CERN 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arge 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adron collider, now</a:t>
            </a:r>
            <a:endParaRPr kumimoji="0" lang="en-US" sz="4400" b="1" i="0" u="non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5042118"/>
            <a:ext cx="1600200" cy="181588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US" sz="2800" b="1" dirty="0" smtClean="0">
                <a:solidFill>
                  <a:srgbClr val="100000"/>
                </a:solidFill>
              </a:rPr>
              <a:t>27km</a:t>
            </a:r>
          </a:p>
          <a:p>
            <a:pPr algn="r"/>
            <a:r>
              <a:rPr lang="en-US" sz="2800" b="1" dirty="0" smtClean="0">
                <a:solidFill>
                  <a:srgbClr val="100000"/>
                </a:solidFill>
              </a:rPr>
              <a:t>100M sensors/detection</a:t>
            </a:r>
          </a:p>
          <a:p>
            <a:pPr algn="r"/>
            <a:r>
              <a:rPr lang="en-US" sz="2800" b="1" dirty="0" smtClean="0">
                <a:solidFill>
                  <a:srgbClr val="100000"/>
                </a:solidFill>
              </a:rPr>
              <a:t>40M detections/sec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1234" y="6334780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00000"/>
                </a:solidFill>
              </a:rPr>
              <a:t>15 PB/year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194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438400" y="2910244"/>
            <a:ext cx="1219200" cy="5847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Event simulation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ATLAS experiment (simplified)</a:t>
            </a:r>
            <a:endParaRPr lang="el-GR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3D810CF-7721-467B-BBE4-84048C2DAA10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25" name="Donut 24"/>
          <p:cNvSpPr/>
          <p:nvPr/>
        </p:nvSpPr>
        <p:spPr>
          <a:xfrm>
            <a:off x="685800" y="1600200"/>
            <a:ext cx="1752599" cy="914400"/>
          </a:xfrm>
          <a:prstGeom prst="donut">
            <a:avLst>
              <a:gd name="adj" fmla="val 221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92069" y="1237123"/>
            <a:ext cx="1295030" cy="820277"/>
            <a:chOff x="4101624" y="2903854"/>
            <a:chExt cx="4548664" cy="3492089"/>
          </a:xfrm>
        </p:grpSpPr>
        <p:pic>
          <p:nvPicPr>
            <p:cNvPr id="18" name="Picture 7" descr="D:\LHCB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901" y="3455826"/>
              <a:ext cx="4114387" cy="294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4101624" y="2903854"/>
              <a:ext cx="2159958" cy="135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600" dirty="0" err="1"/>
                <a:t>LHC</a:t>
              </a:r>
              <a:r>
                <a:rPr lang="en-GB" sz="1600" i="1" dirty="0" err="1"/>
                <a:t>b</a:t>
              </a:r>
              <a:endParaRPr lang="en-GB" sz="3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1513580"/>
            <a:ext cx="1188628" cy="848620"/>
            <a:chOff x="4241143" y="236512"/>
            <a:chExt cx="5306776" cy="3310331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143" y="848024"/>
              <a:ext cx="4409145" cy="2698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654114" y="236512"/>
              <a:ext cx="2893805" cy="1490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600" dirty="0"/>
                <a:t>CMS</a:t>
              </a:r>
              <a:endParaRPr lang="en-GB" sz="1800" dirty="0"/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4" y="2311566"/>
            <a:ext cx="1136006" cy="66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LHC Experiments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2667000" y="1396424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Events from detector</a:t>
            </a:r>
            <a:endParaRPr lang="en-US" sz="1600" b="1" dirty="0"/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3167184" y="1926641"/>
            <a:ext cx="906693" cy="394854"/>
          </a:xfrm>
          <a:custGeom>
            <a:avLst/>
            <a:gdLst>
              <a:gd name="T0" fmla="*/ 628650 w 21600"/>
              <a:gd name="T1" fmla="*/ 0 h 21600"/>
              <a:gd name="T2" fmla="*/ 0 w 21600"/>
              <a:gd name="T3" fmla="*/ 228600 h 21600"/>
              <a:gd name="T4" fmla="*/ 628650 w 21600"/>
              <a:gd name="T5" fmla="*/ 457200 h 21600"/>
              <a:gd name="T6" fmla="*/ 838200 w 21600"/>
              <a:gd name="T7" fmla="*/ 228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3" name="Flowchart: Magnetic Disk 32"/>
          <p:cNvSpPr/>
          <p:nvPr/>
        </p:nvSpPr>
        <p:spPr>
          <a:xfrm>
            <a:off x="4263793" y="2895600"/>
            <a:ext cx="838200" cy="795792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lowchart: Magnetic Disk 34"/>
          <p:cNvSpPr/>
          <p:nvPr/>
        </p:nvSpPr>
        <p:spPr>
          <a:xfrm>
            <a:off x="6029521" y="1741604"/>
            <a:ext cx="666359" cy="762001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ESD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Flowchart: Magnetic Disk 35"/>
          <p:cNvSpPr/>
          <p:nvPr/>
        </p:nvSpPr>
        <p:spPr>
          <a:xfrm>
            <a:off x="7563241" y="2895599"/>
            <a:ext cx="818759" cy="762001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38400" y="4692878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Dataset A</a:t>
            </a:r>
            <a:endParaRPr lang="en-US" sz="1600" dirty="0"/>
          </a:p>
        </p:txBody>
      </p:sp>
      <p:sp>
        <p:nvSpPr>
          <p:cNvPr id="68" name="Rectangle 67"/>
          <p:cNvSpPr/>
          <p:nvPr/>
        </p:nvSpPr>
        <p:spPr>
          <a:xfrm>
            <a:off x="381000" y="4973563"/>
            <a:ext cx="1219200" cy="11224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-73140" y="3864114"/>
            <a:ext cx="203663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Search for </a:t>
            </a:r>
          </a:p>
          <a:p>
            <a:pPr algn="ctr"/>
            <a:r>
              <a:rPr lang="en-US" sz="2000" dirty="0" smtClean="0"/>
              <a:t>Physics Attributes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457200" y="4648200"/>
            <a:ext cx="1028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Metadata</a:t>
            </a:r>
            <a:endParaRPr lang="en-US" sz="1600" dirty="0"/>
          </a:p>
        </p:txBody>
      </p:sp>
      <p:sp>
        <p:nvSpPr>
          <p:cNvPr id="80" name="Rectangle 79"/>
          <p:cNvSpPr/>
          <p:nvPr/>
        </p:nvSpPr>
        <p:spPr>
          <a:xfrm>
            <a:off x="4191000" y="1752600"/>
            <a:ext cx="879707" cy="6008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Event filter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Straight Arrow Connector 80"/>
          <p:cNvCxnSpPr>
            <a:endCxn id="33" idx="2"/>
          </p:cNvCxnSpPr>
          <p:nvPr/>
        </p:nvCxnSpPr>
        <p:spPr>
          <a:xfrm>
            <a:off x="3657600" y="3276600"/>
            <a:ext cx="606193" cy="168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070707" y="2129219"/>
            <a:ext cx="958814" cy="132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0" idx="2"/>
            <a:endCxn id="33" idx="1"/>
          </p:cNvCxnSpPr>
          <p:nvPr/>
        </p:nvCxnSpPr>
        <p:spPr>
          <a:xfrm>
            <a:off x="4630854" y="2353436"/>
            <a:ext cx="52039" cy="5421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715000" y="2971800"/>
            <a:ext cx="1524000" cy="6118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Event reprocessing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2" name="Straight Arrow Connector 91"/>
          <p:cNvCxnSpPr>
            <a:stCxn id="91" idx="0"/>
            <a:endCxn id="35" idx="3"/>
          </p:cNvCxnSpPr>
          <p:nvPr/>
        </p:nvCxnSpPr>
        <p:spPr>
          <a:xfrm flipH="1" flipV="1">
            <a:off x="6362701" y="2503605"/>
            <a:ext cx="114299" cy="4681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5105400" y="3276600"/>
            <a:ext cx="609600" cy="22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107" idx="0"/>
          </p:cNvCxnSpPr>
          <p:nvPr/>
        </p:nvCxnSpPr>
        <p:spPr>
          <a:xfrm>
            <a:off x="6705600" y="2209800"/>
            <a:ext cx="1311934" cy="34426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5410200" y="12954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 Summary Data</a:t>
            </a:r>
            <a:endParaRPr lang="en-US" sz="2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162800" y="2554069"/>
            <a:ext cx="17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Analysis Object Data</a:t>
            </a:r>
            <a:endParaRPr lang="en-US" sz="1800" dirty="0"/>
          </a:p>
        </p:txBody>
      </p:sp>
      <p:sp>
        <p:nvSpPr>
          <p:cNvPr id="121" name="Rectangle 120"/>
          <p:cNvSpPr/>
          <p:nvPr/>
        </p:nvSpPr>
        <p:spPr>
          <a:xfrm>
            <a:off x="450387" y="50292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31387" y="50292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06279" y="50292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456495" y="5181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37495" y="5181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212387" y="5181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57200" y="53340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38200" y="53340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213092" y="53340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457200" y="5943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38200" y="5943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1213092" y="5943600"/>
            <a:ext cx="311613" cy="762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831387" y="5454134"/>
            <a:ext cx="3184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304800" y="606447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2209801" y="4986010"/>
            <a:ext cx="1600199" cy="1643390"/>
            <a:chOff x="2209800" y="4191000"/>
            <a:chExt cx="1600199" cy="1643390"/>
          </a:xfrm>
        </p:grpSpPr>
        <p:sp>
          <p:nvSpPr>
            <p:cNvPr id="41" name="Rectangle 40"/>
            <p:cNvSpPr/>
            <p:nvPr/>
          </p:nvSpPr>
          <p:spPr>
            <a:xfrm>
              <a:off x="2209800" y="4191000"/>
              <a:ext cx="1600199" cy="16433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275767" y="4982586"/>
              <a:ext cx="1458033" cy="656214"/>
              <a:chOff x="1905000" y="4114800"/>
              <a:chExt cx="1676400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905000" y="4114800"/>
                <a:ext cx="1676400" cy="838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981200" y="42672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1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981200" y="45720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……..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981200" y="47244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n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981200" y="44196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905000" y="4114800"/>
                <a:ext cx="581124" cy="21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 smtClean="0"/>
                  <a:t>Version 2</a:t>
                </a:r>
                <a:endParaRPr lang="en-US" sz="500" b="1" dirty="0"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380648" y="5676900"/>
              <a:ext cx="1226166" cy="1143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……..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2275767" y="4267200"/>
              <a:ext cx="1458033" cy="656214"/>
              <a:chOff x="1905000" y="4114800"/>
              <a:chExt cx="1676400" cy="838200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905000" y="4114800"/>
                <a:ext cx="1676400" cy="838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981200" y="42672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1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981200" y="45720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……..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1981200" y="47244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n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981200" y="4419600"/>
                <a:ext cx="15240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File 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905000" y="4114800"/>
                <a:ext cx="581124" cy="21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 smtClean="0"/>
                  <a:t>Version 1</a:t>
                </a:r>
                <a:endParaRPr lang="en-US" sz="500" b="1" dirty="0"/>
              </a:p>
            </p:txBody>
          </p:sp>
        </p:grpSp>
      </p:grpSp>
      <p:sp>
        <p:nvSpPr>
          <p:cNvPr id="147" name="TextBox 146"/>
          <p:cNvSpPr txBox="1"/>
          <p:nvPr/>
        </p:nvSpPr>
        <p:spPr>
          <a:xfrm>
            <a:off x="2575170" y="3864114"/>
            <a:ext cx="98792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Find</a:t>
            </a:r>
          </a:p>
          <a:p>
            <a:pPr algn="ctr"/>
            <a:r>
              <a:rPr lang="en-US" sz="2000" dirty="0" smtClean="0"/>
              <a:t>Dataset</a:t>
            </a:r>
            <a:endParaRPr lang="en-US" sz="2000" dirty="0"/>
          </a:p>
        </p:txBody>
      </p:sp>
      <p:cxnSp>
        <p:nvCxnSpPr>
          <p:cNvPr id="148" name="Straight Arrow Connector 147"/>
          <p:cNvCxnSpPr>
            <a:stCxn id="69" idx="3"/>
            <a:endCxn id="147" idx="1"/>
          </p:cNvCxnSpPr>
          <p:nvPr/>
        </p:nvCxnSpPr>
        <p:spPr>
          <a:xfrm>
            <a:off x="1963495" y="4218057"/>
            <a:ext cx="6116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7" idx="3"/>
            <a:endCxn id="178" idx="1"/>
          </p:cNvCxnSpPr>
          <p:nvPr/>
        </p:nvCxnSpPr>
        <p:spPr>
          <a:xfrm>
            <a:off x="3563091" y="4218057"/>
            <a:ext cx="12366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3990422" y="5068001"/>
            <a:ext cx="2522131" cy="1332799"/>
            <a:chOff x="4038601" y="4668763"/>
            <a:chExt cx="2522131" cy="1332799"/>
          </a:xfrm>
        </p:grpSpPr>
        <p:sp>
          <p:nvSpPr>
            <p:cNvPr id="155" name="Rectangle 154"/>
            <p:cNvSpPr/>
            <p:nvPr/>
          </p:nvSpPr>
          <p:spPr>
            <a:xfrm>
              <a:off x="4951899" y="4668763"/>
              <a:ext cx="763101" cy="3985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CERN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896292" y="5491850"/>
              <a:ext cx="742508" cy="5097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CNAF </a:t>
              </a:r>
              <a:r>
                <a:rPr lang="en-US" sz="1400" dirty="0" smtClean="0">
                  <a:solidFill>
                    <a:schemeClr val="tx1"/>
                  </a:solidFill>
                </a:rPr>
                <a:t>(IT)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038601" y="5491850"/>
              <a:ext cx="762000" cy="5097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BNL </a:t>
              </a:r>
              <a:r>
                <a:rPr lang="en-US" sz="1400" dirty="0" smtClean="0">
                  <a:solidFill>
                    <a:schemeClr val="tx1"/>
                  </a:solidFill>
                </a:rPr>
                <a:t>(USA)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943600" y="5477631"/>
              <a:ext cx="617132" cy="5239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RAL </a:t>
              </a:r>
              <a:r>
                <a:rPr lang="en-US" sz="1400" dirty="0" smtClean="0">
                  <a:solidFill>
                    <a:schemeClr val="tx1"/>
                  </a:solidFill>
                </a:rPr>
                <a:t>(UK)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5497772" y="5481873"/>
              <a:ext cx="531627" cy="39853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…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Straight Connector 160"/>
            <p:cNvCxnSpPr/>
            <p:nvPr/>
          </p:nvCxnSpPr>
          <p:spPr>
            <a:xfrm flipV="1">
              <a:off x="4534114" y="5067300"/>
              <a:ext cx="417785" cy="4245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 flipV="1">
              <a:off x="5214312" y="5067300"/>
              <a:ext cx="2686" cy="4245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5715000" y="5072135"/>
              <a:ext cx="228600" cy="405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TextBox 177"/>
          <p:cNvSpPr txBox="1"/>
          <p:nvPr/>
        </p:nvSpPr>
        <p:spPr>
          <a:xfrm>
            <a:off x="4799716" y="3864114"/>
            <a:ext cx="98792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Locate</a:t>
            </a:r>
          </a:p>
          <a:p>
            <a:pPr algn="ctr"/>
            <a:r>
              <a:rPr lang="en-US" sz="2000" dirty="0" smtClean="0"/>
              <a:t>Dataset</a:t>
            </a:r>
            <a:endParaRPr lang="en-US" sz="2000" dirty="0"/>
          </a:p>
        </p:txBody>
      </p:sp>
      <p:cxnSp>
        <p:nvCxnSpPr>
          <p:cNvPr id="179" name="Straight Arrow Connector 178"/>
          <p:cNvCxnSpPr>
            <a:stCxn id="178" idx="3"/>
            <a:endCxn id="180" idx="1"/>
          </p:cNvCxnSpPr>
          <p:nvPr/>
        </p:nvCxnSpPr>
        <p:spPr>
          <a:xfrm flipV="1">
            <a:off x="5787637" y="4202668"/>
            <a:ext cx="1260947" cy="15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7048584" y="4002613"/>
            <a:ext cx="194709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Access Data Files</a:t>
            </a:r>
            <a:endParaRPr lang="en-US" sz="2000" dirty="0"/>
          </a:p>
        </p:txBody>
      </p:sp>
      <p:sp>
        <p:nvSpPr>
          <p:cNvPr id="183" name="TextBox 182"/>
          <p:cNvSpPr txBox="1"/>
          <p:nvPr/>
        </p:nvSpPr>
        <p:spPr>
          <a:xfrm>
            <a:off x="4798398" y="4648200"/>
            <a:ext cx="106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DDM | DQ2</a:t>
            </a:r>
            <a:endParaRPr lang="en-US" sz="1400" dirty="0"/>
          </a:p>
        </p:txBody>
      </p:sp>
      <p:cxnSp>
        <p:nvCxnSpPr>
          <p:cNvPr id="185" name="Elbow Connector 184"/>
          <p:cNvCxnSpPr/>
          <p:nvPr/>
        </p:nvCxnSpPr>
        <p:spPr>
          <a:xfrm>
            <a:off x="1524000" y="5062210"/>
            <a:ext cx="818042" cy="178968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/>
          <p:cNvCxnSpPr/>
          <p:nvPr/>
        </p:nvCxnSpPr>
        <p:spPr>
          <a:xfrm flipV="1">
            <a:off x="3962400" y="5246132"/>
            <a:ext cx="866221" cy="29827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6124021" y="5257800"/>
            <a:ext cx="3810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629401" y="4737318"/>
            <a:ext cx="2511624" cy="1815882"/>
          </a:xfrm>
          <a:prstGeom prst="rect">
            <a:avLst/>
          </a:prstGeom>
          <a:solidFill>
            <a:srgbClr val="C3D69B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/castor/atlas/</a:t>
            </a:r>
            <a:r>
              <a:rPr lang="en-US" sz="1400" dirty="0" err="1" smtClean="0"/>
              <a:t>dataset.A</a:t>
            </a:r>
            <a:r>
              <a:rPr lang="en-US" sz="1400" dirty="0" smtClean="0"/>
              <a:t>/file1.v1</a:t>
            </a:r>
          </a:p>
          <a:p>
            <a:pPr algn="ctr"/>
            <a:r>
              <a:rPr lang="en-US" sz="1400" dirty="0"/>
              <a:t>/</a:t>
            </a:r>
            <a:r>
              <a:rPr lang="en-US" sz="1400" dirty="0" smtClean="0"/>
              <a:t>castor/atlas/</a:t>
            </a:r>
            <a:r>
              <a:rPr lang="en-US" sz="1400" dirty="0" err="1" smtClean="0"/>
              <a:t>dataset.A</a:t>
            </a:r>
            <a:r>
              <a:rPr lang="en-US" sz="1400" dirty="0" smtClean="0"/>
              <a:t>/file2.v1</a:t>
            </a:r>
          </a:p>
          <a:p>
            <a:pPr algn="ctr"/>
            <a:r>
              <a:rPr lang="en-US" sz="1400" dirty="0" smtClean="0"/>
              <a:t>…</a:t>
            </a:r>
            <a:endParaRPr lang="en-US" sz="1400" dirty="0"/>
          </a:p>
          <a:p>
            <a:pPr algn="ctr"/>
            <a:r>
              <a:rPr lang="en-US" sz="1400" dirty="0"/>
              <a:t>/</a:t>
            </a:r>
            <a:r>
              <a:rPr lang="en-US" sz="1400" dirty="0" smtClean="0"/>
              <a:t>castor/atlas/</a:t>
            </a:r>
            <a:r>
              <a:rPr lang="en-US" sz="1400" dirty="0" err="1" smtClean="0"/>
              <a:t>dataset.A</a:t>
            </a:r>
            <a:r>
              <a:rPr lang="en-US" sz="1400" dirty="0" smtClean="0"/>
              <a:t>/file1.v2</a:t>
            </a:r>
            <a:endParaRPr lang="en-US" sz="1400" dirty="0"/>
          </a:p>
          <a:p>
            <a:pPr algn="ctr"/>
            <a:r>
              <a:rPr lang="en-US" sz="1400" b="1" dirty="0" smtClean="0"/>
              <a:t>…</a:t>
            </a:r>
          </a:p>
          <a:p>
            <a:pPr algn="ctr"/>
            <a:r>
              <a:rPr lang="en-US" sz="1400" dirty="0" smtClean="0"/>
              <a:t>/castor/atlas/</a:t>
            </a:r>
            <a:r>
              <a:rPr lang="en-US" sz="1400" dirty="0" err="1" smtClean="0"/>
              <a:t>dataset.B</a:t>
            </a:r>
            <a:r>
              <a:rPr lang="en-US" sz="1400" dirty="0" smtClean="0"/>
              <a:t>/file1.v1</a:t>
            </a:r>
            <a:endParaRPr lang="en-US" sz="1400" dirty="0"/>
          </a:p>
          <a:p>
            <a:pPr algn="ctr"/>
            <a:r>
              <a:rPr lang="en-US" sz="1400" dirty="0"/>
              <a:t>/</a:t>
            </a:r>
            <a:r>
              <a:rPr lang="en-US" sz="1400" dirty="0" smtClean="0"/>
              <a:t>castor/atlas/</a:t>
            </a:r>
            <a:r>
              <a:rPr lang="en-US" sz="1400" dirty="0" err="1" smtClean="0"/>
              <a:t>dataset.B</a:t>
            </a:r>
            <a:r>
              <a:rPr lang="en-US" sz="1400" dirty="0" smtClean="0"/>
              <a:t>/file2.v1</a:t>
            </a:r>
          </a:p>
          <a:p>
            <a:pPr algn="ctr"/>
            <a:r>
              <a:rPr lang="en-US" sz="1400" b="1" dirty="0" smtClean="0"/>
              <a:t>...</a:t>
            </a:r>
            <a:endParaRPr lang="en-US" sz="1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828800" y="1818825"/>
            <a:ext cx="1412883" cy="1152975"/>
            <a:chOff x="414338" y="230442"/>
            <a:chExt cx="4938782" cy="3324315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814388"/>
              <a:ext cx="3826805" cy="2740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1338183" y="230442"/>
              <a:ext cx="4014937" cy="155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b="1" u="sng" dirty="0"/>
                <a:t>ATLAS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6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610600" cy="685800"/>
          </a:xfrm>
        </p:spPr>
        <p:txBody>
          <a:bodyPr/>
          <a:lstStyle/>
          <a:p>
            <a:r>
              <a:rPr lang="en-US" sz="3200" dirty="0"/>
              <a:t>ATLAS-Amsterdam </a:t>
            </a:r>
            <a:r>
              <a:rPr lang="en-US" sz="3200" dirty="0" smtClean="0"/>
              <a:t>tier</a:t>
            </a:r>
            <a:r>
              <a:rPr lang="en-US" sz="3200" dirty="0"/>
              <a:t>-1 </a:t>
            </a:r>
            <a:r>
              <a:rPr lang="en-US" sz="3200" dirty="0" smtClean="0"/>
              <a:t>re-processing </a:t>
            </a:r>
            <a:r>
              <a:rPr lang="en-US" sz="3200" dirty="0"/>
              <a:t>d</a:t>
            </a:r>
            <a:r>
              <a:rPr lang="en-US" sz="3200" dirty="0" smtClean="0"/>
              <a:t>ata </a:t>
            </a:r>
            <a:r>
              <a:rPr lang="en-US" sz="3200" dirty="0"/>
              <a:t>f</a:t>
            </a:r>
            <a:r>
              <a:rPr lang="en-US" sz="3200" dirty="0" smtClean="0"/>
              <a:t>low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200" y="685800"/>
            <a:ext cx="8869363" cy="6161087"/>
            <a:chOff x="76200" y="685800"/>
            <a:chExt cx="8869363" cy="6161087"/>
          </a:xfrm>
        </p:grpSpPr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3587750" y="4408487"/>
              <a:ext cx="984250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CPU</a:t>
              </a:r>
              <a:br>
                <a:rPr lang="en-US" sz="2000">
                  <a:latin typeface="Geneva" charset="0"/>
                </a:rPr>
              </a:br>
              <a:r>
                <a:rPr lang="en-US" sz="2000">
                  <a:latin typeface="Geneva" charset="0"/>
                </a:rPr>
                <a:t>farm</a:t>
              </a:r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3727450" y="2579687"/>
              <a:ext cx="774700" cy="914400"/>
            </a:xfrm>
            <a:prstGeom prst="can">
              <a:avLst>
                <a:gd name="adj" fmla="val 295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Geneva" charset="0"/>
                </a:rPr>
                <a:t>disk</a:t>
              </a:r>
              <a:br>
                <a:rPr lang="en-US">
                  <a:latin typeface="Geneva" charset="0"/>
                </a:rPr>
              </a:br>
              <a:r>
                <a:rPr lang="en-US">
                  <a:latin typeface="Geneva" charset="0"/>
                </a:rPr>
                <a:t>buffer</a:t>
              </a:r>
            </a:p>
          </p:txBody>
        </p:sp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>
              <a:off x="3657600" y="750887"/>
              <a:ext cx="773113" cy="762000"/>
            </a:xfrm>
            <a:prstGeom prst="flowChartMagnetic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/>
                <a:t>Tape</a:t>
              </a:r>
            </a:p>
          </p:txBody>
        </p:sp>
        <p:grpSp>
          <p:nvGrpSpPr>
            <p:cNvPr id="6164" name="Group 20"/>
            <p:cNvGrpSpPr>
              <a:grpSpLocks/>
            </p:cNvGrpSpPr>
            <p:nvPr/>
          </p:nvGrpSpPr>
          <p:grpSpPr bwMode="auto">
            <a:xfrm>
              <a:off x="76200" y="2590800"/>
              <a:ext cx="1504950" cy="1830387"/>
              <a:chOff x="4368" y="1920"/>
              <a:chExt cx="528" cy="720"/>
            </a:xfrm>
          </p:grpSpPr>
          <p:sp>
            <p:nvSpPr>
              <p:cNvPr id="6165" name="Rectangle 21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hangingPunct="0"/>
                <a:r>
                  <a:rPr lang="en-US" sz="1600">
                    <a:solidFill>
                      <a:srgbClr val="FF0000"/>
                    </a:solidFill>
                    <a:latin typeface="Geneva" charset="0"/>
                  </a:rPr>
                  <a:t>AODm2</a:t>
                </a:r>
              </a:p>
            </p:txBody>
          </p:sp>
          <p:sp>
            <p:nvSpPr>
              <p:cNvPr id="6166" name="Rectangle 22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hangingPunct="0"/>
                <a:r>
                  <a:rPr lang="en-US" sz="1600" dirty="0">
                    <a:solidFill>
                      <a:srgbClr val="FF0000"/>
                    </a:solidFill>
                    <a:latin typeface="Geneva" charset="0"/>
                  </a:rPr>
                  <a:t>500 MB/file</a:t>
                </a:r>
              </a:p>
              <a:p>
                <a:pPr eaLnBrk="0" hangingPunct="0"/>
                <a:r>
                  <a:rPr lang="en-US" sz="1600" dirty="0">
                    <a:solidFill>
                      <a:srgbClr val="FF0000"/>
                    </a:solidFill>
                    <a:latin typeface="Geneva" charset="0"/>
                  </a:rPr>
                  <a:t>0.0052 Hz</a:t>
                </a:r>
              </a:p>
              <a:p>
                <a:pPr eaLnBrk="0" hangingPunct="0"/>
                <a:r>
                  <a:rPr lang="en-US" sz="1600" dirty="0">
                    <a:solidFill>
                      <a:srgbClr val="FF0000"/>
                    </a:solidFill>
                    <a:latin typeface="Geneva" charset="0"/>
                  </a:rPr>
                  <a:t>450 f/day</a:t>
                </a:r>
              </a:p>
              <a:p>
                <a:pPr eaLnBrk="0" hangingPunct="0"/>
                <a:r>
                  <a:rPr lang="en-US" sz="1600" dirty="0">
                    <a:solidFill>
                      <a:srgbClr val="FF0000"/>
                    </a:solidFill>
                    <a:latin typeface="Geneva" charset="0"/>
                  </a:rPr>
                  <a:t>2.6 MB/s</a:t>
                </a:r>
              </a:p>
              <a:p>
                <a:pPr eaLnBrk="0" hangingPunct="0"/>
                <a:r>
                  <a:rPr lang="en-US" sz="1600" dirty="0">
                    <a:solidFill>
                      <a:srgbClr val="FF0000"/>
                    </a:solidFill>
                    <a:latin typeface="Geneva" charset="0"/>
                  </a:rPr>
                  <a:t>0.23 TB/day</a:t>
                </a:r>
              </a:p>
            </p:txBody>
          </p:sp>
        </p:grpSp>
        <p:sp>
          <p:nvSpPr>
            <p:cNvPr id="6170" name="Line 26"/>
            <p:cNvSpPr>
              <a:spLocks noChangeShapeType="1"/>
            </p:cNvSpPr>
            <p:nvPr/>
          </p:nvSpPr>
          <p:spPr bwMode="auto">
            <a:xfrm>
              <a:off x="4067175" y="3570287"/>
              <a:ext cx="0" cy="762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Line 42"/>
            <p:cNvSpPr>
              <a:spLocks noChangeShapeType="1"/>
            </p:cNvSpPr>
            <p:nvPr/>
          </p:nvSpPr>
          <p:spPr bwMode="auto">
            <a:xfrm>
              <a:off x="4067175" y="1589087"/>
              <a:ext cx="0" cy="914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AutoShape 47"/>
            <p:cNvSpPr>
              <a:spLocks noChangeArrowheads="1"/>
            </p:cNvSpPr>
            <p:nvPr/>
          </p:nvSpPr>
          <p:spPr bwMode="auto">
            <a:xfrm>
              <a:off x="3727450" y="5932487"/>
              <a:ext cx="774700" cy="914400"/>
            </a:xfrm>
            <a:prstGeom prst="can">
              <a:avLst>
                <a:gd name="adj" fmla="val 29508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Geneva" charset="0"/>
                </a:rPr>
                <a:t>disk</a:t>
              </a:r>
              <a:br>
                <a:rPr lang="en-US">
                  <a:latin typeface="Geneva" charset="0"/>
                </a:rPr>
              </a:br>
              <a:r>
                <a:rPr lang="en-US">
                  <a:latin typeface="Geneva" charset="0"/>
                </a:rPr>
                <a:t>storage</a:t>
              </a:r>
            </a:p>
          </p:txBody>
        </p:sp>
        <p:sp>
          <p:nvSpPr>
            <p:cNvPr id="6193" name="Line 49"/>
            <p:cNvSpPr>
              <a:spLocks noChangeShapeType="1"/>
            </p:cNvSpPr>
            <p:nvPr/>
          </p:nvSpPr>
          <p:spPr bwMode="auto">
            <a:xfrm flipH="1">
              <a:off x="4067175" y="5246687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0" name="Line 66"/>
            <p:cNvSpPr>
              <a:spLocks noChangeShapeType="1"/>
            </p:cNvSpPr>
            <p:nvPr/>
          </p:nvSpPr>
          <p:spPr bwMode="auto">
            <a:xfrm>
              <a:off x="4500563" y="6518275"/>
              <a:ext cx="3600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12" name="Group 68"/>
            <p:cNvGrpSpPr>
              <a:grpSpLocks/>
            </p:cNvGrpSpPr>
            <p:nvPr/>
          </p:nvGrpSpPr>
          <p:grpSpPr bwMode="auto">
            <a:xfrm>
              <a:off x="5957888" y="2630487"/>
              <a:ext cx="774700" cy="1143000"/>
              <a:chOff x="3120" y="1920"/>
              <a:chExt cx="528" cy="720"/>
            </a:xfrm>
          </p:grpSpPr>
          <p:sp>
            <p:nvSpPr>
              <p:cNvPr id="6213" name="Rectangle 69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ESD2</a:t>
                </a:r>
              </a:p>
            </p:txBody>
          </p:sp>
          <p:sp>
            <p:nvSpPr>
              <p:cNvPr id="6214" name="Rectangle 70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0.026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2246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13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1.1 TB/day</a:t>
                </a:r>
              </a:p>
            </p:txBody>
          </p:sp>
        </p:grpSp>
        <p:grpSp>
          <p:nvGrpSpPr>
            <p:cNvPr id="6215" name="Group 71"/>
            <p:cNvGrpSpPr>
              <a:grpSpLocks/>
            </p:cNvGrpSpPr>
            <p:nvPr/>
          </p:nvGrpSpPr>
          <p:grpSpPr bwMode="auto">
            <a:xfrm>
              <a:off x="7112000" y="2630487"/>
              <a:ext cx="773113" cy="1143000"/>
              <a:chOff x="4368" y="1920"/>
              <a:chExt cx="528" cy="720"/>
            </a:xfrm>
          </p:grpSpPr>
          <p:sp>
            <p:nvSpPr>
              <p:cNvPr id="6216" name="Rectangle 72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AODm2</a:t>
                </a:r>
              </a:p>
            </p:txBody>
          </p:sp>
          <p:sp>
            <p:nvSpPr>
              <p:cNvPr id="6217" name="Rectangle 73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0.0052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450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2.6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0.23 TB/day</a:t>
                </a:r>
              </a:p>
            </p:txBody>
          </p:sp>
        </p:grpSp>
        <p:sp>
          <p:nvSpPr>
            <p:cNvPr id="6238" name="AutoShape 94"/>
            <p:cNvSpPr>
              <a:spLocks noChangeArrowheads="1"/>
            </p:cNvSpPr>
            <p:nvPr/>
          </p:nvSpPr>
          <p:spPr bwMode="auto">
            <a:xfrm>
              <a:off x="1581150" y="769937"/>
              <a:ext cx="773113" cy="762000"/>
            </a:xfrm>
            <a:prstGeom prst="flowChartMagnetic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/>
                <a:t>Tape</a:t>
              </a:r>
            </a:p>
          </p:txBody>
        </p:sp>
        <p:sp>
          <p:nvSpPr>
            <p:cNvPr id="6239" name="AutoShape 95"/>
            <p:cNvSpPr>
              <a:spLocks noChangeArrowheads="1"/>
            </p:cNvSpPr>
            <p:nvPr/>
          </p:nvSpPr>
          <p:spPr bwMode="auto">
            <a:xfrm>
              <a:off x="250825" y="757237"/>
              <a:ext cx="773113" cy="762000"/>
            </a:xfrm>
            <a:prstGeom prst="flowChartMagnetic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dirty="0"/>
                <a:t>Tape</a:t>
              </a:r>
            </a:p>
          </p:txBody>
        </p:sp>
        <p:sp>
          <p:nvSpPr>
            <p:cNvPr id="6240" name="Line 96"/>
            <p:cNvSpPr>
              <a:spLocks noChangeShapeType="1"/>
            </p:cNvSpPr>
            <p:nvPr/>
          </p:nvSpPr>
          <p:spPr bwMode="auto">
            <a:xfrm flipV="1">
              <a:off x="1979613" y="4430712"/>
              <a:ext cx="0" cy="172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1" name="Line 97"/>
            <p:cNvSpPr>
              <a:spLocks noChangeShapeType="1"/>
            </p:cNvSpPr>
            <p:nvPr/>
          </p:nvSpPr>
          <p:spPr bwMode="auto">
            <a:xfrm flipV="1">
              <a:off x="755650" y="4430712"/>
              <a:ext cx="0" cy="2159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2" name="Line 98"/>
            <p:cNvSpPr>
              <a:spLocks noChangeShapeType="1"/>
            </p:cNvSpPr>
            <p:nvPr/>
          </p:nvSpPr>
          <p:spPr bwMode="auto">
            <a:xfrm>
              <a:off x="755650" y="6589712"/>
              <a:ext cx="29416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3" name="Line 99"/>
            <p:cNvSpPr>
              <a:spLocks noChangeShapeType="1"/>
            </p:cNvSpPr>
            <p:nvPr/>
          </p:nvSpPr>
          <p:spPr bwMode="auto">
            <a:xfrm>
              <a:off x="1979613" y="6157912"/>
              <a:ext cx="17287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4" name="Line 100"/>
            <p:cNvSpPr>
              <a:spLocks noChangeShapeType="1"/>
            </p:cNvSpPr>
            <p:nvPr/>
          </p:nvSpPr>
          <p:spPr bwMode="auto">
            <a:xfrm flipV="1">
              <a:off x="1998663" y="1549400"/>
              <a:ext cx="0" cy="172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5" name="Line 101"/>
            <p:cNvSpPr>
              <a:spLocks noChangeShapeType="1"/>
            </p:cNvSpPr>
            <p:nvPr/>
          </p:nvSpPr>
          <p:spPr bwMode="auto">
            <a:xfrm flipV="1">
              <a:off x="717550" y="1550987"/>
              <a:ext cx="0" cy="172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6" name="Rectangle 102"/>
            <p:cNvSpPr>
              <a:spLocks noChangeArrowheads="1"/>
            </p:cNvSpPr>
            <p:nvPr/>
          </p:nvSpPr>
          <p:spPr bwMode="auto">
            <a:xfrm>
              <a:off x="8172450" y="6015037"/>
              <a:ext cx="773113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Taipei</a:t>
              </a:r>
            </a:p>
          </p:txBody>
        </p:sp>
        <p:sp>
          <p:nvSpPr>
            <p:cNvPr id="6247" name="Rectangle 103"/>
            <p:cNvSpPr>
              <a:spLocks noChangeArrowheads="1"/>
            </p:cNvSpPr>
            <p:nvPr/>
          </p:nvSpPr>
          <p:spPr bwMode="auto">
            <a:xfrm>
              <a:off x="8172450" y="4646612"/>
              <a:ext cx="773113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Triumf</a:t>
              </a:r>
            </a:p>
          </p:txBody>
        </p:sp>
        <p:sp>
          <p:nvSpPr>
            <p:cNvPr id="6248" name="Rectangle 104"/>
            <p:cNvSpPr>
              <a:spLocks noChangeArrowheads="1"/>
            </p:cNvSpPr>
            <p:nvPr/>
          </p:nvSpPr>
          <p:spPr bwMode="auto">
            <a:xfrm>
              <a:off x="8158163" y="3278187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BNL</a:t>
              </a:r>
            </a:p>
          </p:txBody>
        </p:sp>
        <p:sp>
          <p:nvSpPr>
            <p:cNvPr id="6249" name="Line 105"/>
            <p:cNvSpPr>
              <a:spLocks noChangeShapeType="1"/>
            </p:cNvSpPr>
            <p:nvPr/>
          </p:nvSpPr>
          <p:spPr bwMode="auto">
            <a:xfrm>
              <a:off x="5148263" y="3781425"/>
              <a:ext cx="30146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" name="Line 106"/>
            <p:cNvSpPr>
              <a:spLocks noChangeShapeType="1"/>
            </p:cNvSpPr>
            <p:nvPr/>
          </p:nvSpPr>
          <p:spPr bwMode="auto">
            <a:xfrm flipH="1">
              <a:off x="5148263" y="3781425"/>
              <a:ext cx="0" cy="2449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" name="Line 107"/>
            <p:cNvSpPr>
              <a:spLocks noChangeShapeType="1"/>
            </p:cNvSpPr>
            <p:nvPr/>
          </p:nvSpPr>
          <p:spPr bwMode="auto">
            <a:xfrm flipH="1">
              <a:off x="5364163" y="5078412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" name="Line 108"/>
            <p:cNvSpPr>
              <a:spLocks noChangeShapeType="1"/>
            </p:cNvSpPr>
            <p:nvPr/>
          </p:nvSpPr>
          <p:spPr bwMode="auto">
            <a:xfrm flipH="1">
              <a:off x="4500563" y="6230937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" name="Line 109"/>
            <p:cNvSpPr>
              <a:spLocks noChangeShapeType="1"/>
            </p:cNvSpPr>
            <p:nvPr/>
          </p:nvSpPr>
          <p:spPr bwMode="auto">
            <a:xfrm flipH="1">
              <a:off x="4500563" y="6373812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4" name="Line 110"/>
            <p:cNvSpPr>
              <a:spLocks noChangeShapeType="1"/>
            </p:cNvSpPr>
            <p:nvPr/>
          </p:nvSpPr>
          <p:spPr bwMode="auto">
            <a:xfrm>
              <a:off x="5364163" y="5078412"/>
              <a:ext cx="273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9" name="Group 115"/>
            <p:cNvGrpSpPr>
              <a:grpSpLocks/>
            </p:cNvGrpSpPr>
            <p:nvPr/>
          </p:nvGrpSpPr>
          <p:grpSpPr bwMode="auto">
            <a:xfrm>
              <a:off x="5951538" y="3935412"/>
              <a:ext cx="774700" cy="1143000"/>
              <a:chOff x="3120" y="1920"/>
              <a:chExt cx="528" cy="720"/>
            </a:xfrm>
          </p:grpSpPr>
          <p:sp>
            <p:nvSpPr>
              <p:cNvPr id="6260" name="Rectangle 116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ESD2</a:t>
                </a:r>
              </a:p>
            </p:txBody>
          </p:sp>
          <p:sp>
            <p:nvSpPr>
              <p:cNvPr id="6261" name="Rectangle 117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0.0156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1350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7.8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0.66 TB/day</a:t>
                </a:r>
              </a:p>
            </p:txBody>
          </p:sp>
        </p:grpSp>
        <p:grpSp>
          <p:nvGrpSpPr>
            <p:cNvPr id="6266" name="Group 122"/>
            <p:cNvGrpSpPr>
              <a:grpSpLocks/>
            </p:cNvGrpSpPr>
            <p:nvPr/>
          </p:nvGrpSpPr>
          <p:grpSpPr bwMode="auto">
            <a:xfrm>
              <a:off x="5932488" y="5375275"/>
              <a:ext cx="774700" cy="1143000"/>
              <a:chOff x="3120" y="1920"/>
              <a:chExt cx="528" cy="720"/>
            </a:xfrm>
          </p:grpSpPr>
          <p:sp>
            <p:nvSpPr>
              <p:cNvPr id="6267" name="Rectangle 123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ESD2</a:t>
                </a:r>
              </a:p>
            </p:txBody>
          </p:sp>
          <p:sp>
            <p:nvSpPr>
              <p:cNvPr id="6268" name="Rectangle 124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0.0104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900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5.2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0.44 TB/day</a:t>
                </a:r>
              </a:p>
            </p:txBody>
          </p:sp>
        </p:grpSp>
        <p:sp>
          <p:nvSpPr>
            <p:cNvPr id="6272" name="Text Box 128"/>
            <p:cNvSpPr txBox="1">
              <a:spLocks noChangeArrowheads="1"/>
            </p:cNvSpPr>
            <p:nvPr/>
          </p:nvSpPr>
          <p:spPr bwMode="auto">
            <a:xfrm>
              <a:off x="5145088" y="2701925"/>
              <a:ext cx="768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100%</a:t>
              </a:r>
            </a:p>
          </p:txBody>
        </p:sp>
        <p:sp>
          <p:nvSpPr>
            <p:cNvPr id="6273" name="Text Box 129"/>
            <p:cNvSpPr txBox="1">
              <a:spLocks noChangeArrowheads="1"/>
            </p:cNvSpPr>
            <p:nvPr/>
          </p:nvSpPr>
          <p:spPr bwMode="auto">
            <a:xfrm>
              <a:off x="5238750" y="3998912"/>
              <a:ext cx="641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60%</a:t>
              </a:r>
            </a:p>
          </p:txBody>
        </p:sp>
        <p:sp>
          <p:nvSpPr>
            <p:cNvPr id="6274" name="Text Box 130"/>
            <p:cNvSpPr txBox="1">
              <a:spLocks noChangeArrowheads="1"/>
            </p:cNvSpPr>
            <p:nvPr/>
          </p:nvSpPr>
          <p:spPr bwMode="auto">
            <a:xfrm>
              <a:off x="5219700" y="5438775"/>
              <a:ext cx="641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40%</a:t>
              </a:r>
            </a:p>
          </p:txBody>
        </p:sp>
        <p:sp>
          <p:nvSpPr>
            <p:cNvPr id="6275" name="Text Box 131"/>
            <p:cNvSpPr txBox="1">
              <a:spLocks noChangeArrowheads="1"/>
            </p:cNvSpPr>
            <p:nvPr/>
          </p:nvSpPr>
          <p:spPr bwMode="auto">
            <a:xfrm>
              <a:off x="1927225" y="6157912"/>
              <a:ext cx="1492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Archive copy</a:t>
              </a:r>
            </a:p>
          </p:txBody>
        </p:sp>
        <p:grpSp>
          <p:nvGrpSpPr>
            <p:cNvPr id="6298" name="Group 154"/>
            <p:cNvGrpSpPr>
              <a:grpSpLocks/>
            </p:cNvGrpSpPr>
            <p:nvPr/>
          </p:nvGrpSpPr>
          <p:grpSpPr bwMode="auto">
            <a:xfrm>
              <a:off x="2362200" y="1436686"/>
              <a:ext cx="1447800" cy="1839914"/>
              <a:chOff x="4320" y="1248"/>
              <a:chExt cx="488" cy="720"/>
            </a:xfrm>
          </p:grpSpPr>
          <p:sp>
            <p:nvSpPr>
              <p:cNvPr id="6299" name="Rectangle 155"/>
              <p:cNvSpPr>
                <a:spLocks noChangeArrowheads="1"/>
              </p:cNvSpPr>
              <p:nvPr/>
            </p:nvSpPr>
            <p:spPr bwMode="auto">
              <a:xfrm>
                <a:off x="4320" y="1248"/>
                <a:ext cx="488" cy="144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800">
                    <a:solidFill>
                      <a:srgbClr val="FF0000"/>
                    </a:solidFill>
                    <a:latin typeface="Geneva" charset="0"/>
                  </a:rPr>
                  <a:t>RAW</a:t>
                </a:r>
              </a:p>
            </p:txBody>
          </p:sp>
          <p:sp>
            <p:nvSpPr>
              <p:cNvPr id="6300" name="Rectangle 156"/>
              <p:cNvSpPr>
                <a:spLocks noChangeArrowheads="1"/>
              </p:cNvSpPr>
              <p:nvPr/>
            </p:nvSpPr>
            <p:spPr bwMode="auto">
              <a:xfrm>
                <a:off x="4320" y="1392"/>
                <a:ext cx="488" cy="576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1.6 GB/file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0.026 Hz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2246 f/day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41.6 MB/s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3.4 TB/day</a:t>
                </a:r>
              </a:p>
            </p:txBody>
          </p:sp>
        </p:grpSp>
        <p:grpSp>
          <p:nvGrpSpPr>
            <p:cNvPr id="6304" name="Group 160"/>
            <p:cNvGrpSpPr>
              <a:grpSpLocks/>
            </p:cNvGrpSpPr>
            <p:nvPr/>
          </p:nvGrpSpPr>
          <p:grpSpPr bwMode="auto">
            <a:xfrm>
              <a:off x="1447800" y="3200400"/>
              <a:ext cx="1600200" cy="2133600"/>
              <a:chOff x="4224" y="1303"/>
              <a:chExt cx="768" cy="1104"/>
            </a:xfrm>
          </p:grpSpPr>
          <p:sp>
            <p:nvSpPr>
              <p:cNvPr id="6305" name="Rectangle 161"/>
              <p:cNvSpPr>
                <a:spLocks noChangeArrowheads="1"/>
              </p:cNvSpPr>
              <p:nvPr/>
            </p:nvSpPr>
            <p:spPr bwMode="auto">
              <a:xfrm>
                <a:off x="4224" y="1303"/>
                <a:ext cx="768" cy="233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800">
                    <a:solidFill>
                      <a:srgbClr val="FF0000"/>
                    </a:solidFill>
                    <a:latin typeface="Geneva" charset="0"/>
                  </a:rPr>
                  <a:t>ESD2</a:t>
                </a:r>
              </a:p>
            </p:txBody>
          </p:sp>
          <p:sp>
            <p:nvSpPr>
              <p:cNvPr id="6306" name="Rectangle 162"/>
              <p:cNvSpPr>
                <a:spLocks noChangeArrowheads="1"/>
              </p:cNvSpPr>
              <p:nvPr/>
            </p:nvSpPr>
            <p:spPr bwMode="auto">
              <a:xfrm>
                <a:off x="4224" y="1536"/>
                <a:ext cx="768" cy="87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0.026 Hz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2246 f/day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13 MB/s</a:t>
                </a:r>
              </a:p>
              <a:p>
                <a:pPr algn="ctr" eaLnBrk="0" hangingPunct="0"/>
                <a:r>
                  <a:rPr lang="en-US" sz="1800" dirty="0">
                    <a:solidFill>
                      <a:srgbClr val="FF0000"/>
                    </a:solidFill>
                    <a:latin typeface="Geneva" charset="0"/>
                  </a:rPr>
                  <a:t>1.1 TB/day</a:t>
                </a:r>
              </a:p>
            </p:txBody>
          </p:sp>
        </p:grpSp>
        <p:grpSp>
          <p:nvGrpSpPr>
            <p:cNvPr id="6308" name="Group 164"/>
            <p:cNvGrpSpPr>
              <a:grpSpLocks/>
            </p:cNvGrpSpPr>
            <p:nvPr/>
          </p:nvGrpSpPr>
          <p:grpSpPr bwMode="auto">
            <a:xfrm>
              <a:off x="7112000" y="3935412"/>
              <a:ext cx="773113" cy="1143000"/>
              <a:chOff x="4368" y="1920"/>
              <a:chExt cx="528" cy="720"/>
            </a:xfrm>
          </p:grpSpPr>
          <p:sp>
            <p:nvSpPr>
              <p:cNvPr id="6309" name="Rectangle 165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AODm2</a:t>
                </a:r>
              </a:p>
            </p:txBody>
          </p:sp>
          <p:sp>
            <p:nvSpPr>
              <p:cNvPr id="6310" name="Rectangle 166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0.0052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450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2.6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0.23 TB/day</a:t>
                </a:r>
              </a:p>
            </p:txBody>
          </p:sp>
        </p:grpSp>
        <p:grpSp>
          <p:nvGrpSpPr>
            <p:cNvPr id="6311" name="Group 167"/>
            <p:cNvGrpSpPr>
              <a:grpSpLocks/>
            </p:cNvGrpSpPr>
            <p:nvPr/>
          </p:nvGrpSpPr>
          <p:grpSpPr bwMode="auto">
            <a:xfrm>
              <a:off x="7121525" y="5375275"/>
              <a:ext cx="773113" cy="1143000"/>
              <a:chOff x="4368" y="1920"/>
              <a:chExt cx="528" cy="720"/>
            </a:xfrm>
          </p:grpSpPr>
          <p:sp>
            <p:nvSpPr>
              <p:cNvPr id="6312" name="Rectangle 168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AODm2</a:t>
                </a:r>
              </a:p>
            </p:txBody>
          </p:sp>
          <p:sp>
            <p:nvSpPr>
              <p:cNvPr id="6313" name="Rectangle 169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eaLnBrk="0" hangingPunct="0"/>
                <a:r>
                  <a:rPr lang="en-US" sz="1000">
                    <a:latin typeface="Geneva" charset="0"/>
                  </a:rPr>
                  <a:t>500 MB/file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0.0052 Hz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450 f/day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2.6 MB/s</a:t>
                </a:r>
              </a:p>
              <a:p>
                <a:pPr algn="ctr" eaLnBrk="0" hangingPunct="0"/>
                <a:r>
                  <a:rPr lang="en-US" sz="1000">
                    <a:latin typeface="Geneva" charset="0"/>
                  </a:rPr>
                  <a:t>0.23 TB/day</a:t>
                </a:r>
              </a:p>
            </p:txBody>
          </p:sp>
        </p:grpSp>
        <p:sp>
          <p:nvSpPr>
            <p:cNvPr id="6314" name="Text Box 170"/>
            <p:cNvSpPr txBox="1">
              <a:spLocks noChangeArrowheads="1"/>
            </p:cNvSpPr>
            <p:nvPr/>
          </p:nvSpPr>
          <p:spPr bwMode="auto">
            <a:xfrm>
              <a:off x="7907338" y="2695575"/>
              <a:ext cx="768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100%</a:t>
              </a:r>
            </a:p>
          </p:txBody>
        </p:sp>
        <p:sp>
          <p:nvSpPr>
            <p:cNvPr id="6315" name="Text Box 171"/>
            <p:cNvSpPr txBox="1">
              <a:spLocks noChangeArrowheads="1"/>
            </p:cNvSpPr>
            <p:nvPr/>
          </p:nvSpPr>
          <p:spPr bwMode="auto">
            <a:xfrm>
              <a:off x="7907338" y="3998912"/>
              <a:ext cx="768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100%</a:t>
              </a:r>
            </a:p>
          </p:txBody>
        </p:sp>
        <p:sp>
          <p:nvSpPr>
            <p:cNvPr id="6316" name="Text Box 172"/>
            <p:cNvSpPr txBox="1">
              <a:spLocks noChangeArrowheads="1"/>
            </p:cNvSpPr>
            <p:nvPr/>
          </p:nvSpPr>
          <p:spPr bwMode="auto">
            <a:xfrm>
              <a:off x="7907338" y="5438775"/>
              <a:ext cx="768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100%</a:t>
              </a:r>
            </a:p>
          </p:txBody>
        </p:sp>
        <p:sp>
          <p:nvSpPr>
            <p:cNvPr id="6317" name="Rectangle 173"/>
            <p:cNvSpPr>
              <a:spLocks noChangeArrowheads="1"/>
            </p:cNvSpPr>
            <p:nvPr/>
          </p:nvSpPr>
          <p:spPr bwMode="auto">
            <a:xfrm>
              <a:off x="4932363" y="685800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RAL</a:t>
              </a:r>
            </a:p>
          </p:txBody>
        </p:sp>
        <p:sp>
          <p:nvSpPr>
            <p:cNvPr id="6319" name="Rectangle 175"/>
            <p:cNvSpPr>
              <a:spLocks noChangeArrowheads="1"/>
            </p:cNvSpPr>
            <p:nvPr/>
          </p:nvSpPr>
          <p:spPr bwMode="auto">
            <a:xfrm>
              <a:off x="5580063" y="901700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FZK</a:t>
              </a:r>
            </a:p>
          </p:txBody>
        </p:sp>
        <p:sp>
          <p:nvSpPr>
            <p:cNvPr id="6320" name="Rectangle 176"/>
            <p:cNvSpPr>
              <a:spLocks noChangeArrowheads="1"/>
            </p:cNvSpPr>
            <p:nvPr/>
          </p:nvSpPr>
          <p:spPr bwMode="auto">
            <a:xfrm>
              <a:off x="6246813" y="1117600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PIC</a:t>
              </a:r>
            </a:p>
          </p:txBody>
        </p:sp>
        <p:sp>
          <p:nvSpPr>
            <p:cNvPr id="6321" name="Rectangle 177"/>
            <p:cNvSpPr>
              <a:spLocks noChangeArrowheads="1"/>
            </p:cNvSpPr>
            <p:nvPr/>
          </p:nvSpPr>
          <p:spPr bwMode="auto">
            <a:xfrm>
              <a:off x="6823075" y="1333500"/>
              <a:ext cx="773113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IN2P3</a:t>
              </a:r>
            </a:p>
          </p:txBody>
        </p:sp>
        <p:sp>
          <p:nvSpPr>
            <p:cNvPr id="6322" name="Rectangle 178"/>
            <p:cNvSpPr>
              <a:spLocks noChangeArrowheads="1"/>
            </p:cNvSpPr>
            <p:nvPr/>
          </p:nvSpPr>
          <p:spPr bwMode="auto">
            <a:xfrm>
              <a:off x="7470775" y="1549400"/>
              <a:ext cx="773113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CNAF</a:t>
              </a:r>
            </a:p>
          </p:txBody>
        </p:sp>
        <p:sp>
          <p:nvSpPr>
            <p:cNvPr id="6323" name="Rectangle 179"/>
            <p:cNvSpPr>
              <a:spLocks noChangeArrowheads="1"/>
            </p:cNvSpPr>
            <p:nvPr/>
          </p:nvSpPr>
          <p:spPr bwMode="auto">
            <a:xfrm>
              <a:off x="8047038" y="1765300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latin typeface="Geneva" charset="0"/>
                </a:rPr>
                <a:t>NDGF</a:t>
              </a:r>
            </a:p>
          </p:txBody>
        </p:sp>
        <p:sp>
          <p:nvSpPr>
            <p:cNvPr id="6324" name="Line 180"/>
            <p:cNvSpPr>
              <a:spLocks noChangeShapeType="1"/>
            </p:cNvSpPr>
            <p:nvPr/>
          </p:nvSpPr>
          <p:spPr bwMode="auto">
            <a:xfrm flipH="1">
              <a:off x="4500563" y="6086475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5" name="Line 181"/>
            <p:cNvSpPr>
              <a:spLocks noChangeShapeType="1"/>
            </p:cNvSpPr>
            <p:nvPr/>
          </p:nvSpPr>
          <p:spPr bwMode="auto">
            <a:xfrm flipV="1">
              <a:off x="4716463" y="1333500"/>
              <a:ext cx="0" cy="4752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Line 182"/>
            <p:cNvSpPr>
              <a:spLocks noChangeShapeType="1"/>
            </p:cNvSpPr>
            <p:nvPr/>
          </p:nvSpPr>
          <p:spPr bwMode="auto">
            <a:xfrm>
              <a:off x="4716463" y="1333500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Line 183"/>
            <p:cNvSpPr>
              <a:spLocks noChangeShapeType="1"/>
            </p:cNvSpPr>
            <p:nvPr/>
          </p:nvSpPr>
          <p:spPr bwMode="auto">
            <a:xfrm>
              <a:off x="4716463" y="1549400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Line 184"/>
            <p:cNvSpPr>
              <a:spLocks noChangeShapeType="1"/>
            </p:cNvSpPr>
            <p:nvPr/>
          </p:nvSpPr>
          <p:spPr bwMode="auto">
            <a:xfrm>
              <a:off x="4716463" y="1765300"/>
              <a:ext cx="1511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Line 185"/>
            <p:cNvSpPr>
              <a:spLocks noChangeShapeType="1"/>
            </p:cNvSpPr>
            <p:nvPr/>
          </p:nvSpPr>
          <p:spPr bwMode="auto">
            <a:xfrm>
              <a:off x="4716463" y="1981200"/>
              <a:ext cx="20875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Line 186"/>
            <p:cNvSpPr>
              <a:spLocks noChangeShapeType="1"/>
            </p:cNvSpPr>
            <p:nvPr/>
          </p:nvSpPr>
          <p:spPr bwMode="auto">
            <a:xfrm>
              <a:off x="4716463" y="2198687"/>
              <a:ext cx="273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Line 187"/>
            <p:cNvSpPr>
              <a:spLocks noChangeShapeType="1"/>
            </p:cNvSpPr>
            <p:nvPr/>
          </p:nvSpPr>
          <p:spPr bwMode="auto">
            <a:xfrm>
              <a:off x="4716463" y="2414587"/>
              <a:ext cx="3311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37" name="Group 193"/>
            <p:cNvGrpSpPr>
              <a:grpSpLocks/>
            </p:cNvGrpSpPr>
            <p:nvPr/>
          </p:nvGrpSpPr>
          <p:grpSpPr bwMode="auto">
            <a:xfrm>
              <a:off x="4572000" y="1477962"/>
              <a:ext cx="1555750" cy="1143000"/>
              <a:chOff x="2880" y="890"/>
              <a:chExt cx="980" cy="720"/>
            </a:xfrm>
          </p:grpSpPr>
          <p:grpSp>
            <p:nvGrpSpPr>
              <p:cNvPr id="6332" name="Group 188"/>
              <p:cNvGrpSpPr>
                <a:grpSpLocks/>
              </p:cNvGrpSpPr>
              <p:nvPr/>
            </p:nvGrpSpPr>
            <p:grpSpPr bwMode="auto">
              <a:xfrm>
                <a:off x="2880" y="890"/>
                <a:ext cx="487" cy="720"/>
                <a:chOff x="4368" y="1920"/>
                <a:chExt cx="528" cy="720"/>
              </a:xfrm>
            </p:grpSpPr>
            <p:sp>
              <p:nvSpPr>
                <p:cNvPr id="6333" name="Rectangle 189"/>
                <p:cNvSpPr>
                  <a:spLocks noChangeArrowheads="1"/>
                </p:cNvSpPr>
                <p:nvPr/>
              </p:nvSpPr>
              <p:spPr bwMode="auto">
                <a:xfrm>
                  <a:off x="4368" y="1920"/>
                  <a:ext cx="52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AODm2</a:t>
                  </a:r>
                </a:p>
              </p:txBody>
            </p:sp>
            <p:sp>
              <p:nvSpPr>
                <p:cNvPr id="6334" name="Rectangle 190"/>
                <p:cNvSpPr>
                  <a:spLocks noChangeArrowheads="1"/>
                </p:cNvSpPr>
                <p:nvPr/>
              </p:nvSpPr>
              <p:spPr bwMode="auto">
                <a:xfrm>
                  <a:off x="4368" y="2064"/>
                  <a:ext cx="528" cy="57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500 MB/file</a:t>
                  </a:r>
                </a:p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0.0052 Hz</a:t>
                  </a:r>
                </a:p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450 f/day</a:t>
                  </a:r>
                </a:p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2.6 MB/s</a:t>
                  </a:r>
                </a:p>
                <a:p>
                  <a:pPr algn="ctr" eaLnBrk="0" hangingPunct="0"/>
                  <a:r>
                    <a:rPr lang="en-US" sz="1000">
                      <a:latin typeface="Geneva" charset="0"/>
                    </a:rPr>
                    <a:t>0.23 TB/day</a:t>
                  </a:r>
                </a:p>
              </p:txBody>
            </p:sp>
          </p:grpSp>
          <p:sp>
            <p:nvSpPr>
              <p:cNvPr id="6335" name="Text Box 191"/>
              <p:cNvSpPr txBox="1">
                <a:spLocks noChangeArrowheads="1"/>
              </p:cNvSpPr>
              <p:nvPr/>
            </p:nvSpPr>
            <p:spPr bwMode="auto">
              <a:xfrm>
                <a:off x="3376" y="1072"/>
                <a:ext cx="484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/>
                  <a:t>100%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-411368" y="205717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8200" y="1066800"/>
            <a:ext cx="7935866" cy="4746486"/>
            <a:chOff x="838200" y="1066800"/>
            <a:chExt cx="7935866" cy="4746486"/>
          </a:xfrm>
        </p:grpSpPr>
        <p:sp>
          <p:nvSpPr>
            <p:cNvPr id="95" name="TextBox 94"/>
            <p:cNvSpPr txBox="1"/>
            <p:nvPr/>
          </p:nvSpPr>
          <p:spPr>
            <a:xfrm>
              <a:off x="838200" y="3352800"/>
              <a:ext cx="25343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c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omplexity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295400" y="1524000"/>
              <a:ext cx="20671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s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oftware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191000" y="3048000"/>
              <a:ext cx="1984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q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uantity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971800" y="4267200"/>
              <a:ext cx="16534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p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eople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562600" y="4724400"/>
              <a:ext cx="1144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</a:rPr>
                <a:t>data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76600" y="2057400"/>
              <a:ext cx="3222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c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ollaborations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19800" y="1066800"/>
              <a:ext cx="25999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i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nstitutions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81200" y="5105400"/>
              <a:ext cx="1817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</a:rPr>
                <a:t>funding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400800" y="3352800"/>
              <a:ext cx="2373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l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egislation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-3684" y="6150114"/>
            <a:ext cx="9144000" cy="707886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  <a:cs typeface="Calibri"/>
              </a:rPr>
              <a:t>n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ot your everyday transaction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33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38800" y="4076954"/>
            <a:ext cx="685800" cy="342646"/>
            <a:chOff x="8001000" y="5105400"/>
            <a:chExt cx="685800" cy="610199"/>
          </a:xfrm>
        </p:grpSpPr>
        <p:sp>
          <p:nvSpPr>
            <p:cNvPr id="25" name="Rectangle 24"/>
            <p:cNvSpPr/>
            <p:nvPr/>
          </p:nvSpPr>
          <p:spPr>
            <a:xfrm>
              <a:off x="8001000" y="5409711"/>
              <a:ext cx="685800" cy="3058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01000" y="5105400"/>
              <a:ext cx="685800" cy="305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38800" y="2742601"/>
            <a:ext cx="685800" cy="610199"/>
            <a:chOff x="5486400" y="3885112"/>
            <a:chExt cx="685800" cy="610199"/>
          </a:xfrm>
        </p:grpSpPr>
        <p:sp>
          <p:nvSpPr>
            <p:cNvPr id="22" name="Rectangle 21"/>
            <p:cNvSpPr/>
            <p:nvPr/>
          </p:nvSpPr>
          <p:spPr>
            <a:xfrm>
              <a:off x="5486400" y="4189423"/>
              <a:ext cx="685800" cy="3058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86400" y="3885112"/>
              <a:ext cx="685800" cy="305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908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 smtClean="0"/>
              <a:t>ast query </a:t>
            </a:r>
            <a:r>
              <a:rPr lang="en-US" dirty="0"/>
              <a:t>e</a:t>
            </a:r>
            <a:r>
              <a:rPr lang="en-US" dirty="0" smtClean="0"/>
              <a:t>xecution?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257800" y="1066800"/>
            <a:ext cx="0" cy="41910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99549" y="1295400"/>
            <a:ext cx="770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8800" y="2581177"/>
            <a:ext cx="685800" cy="304800"/>
            <a:chOff x="5638800" y="2581177"/>
            <a:chExt cx="685800" cy="304800"/>
          </a:xfrm>
        </p:grpSpPr>
        <p:sp>
          <p:nvSpPr>
            <p:cNvPr id="16" name="Rectangle 15"/>
            <p:cNvSpPr/>
            <p:nvPr/>
          </p:nvSpPr>
          <p:spPr>
            <a:xfrm>
              <a:off x="5638800" y="2581177"/>
              <a:ext cx="6858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2657377"/>
              <a:ext cx="685800" cy="76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38800" y="2733577"/>
              <a:ext cx="685800" cy="76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38800" y="2809777"/>
              <a:ext cx="685800" cy="76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638800" y="2885977"/>
            <a:ext cx="685800" cy="76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8800" y="2962177"/>
            <a:ext cx="6858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15546" y="3200400"/>
            <a:ext cx="166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loading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“overhead”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Flowchart: Magnetic Disk 30"/>
          <p:cNvSpPr/>
          <p:nvPr/>
        </p:nvSpPr>
        <p:spPr>
          <a:xfrm>
            <a:off x="381000" y="3352800"/>
            <a:ext cx="609600" cy="523288"/>
          </a:xfrm>
          <a:prstGeom prst="flowChartMagneticDis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5257101" y="3038377"/>
            <a:ext cx="2895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85703" y="4114800"/>
            <a:ext cx="1702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preparation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“overhead”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219200" y="2392362"/>
            <a:ext cx="7010400" cy="20272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a</a:t>
            </a:r>
            <a:r>
              <a:rPr lang="en-US" sz="6000" b="1" dirty="0" smtClean="0"/>
              <a:t>ny alternative approach?</a:t>
            </a:r>
            <a:endParaRPr lang="en-US" sz="6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302665" y="5903893"/>
            <a:ext cx="59937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… lack of trust in database vendors</a:t>
            </a:r>
          </a:p>
          <a:p>
            <a:r>
              <a:rPr lang="en-US" sz="2800" i="1" dirty="0" smtClean="0"/>
              <a:t>… databases “forever owning” the data</a:t>
            </a:r>
            <a:endParaRPr lang="en-US" sz="2800" i="1" dirty="0"/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52400" y="274638"/>
            <a:ext cx="8839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800" dirty="0" smtClean="0"/>
              <a:t>DB: extract, transform, load, query</a:t>
            </a:r>
            <a:endParaRPr lang="el-GR" sz="4800" dirty="0"/>
          </a:p>
        </p:txBody>
      </p:sp>
    </p:spTree>
    <p:extLst>
      <p:ext uri="{BB962C8B-B14F-4D97-AF65-F5344CB8AC3E}">
        <p14:creationId xmlns:p14="http://schemas.microsoft.com/office/powerpoint/2010/main" val="82139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8334E-6 L -3.33333E-6 0.1790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79 L -3.33333E-6 0.2789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9" grpId="0"/>
      <p:bldP spid="27" grpId="0"/>
      <p:bldP spid="24" grpId="0" animBg="1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02946" y="2133600"/>
            <a:ext cx="4608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130000"/>
              <a:buFont typeface="Wingdings" charset="2"/>
              <a:buChar char="ü"/>
            </a:pPr>
            <a:r>
              <a:rPr lang="en-US" sz="3200" dirty="0" smtClean="0"/>
              <a:t>Large collections of files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3813132"/>
            <a:ext cx="559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130000"/>
              <a:buFont typeface="Wingdings" charset="2"/>
              <a:buChar char="ü"/>
            </a:pPr>
            <a:r>
              <a:rPr lang="en-US" sz="3200" dirty="0" smtClean="0"/>
              <a:t>Integration with existing tools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75853" y="2935970"/>
            <a:ext cx="4262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130000"/>
              <a:buFont typeface="Wingdings" charset="2"/>
              <a:buChar char="ü"/>
            </a:pPr>
            <a:r>
              <a:rPr lang="en-US" sz="3200" dirty="0" smtClean="0"/>
              <a:t>Multiple data formats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93106" y="4511345"/>
            <a:ext cx="4993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130000"/>
              <a:buFont typeface="Wingdings" charset="2"/>
              <a:buChar char="ü"/>
            </a:pPr>
            <a:r>
              <a:rPr lang="en-US" sz="3200" dirty="0" smtClean="0"/>
              <a:t>Changing areas of interest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NoDB</a:t>
            </a:r>
            <a:r>
              <a:rPr lang="en-US" dirty="0" smtClean="0"/>
              <a:t>: query, query, query, query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8382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Idea: Queries run </a:t>
            </a:r>
            <a:r>
              <a:rPr lang="en-US" sz="3200" b="1" dirty="0" smtClean="0"/>
              <a:t>in</a:t>
            </a:r>
            <a:r>
              <a:rPr lang="en-US" sz="3200" b="1" dirty="0"/>
              <a:t>-situ</a:t>
            </a:r>
            <a:r>
              <a:rPr lang="en-US" sz="3200" dirty="0"/>
              <a:t>, i.e., over raw data files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3684" y="6150114"/>
            <a:ext cx="9144000" cy="707886"/>
          </a:xfrm>
          <a:prstGeom prst="rect">
            <a:avLst/>
          </a:prstGeom>
          <a:solidFill>
            <a:srgbClr val="C3D69B"/>
          </a:solidFill>
          <a:ln w="9525">
            <a:solidFill>
              <a:srgbClr val="C3D69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New technology: fast queries on raw data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85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sz="4800" dirty="0"/>
              <a:t>l</a:t>
            </a:r>
            <a:r>
              <a:rPr lang="en-US" sz="4800" dirty="0" smtClean="0"/>
              <a:t>essons learnt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7"/>
            <a:ext cx="9144000" cy="4906963"/>
          </a:xfrm>
        </p:spPr>
        <p:txBody>
          <a:bodyPr/>
          <a:lstStyle/>
          <a:p>
            <a:r>
              <a:rPr lang="en-US" dirty="0" smtClean="0"/>
              <a:t>Be patient</a:t>
            </a:r>
          </a:p>
          <a:p>
            <a:pPr lvl="1"/>
            <a:r>
              <a:rPr lang="en-US" dirty="0" smtClean="0"/>
              <a:t>Aim at solving the scientist’s problems, not ours</a:t>
            </a:r>
          </a:p>
          <a:p>
            <a:pPr lvl="1"/>
            <a:r>
              <a:rPr lang="en-US" dirty="0"/>
              <a:t>Go back to the lab and apply </a:t>
            </a:r>
            <a:r>
              <a:rPr lang="en-US" dirty="0" smtClean="0"/>
              <a:t>findings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Many solutions necessary, one* does not fit all</a:t>
            </a:r>
          </a:p>
          <a:p>
            <a:pPr lvl="1"/>
            <a:r>
              <a:rPr lang="en-US" dirty="0" smtClean="0"/>
              <a:t>*query language, data model, data type, index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Open our minds to build </a:t>
            </a:r>
            <a:r>
              <a:rPr lang="en-US" i="1" dirty="0" smtClean="0"/>
              <a:t>many</a:t>
            </a:r>
            <a:r>
              <a:rPr lang="en-US" dirty="0" smtClean="0"/>
              <a:t> bridges to sciences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7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01700"/>
            <a:ext cx="7620000" cy="505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53" y="83406"/>
            <a:ext cx="6028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key to turn data into information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41164" y="6071800"/>
            <a:ext cx="586671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…an endless source of inspiration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3048000"/>
            <a:ext cx="358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collaboration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4389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47"/>
          <a:stretch/>
        </p:blipFill>
        <p:spPr>
          <a:xfrm>
            <a:off x="-1" y="558800"/>
            <a:ext cx="9144603" cy="2641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-457200"/>
            <a:ext cx="7772400" cy="1470025"/>
          </a:xfrm>
        </p:spPr>
        <p:txBody>
          <a:bodyPr/>
          <a:lstStyle/>
          <a:p>
            <a:r>
              <a:rPr lang="en-US" sz="6600" b="1" i="1" dirty="0" smtClean="0"/>
              <a:t>Thank you!</a:t>
            </a:r>
            <a:endParaRPr lang="en-US" sz="6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-76200" y="3276600"/>
            <a:ext cx="93755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Martha Anderson, </a:t>
            </a:r>
            <a:r>
              <a:rPr lang="en-US" sz="3600" i="1" dirty="0" err="1" smtClean="0"/>
              <a:t>Yannis</a:t>
            </a:r>
            <a:r>
              <a:rPr lang="en-US" sz="3600" i="1" dirty="0" smtClean="0"/>
              <a:t> Ioannidis, </a:t>
            </a:r>
            <a:r>
              <a:rPr lang="en-US" sz="3600" i="1" dirty="0" err="1" smtClean="0"/>
              <a:t>Miron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Livny</a:t>
            </a:r>
            <a:endParaRPr lang="en-US" sz="3600" i="1" dirty="0" smtClean="0"/>
          </a:p>
          <a:p>
            <a:r>
              <a:rPr lang="en-US" sz="3600" i="1" dirty="0" smtClean="0"/>
              <a:t>Jim Gray, Alex </a:t>
            </a:r>
            <a:r>
              <a:rPr lang="en-US" sz="3600" i="1" dirty="0" err="1" smtClean="0"/>
              <a:t>Szalay</a:t>
            </a:r>
            <a:r>
              <a:rPr lang="en-US" sz="3600" i="1" dirty="0" smtClean="0"/>
              <a:t>, Randal Burns, </a:t>
            </a:r>
            <a:r>
              <a:rPr lang="en-US" sz="3600" i="1" dirty="0" err="1" smtClean="0"/>
              <a:t>Tanu</a:t>
            </a:r>
            <a:r>
              <a:rPr lang="en-US" sz="3600" i="1" dirty="0" smtClean="0"/>
              <a:t> Malik</a:t>
            </a:r>
          </a:p>
          <a:p>
            <a:r>
              <a:rPr lang="en-US" sz="3600" i="1" dirty="0" smtClean="0"/>
              <a:t>Andy Connolly, Bob Nichol, Jeff Gardner</a:t>
            </a:r>
          </a:p>
          <a:p>
            <a:r>
              <a:rPr lang="en-US" sz="3600" i="1" dirty="0" err="1"/>
              <a:t>Gerd</a:t>
            </a:r>
            <a:r>
              <a:rPr lang="en-US" sz="3600" i="1" dirty="0"/>
              <a:t> Heber, Dave </a:t>
            </a:r>
            <a:r>
              <a:rPr lang="en-US" sz="3600" i="1" dirty="0" err="1"/>
              <a:t>O’Hallaron</a:t>
            </a:r>
            <a:r>
              <a:rPr lang="en-US" sz="3600" i="1" dirty="0"/>
              <a:t>, Julio Lopez</a:t>
            </a:r>
          </a:p>
          <a:p>
            <a:r>
              <a:rPr lang="en-US" sz="3600" i="1" dirty="0" smtClean="0"/>
              <a:t>Henry </a:t>
            </a:r>
            <a:r>
              <a:rPr lang="en-US" sz="3600" i="1" dirty="0" err="1" smtClean="0"/>
              <a:t>Markram</a:t>
            </a:r>
            <a:r>
              <a:rPr lang="en-US" sz="3600" i="1" dirty="0" smtClean="0"/>
              <a:t>, Felix </a:t>
            </a:r>
            <a:r>
              <a:rPr lang="en-US" sz="3600" i="1" dirty="0" err="1" smtClean="0"/>
              <a:t>Schuermann</a:t>
            </a:r>
            <a:endParaRPr lang="en-US" sz="3600" i="1" dirty="0" smtClean="0"/>
          </a:p>
          <a:p>
            <a:pPr algn="r"/>
            <a:r>
              <a:rPr lang="en-US" sz="3600" dirty="0" smtClean="0"/>
              <a:t>                    </a:t>
            </a:r>
            <a:r>
              <a:rPr lang="en-US" sz="3600" dirty="0"/>
              <a:t> </a:t>
            </a:r>
            <a:r>
              <a:rPr lang="en-US" sz="3600" dirty="0" smtClean="0"/>
              <a:t>  …and to everyone who collects data</a:t>
            </a:r>
          </a:p>
        </p:txBody>
      </p:sp>
    </p:spTree>
    <p:extLst>
      <p:ext uri="{BB962C8B-B14F-4D97-AF65-F5344CB8AC3E}">
        <p14:creationId xmlns:p14="http://schemas.microsoft.com/office/powerpoint/2010/main" val="33165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cientific data management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906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legacy software</a:t>
            </a:r>
          </a:p>
          <a:p>
            <a:r>
              <a:rPr lang="en-US" dirty="0" smtClean="0"/>
              <a:t>in main </a:t>
            </a:r>
            <a:r>
              <a:rPr lang="en-US" dirty="0" smtClean="0"/>
              <a:t>memory of supercomputers</a:t>
            </a:r>
            <a:endParaRPr lang="en-US" dirty="0" smtClean="0"/>
          </a:p>
          <a:p>
            <a:r>
              <a:rPr lang="en-US" dirty="0" smtClean="0"/>
              <a:t>databases too rigid to use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As data grows, problem changes</a:t>
            </a:r>
          </a:p>
          <a:p>
            <a:r>
              <a:rPr lang="en-US" dirty="0" smtClean="0"/>
              <a:t>difficult and slow</a:t>
            </a:r>
          </a:p>
          <a:p>
            <a:r>
              <a:rPr lang="en-US" dirty="0" smtClean="0"/>
              <a:t>some data discarded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90"/>
                </a:solidFill>
              </a:rPr>
              <a:t>bridge CS </a:t>
            </a:r>
            <a:r>
              <a:rPr lang="en-US" sz="4400" b="1" dirty="0" smtClean="0">
                <a:solidFill>
                  <a:srgbClr val="000090"/>
                </a:solidFill>
              </a:rPr>
              <a:t>and domain </a:t>
            </a:r>
            <a:r>
              <a:rPr lang="en-US" sz="4400" b="1" dirty="0" smtClean="0">
                <a:solidFill>
                  <a:srgbClr val="000090"/>
                </a:solidFill>
              </a:rPr>
              <a:t>sciences</a:t>
            </a:r>
            <a:endParaRPr lang="en-US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792162"/>
          </a:xfrm>
        </p:spPr>
        <p:txBody>
          <a:bodyPr/>
          <a:lstStyle/>
          <a:p>
            <a:r>
              <a:rPr lang="en-US" sz="5400" dirty="0"/>
              <a:t>m</a:t>
            </a:r>
            <a:r>
              <a:rPr lang="en-US" sz="5400" dirty="0" smtClean="0"/>
              <a:t>eeting domain scientists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4906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“Hello, we’re SO HAPPY to meet you</a:t>
            </a:r>
            <a:r>
              <a:rPr lang="en-US" i="1" dirty="0" smtClean="0"/>
              <a:t>. We have SO MUCH data! </a:t>
            </a:r>
            <a:r>
              <a:rPr lang="en-US" dirty="0" smtClean="0"/>
              <a:t>PLEASE come visit!”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visit lab, pretty pictures (we have SO MUCH data)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“Let’s have lunch!” (we have SO MUCH data)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revisit lab, receive promise to get some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sk for data, no reply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lay DBA (design/normalize schema, design data, write queries, rewrite queries, talk to tech staff)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sk for data, receive 2GB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epeat (6), then ask again for data, receive 4GB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</p:spPr>
        <p:txBody>
          <a:bodyPr/>
          <a:lstStyle/>
          <a:p>
            <a:r>
              <a:rPr lang="en-US" sz="6000" dirty="0"/>
              <a:t>w</a:t>
            </a:r>
            <a:r>
              <a:rPr lang="en-US" sz="6000" dirty="0" smtClean="0"/>
              <a:t>hy collaboration is hard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534400" cy="4906963"/>
          </a:xfrm>
        </p:spPr>
        <p:txBody>
          <a:bodyPr/>
          <a:lstStyle/>
          <a:p>
            <a:r>
              <a:rPr lang="en-US" dirty="0" smtClean="0"/>
              <a:t>Data is their achievement</a:t>
            </a:r>
          </a:p>
          <a:p>
            <a:pPr lvl="1"/>
            <a:r>
              <a:rPr lang="en-US" dirty="0" smtClean="0"/>
              <a:t>They do not understand what we will do with it</a:t>
            </a:r>
          </a:p>
          <a:p>
            <a:pPr lvl="1"/>
            <a:r>
              <a:rPr lang="en-US" dirty="0" smtClean="0"/>
              <a:t>They are afraid of what we may do with it</a:t>
            </a:r>
          </a:p>
          <a:p>
            <a:pPr lvl="1"/>
            <a:r>
              <a:rPr lang="en-US" dirty="0" smtClean="0"/>
              <a:t>They think that we will put it on the internet</a:t>
            </a:r>
          </a:p>
          <a:p>
            <a:r>
              <a:rPr lang="en-US" dirty="0" smtClean="0"/>
              <a:t>They are not sure how we will help them</a:t>
            </a:r>
          </a:p>
          <a:p>
            <a:pPr lvl="1"/>
            <a:r>
              <a:rPr lang="en-US" dirty="0" smtClean="0"/>
              <a:t>Do not recognize their problems in our demos</a:t>
            </a:r>
          </a:p>
          <a:p>
            <a:r>
              <a:rPr lang="en-US" dirty="0"/>
              <a:t>They have been “burned” </a:t>
            </a:r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867400"/>
            <a:ext cx="91440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90"/>
                </a:solidFill>
              </a:rPr>
              <a:t>support work builds foundation!</a:t>
            </a:r>
            <a:endParaRPr lang="en-US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3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1407617"/>
            <a:ext cx="76962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It takes around </a:t>
            </a:r>
            <a:r>
              <a:rPr lang="en-US" sz="4400" b="1" dirty="0" smtClean="0"/>
              <a:t>18 months</a:t>
            </a:r>
            <a:r>
              <a:rPr lang="en-US" sz="4400" dirty="0" smtClean="0"/>
              <a:t> of </a:t>
            </a:r>
            <a:r>
              <a:rPr lang="en-US" sz="4400" b="1" dirty="0" smtClean="0"/>
              <a:t>discussing</a:t>
            </a:r>
            <a:r>
              <a:rPr lang="en-US" sz="4400" dirty="0" smtClean="0"/>
              <a:t> and </a:t>
            </a:r>
            <a:r>
              <a:rPr lang="en-US" sz="4400" b="1" dirty="0" smtClean="0"/>
              <a:t>learning</a:t>
            </a:r>
            <a:r>
              <a:rPr lang="en-US" sz="4400" dirty="0" smtClean="0"/>
              <a:t> about a scientific application and dataset </a:t>
            </a:r>
            <a:r>
              <a:rPr lang="en-US" sz="4400" i="1" dirty="0" smtClean="0"/>
              <a:t>(while providing DBA services) </a:t>
            </a:r>
            <a:r>
              <a:rPr lang="en-US" sz="4400" dirty="0" smtClean="0"/>
              <a:t>until a problem which calls for </a:t>
            </a:r>
            <a:r>
              <a:rPr lang="en-US" sz="4400" b="1" dirty="0" smtClean="0"/>
              <a:t>true innovation </a:t>
            </a:r>
            <a:r>
              <a:rPr lang="en-US" sz="4400" dirty="0" smtClean="0"/>
              <a:t>reveals itself.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0385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ORGANIZING scientific DATA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438400" cy="381000"/>
          </a:xfrm>
        </p:spPr>
        <p:txBody>
          <a:bodyPr/>
          <a:lstStyle/>
          <a:p>
            <a:fld id="{35B54189-C436-47D0-AC37-8484B13A8E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9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52" y="381000"/>
            <a:ext cx="476977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</a:t>
            </a:r>
            <a:r>
              <a:rPr lang="en-US" sz="5400" dirty="0" smtClean="0"/>
              <a:t>ydrological </a:t>
            </a:r>
            <a:r>
              <a:rPr lang="en-US" sz="5400" dirty="0"/>
              <a:t>c</a:t>
            </a:r>
            <a:r>
              <a:rPr lang="en-US" sz="5400" dirty="0" smtClean="0"/>
              <a:t>ycling, 1997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189-C436-47D0-AC37-8484B13A8E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200400"/>
            <a:ext cx="6185773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C3D69B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lIns="0" tIns="0" rIns="0" bIns="0" anchor="ctr" anchorCtr="1">
            <a:noAutofit/>
          </a:bodyPr>
          <a:lstStyle/>
          <a:p>
            <a:pPr algn="ctr"/>
            <a:r>
              <a:rPr lang="en-US" sz="4000" b="1" dirty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d</a:t>
            </a:r>
            <a:r>
              <a:rPr lang="en-US" sz="4000" b="1" dirty="0" smtClean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ata</a:t>
            </a:r>
            <a:r>
              <a:rPr lang="en-US" sz="4000" b="1" dirty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-centric scientific workflow</a:t>
            </a:r>
          </a:p>
          <a:p>
            <a:pPr algn="ctr"/>
            <a:r>
              <a:rPr lang="en-US" sz="4000" b="1" dirty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e</a:t>
            </a:r>
            <a:r>
              <a:rPr lang="en-US" sz="4000" b="1" dirty="0" smtClean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nactment </a:t>
            </a:r>
            <a:r>
              <a:rPr lang="en-US" sz="4000" b="1" dirty="0">
                <a:ln>
                  <a:solidFill>
                    <a:srgbClr val="604A7B"/>
                  </a:solidFill>
                </a:ln>
                <a:solidFill>
                  <a:srgbClr val="000090"/>
                </a:solidFill>
              </a:rPr>
              <a:t>from within DBMS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3276600"/>
            <a:ext cx="6858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400" y="1828800"/>
            <a:ext cx="2743200" cy="2743200"/>
            <a:chOff x="1295400" y="3657600"/>
            <a:chExt cx="2743200" cy="2743200"/>
          </a:xfrm>
        </p:grpSpPr>
        <p:sp>
          <p:nvSpPr>
            <p:cNvPr id="11" name="Rectangle 10"/>
            <p:cNvSpPr/>
            <p:nvPr/>
          </p:nvSpPr>
          <p:spPr>
            <a:xfrm>
              <a:off x="1295400" y="57150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0" y="57150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67000" y="57150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2800" y="57150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95400" y="50292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200" y="50292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67000" y="50292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52800" y="50292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95400" y="43434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81200" y="43434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67000" y="43434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52800" y="43434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5400" y="36576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81200" y="36576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67000" y="36576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52800" y="3657600"/>
              <a:ext cx="685800" cy="685800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1981200" y="2819400"/>
            <a:ext cx="533400" cy="6096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43200" y="2819400"/>
            <a:ext cx="533400" cy="6096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743200" y="3581400"/>
            <a:ext cx="685800" cy="762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743200" y="3733800"/>
            <a:ext cx="533400" cy="5334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590800" y="3733800"/>
            <a:ext cx="76200" cy="6096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905000" y="3733800"/>
            <a:ext cx="685800" cy="4572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981200" y="3505200"/>
            <a:ext cx="685800" cy="762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67000" y="2743200"/>
            <a:ext cx="76200" cy="685800"/>
          </a:xfrm>
          <a:prstGeom prst="straightConnector1">
            <a:avLst/>
          </a:prstGeom>
          <a:ln w="101600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15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|0.1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5.1|7.3|21.4|13.5|32.9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62667</TotalTime>
  <Words>1920</Words>
  <Application>Microsoft Macintosh PowerPoint</Application>
  <PresentationFormat>On-screen Show (4:3)</PresentationFormat>
  <Paragraphs>748</Paragraphs>
  <Slides>37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PowerPoint Presentation</vt:lpstr>
      <vt:lpstr>PowerPoint Presentation</vt:lpstr>
      <vt:lpstr>PowerPoint Presentation</vt:lpstr>
      <vt:lpstr>scientific data management now</vt:lpstr>
      <vt:lpstr>meeting domain scientists</vt:lpstr>
      <vt:lpstr>why collaboration is hard</vt:lpstr>
      <vt:lpstr>PowerPoint Presentation</vt:lpstr>
      <vt:lpstr>ORGANIZING scientific DATA</vt:lpstr>
      <vt:lpstr>hydrological cycling, 1997</vt:lpstr>
      <vt:lpstr>PowerPoint Presentation</vt:lpstr>
      <vt:lpstr>PowerPoint Presentation</vt:lpstr>
      <vt:lpstr>Implementing physical MODELS</vt:lpstr>
      <vt:lpstr>earthquake simulation/analysis</vt:lpstr>
      <vt:lpstr>tetrahedral mesh models</vt:lpstr>
      <vt:lpstr>PowerPoint Presentation</vt:lpstr>
      <vt:lpstr>PowerPoint Presentation</vt:lpstr>
      <vt:lpstr>PowerPoint Presentation</vt:lpstr>
      <vt:lpstr>brain simulation</vt:lpstr>
      <vt:lpstr>morphologies</vt:lpstr>
      <vt:lpstr>brain data deluge</vt:lpstr>
      <vt:lpstr>spatial range</vt:lpstr>
      <vt:lpstr>traditional spatial indexing</vt:lpstr>
      <vt:lpstr>FLAT: insensitive to density</vt:lpstr>
      <vt:lpstr>SCOUT: moving range queries</vt:lpstr>
      <vt:lpstr>touch detection</vt:lpstr>
      <vt:lpstr>simulation trace analysis</vt:lpstr>
      <vt:lpstr>PowerPoint Presentation</vt:lpstr>
      <vt:lpstr>Broader Impact</vt:lpstr>
      <vt:lpstr>data-driven science</vt:lpstr>
      <vt:lpstr>PowerPoint Presentation</vt:lpstr>
      <vt:lpstr>ATLAS experiment (simplified)</vt:lpstr>
      <vt:lpstr>ATLAS-Amsterdam tier-1 re-processing data flow</vt:lpstr>
      <vt:lpstr>fast query execution?</vt:lpstr>
      <vt:lpstr>NoDB: query, query, query, query</vt:lpstr>
      <vt:lpstr>lessons learnt</vt:lpstr>
      <vt:lpstr>PowerPoint Presentation</vt:lpstr>
      <vt:lpstr>Thank you!</vt:lpstr>
    </vt:vector>
  </TitlesOfParts>
  <Company>EPFL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look at the roles of spinning and blocking</dc:title>
  <dc:creator>Ryan Johnson</dc:creator>
  <cp:lastModifiedBy>Anastasia Ailamaki</cp:lastModifiedBy>
  <cp:revision>911</cp:revision>
  <cp:lastPrinted>2012-01-29T16:10:15Z</cp:lastPrinted>
  <dcterms:created xsi:type="dcterms:W3CDTF">2010-10-21T05:07:36Z</dcterms:created>
  <dcterms:modified xsi:type="dcterms:W3CDTF">2012-03-21T11:16:12Z</dcterms:modified>
</cp:coreProperties>
</file>