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256" r:id="rId2"/>
    <p:sldId id="461" r:id="rId3"/>
    <p:sldId id="341" r:id="rId4"/>
    <p:sldId id="362" r:id="rId5"/>
    <p:sldId id="424" r:id="rId6"/>
    <p:sldId id="363" r:id="rId7"/>
    <p:sldId id="425" r:id="rId8"/>
    <p:sldId id="426" r:id="rId9"/>
    <p:sldId id="364" r:id="rId10"/>
    <p:sldId id="365" r:id="rId11"/>
    <p:sldId id="452" r:id="rId12"/>
    <p:sldId id="427" r:id="rId13"/>
    <p:sldId id="366" r:id="rId14"/>
    <p:sldId id="367" r:id="rId15"/>
    <p:sldId id="368" r:id="rId16"/>
    <p:sldId id="369" r:id="rId17"/>
    <p:sldId id="432" r:id="rId18"/>
    <p:sldId id="428" r:id="rId19"/>
    <p:sldId id="429" r:id="rId20"/>
    <p:sldId id="371" r:id="rId21"/>
    <p:sldId id="463" r:id="rId22"/>
    <p:sldId id="453" r:id="rId23"/>
    <p:sldId id="455" r:id="rId24"/>
    <p:sldId id="454" r:id="rId25"/>
    <p:sldId id="462" r:id="rId26"/>
    <p:sldId id="457" r:id="rId27"/>
    <p:sldId id="433" r:id="rId28"/>
    <p:sldId id="458" r:id="rId29"/>
    <p:sldId id="436" r:id="rId30"/>
    <p:sldId id="434" r:id="rId31"/>
    <p:sldId id="437" r:id="rId32"/>
    <p:sldId id="459" r:id="rId33"/>
    <p:sldId id="440" r:id="rId34"/>
    <p:sldId id="375" r:id="rId35"/>
    <p:sldId id="376" r:id="rId36"/>
    <p:sldId id="377" r:id="rId37"/>
    <p:sldId id="378" r:id="rId38"/>
    <p:sldId id="414" r:id="rId39"/>
    <p:sldId id="415" r:id="rId40"/>
    <p:sldId id="416" r:id="rId41"/>
    <p:sldId id="418" r:id="rId42"/>
    <p:sldId id="441" r:id="rId43"/>
    <p:sldId id="421" r:id="rId44"/>
    <p:sldId id="442" r:id="rId45"/>
    <p:sldId id="443" r:id="rId46"/>
    <p:sldId id="447" r:id="rId47"/>
    <p:sldId id="448" r:id="rId48"/>
    <p:sldId id="456" r:id="rId49"/>
    <p:sldId id="449" r:id="rId50"/>
    <p:sldId id="444" r:id="rId51"/>
    <p:sldId id="445" r:id="rId52"/>
    <p:sldId id="323" r:id="rId5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718" autoAdjust="0"/>
  </p:normalViewPr>
  <p:slideViewPr>
    <p:cSldViewPr>
      <p:cViewPr varScale="1">
        <p:scale>
          <a:sx n="78" d="100"/>
          <a:sy n="78" d="100"/>
        </p:scale>
        <p:origin x="-21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handoutMaster" Target="handoutMasters/handoutMaster1.xml"/><Relationship Id="rId56" Type="http://schemas.openxmlformats.org/officeDocument/2006/relationships/printerSettings" Target="printerSettings/printerSettings1.bin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4285F-8322-2044-9C2D-4894DE06D0A6}" type="datetimeFigureOut">
              <a:rPr lang="fr-FR" smtClean="0"/>
              <a:t>3/20/12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929BC-894C-844E-BA34-195E6930578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6373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5B5038-0648-43C4-A9E6-4F4249D98069}" type="datetimeFigureOut">
              <a:rPr lang="fr-FR" smtClean="0"/>
              <a:pPr/>
              <a:t>3/20/12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6397B-8E05-4715-A2DC-A7226DC372E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06755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CC17-704F-0042-B810-17D6F0534510}" type="datetime1">
              <a:rPr lang="en-US" smtClean="0"/>
              <a:t>3/20/12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D67A-BCA6-3446-8309-90B90512122F}" type="datetime1">
              <a:rPr lang="en-US" smtClean="0"/>
              <a:t>3/20/12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9781-17C4-CF4D-B3C3-0FC1D877C18A}" type="datetime1">
              <a:rPr lang="en-US" smtClean="0"/>
              <a:t>3/20/12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1674-8E06-0A47-B511-A8C159B61077}" type="datetime1">
              <a:rPr lang="en-US" smtClean="0"/>
              <a:t>3/20/12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34EA-BA7B-5F48-AF20-7BA8D6F19AAD}" type="datetime1">
              <a:rPr lang="en-US" smtClean="0"/>
              <a:t>3/20/12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555BD-791D-4643-BDE6-4E11E3CB0E76}" type="datetime1">
              <a:rPr lang="en-US" smtClean="0"/>
              <a:t>3/20/12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48D7-BB8C-384B-80F4-701D906BEAD4}" type="datetime1">
              <a:rPr lang="en-US" smtClean="0"/>
              <a:t>3/20/12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43011-5C22-844F-BAAC-4890BE18B4F4}" type="datetime1">
              <a:rPr lang="en-US" smtClean="0"/>
              <a:t>3/20/12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87C00-88E8-1D44-B30E-85A3F2A12ED0}" type="datetime1">
              <a:rPr lang="en-US" smtClean="0"/>
              <a:t>3/20/12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9B1E-D3D0-2842-AC23-2CA6C335336D}" type="datetime1">
              <a:rPr lang="en-US" smtClean="0"/>
              <a:t>3/20/12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2D4D-5F05-6F40-8277-B7F081768C2A}" type="datetime1">
              <a:rPr lang="en-US" smtClean="0"/>
              <a:t>3/20/12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B699A-CD11-2D46-BD06-9C6B80D4C29D}" type="datetime1">
              <a:rPr lang="en-US" smtClean="0"/>
              <a:t>3/20/12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28B45-356E-4A35-ADDB-0EE72B20EEE7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8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Beyond the Relational Model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Serge Abiteboul</a:t>
            </a:r>
          </a:p>
          <a:p>
            <a:r>
              <a:rPr lang="fr-FR" sz="2400" dirty="0" smtClean="0"/>
              <a:t>INRIA Saclay, Collège de France et ENS Cachan</a:t>
            </a:r>
            <a:endParaRPr lang="fr-FR" sz="2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78936-0423-A348-82AD-C4996ED30091}" type="datetime1">
              <a:rPr lang="en-US" smtClean="0"/>
              <a:t>3/20/12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6" name="Espace réservé de la date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2D60D90-C0FC-A343-9BD6-472BBE774214}" type="datetime1">
              <a:rPr lang="en-US" smtClean="0"/>
              <a:pPr/>
              <a:t>3/20/12</a:t>
            </a:fld>
            <a:endParaRPr lang="fr-FR" dirty="0"/>
          </a:p>
        </p:txBody>
      </p:sp>
      <p:sp>
        <p:nvSpPr>
          <p:cNvPr id="7" name="Espace réservé du numéro de diapositive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9128B45-356E-4A35-ADDB-0EE72B20EEE7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8" name="Espace réservé de la date 3"/>
          <p:cNvSpPr txBox="1">
            <a:spLocks/>
          </p:cNvSpPr>
          <p:nvPr/>
        </p:nvSpPr>
        <p:spPr>
          <a:xfrm>
            <a:off x="51886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AD6D11A-350C-0D4C-BE1C-2AE2FD4F7718}" type="datetime1">
              <a:rPr lang="en-US" smtClean="0"/>
              <a:pPr/>
              <a:t>3/20/12</a:t>
            </a:fld>
            <a:endParaRPr lang="fr-FR" dirty="0"/>
          </a:p>
        </p:txBody>
      </p:sp>
      <p:sp>
        <p:nvSpPr>
          <p:cNvPr id="9" name="Espace réservé du numéro de diapositive 4"/>
          <p:cNvSpPr txBox="1">
            <a:spLocks/>
          </p:cNvSpPr>
          <p:nvPr/>
        </p:nvSpPr>
        <p:spPr>
          <a:xfrm>
            <a:off x="6372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9128B45-356E-4A35-ADDB-0EE72B20EEE7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10" name="Espace réservé de la date 3"/>
          <p:cNvSpPr txBox="1">
            <a:spLocks/>
          </p:cNvSpPr>
          <p:nvPr/>
        </p:nvSpPr>
        <p:spPr>
          <a:xfrm>
            <a:off x="51886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9F14E5-B6AB-3A42-A800-E01831A72A35}" type="datetime1">
              <a:rPr lang="en-US" smtClean="0"/>
              <a:pPr/>
              <a:t>3/20/12</a:t>
            </a:fld>
            <a:endParaRPr lang="fr-FR" dirty="0"/>
          </a:p>
        </p:txBody>
      </p:sp>
      <p:sp>
        <p:nvSpPr>
          <p:cNvPr id="11" name="Espace réservé du numéro de diapositive 4"/>
          <p:cNvSpPr txBox="1">
            <a:spLocks/>
          </p:cNvSpPr>
          <p:nvPr/>
        </p:nvSpPr>
        <p:spPr>
          <a:xfrm>
            <a:off x="6372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9128B45-356E-4A35-ADDB-0EE72B20EEE7}" type="slidenum">
              <a:rPr lang="fr-FR" smtClean="0"/>
              <a:pPr/>
              <a:t>1</a:t>
            </a:fld>
            <a:endParaRPr lang="fr-FR" dirty="0"/>
          </a:p>
        </p:txBody>
      </p:sp>
      <p:pic>
        <p:nvPicPr>
          <p:cNvPr id="12" name="Image 11" descr="cacha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908231"/>
            <a:ext cx="1522258" cy="761129"/>
          </a:xfrm>
          <a:prstGeom prst="rect">
            <a:avLst/>
          </a:prstGeom>
        </p:spPr>
      </p:pic>
      <p:pic>
        <p:nvPicPr>
          <p:cNvPr id="13" name="Image 12" descr="college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584" y="5874581"/>
            <a:ext cx="2049394" cy="794779"/>
          </a:xfrm>
          <a:prstGeom prst="rect">
            <a:avLst/>
          </a:prstGeom>
        </p:spPr>
      </p:pic>
      <p:pic>
        <p:nvPicPr>
          <p:cNvPr id="14" name="Image 13" descr="logoinria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9" y="5916976"/>
            <a:ext cx="2506128" cy="752384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Logic for complex objects</a:t>
            </a:r>
            <a:endParaRPr lang="en-US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Logic</a:t>
            </a:r>
            <a:r>
              <a:rPr lang="en-US" sz="2400" dirty="0" smtClean="0"/>
              <a:t>: main novelty – variables denoting sets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Example: </a:t>
            </a:r>
            <a:r>
              <a:rPr lang="en-US" sz="2400" dirty="0" err="1" smtClean="0"/>
              <a:t>AbouBanat</a:t>
            </a:r>
            <a:r>
              <a:rPr lang="en-US" sz="2400" dirty="0" smtClean="0"/>
              <a:t> query</a:t>
            </a:r>
          </a:p>
          <a:p>
            <a:pPr marL="0" indent="0">
              <a:buNone/>
            </a:pPr>
            <a:r>
              <a:rPr lang="en-US" sz="2200" dirty="0" smtClean="0"/>
              <a:t>{ </a:t>
            </a:r>
            <a:r>
              <a:rPr lang="en-US" sz="2200" dirty="0" err="1" smtClean="0"/>
              <a:t>T.Father</a:t>
            </a:r>
            <a:r>
              <a:rPr lang="en-US" sz="2200" dirty="0" smtClean="0"/>
              <a:t> | Families(T) </a:t>
            </a:r>
            <a:r>
              <a:rPr lang="en-US" sz="2200" dirty="0" smtClean="0">
                <a:sym typeface="Symbol"/>
              </a:rPr>
              <a:t> </a:t>
            </a:r>
            <a:r>
              <a:rPr lang="en-US" sz="2200" dirty="0" err="1" smtClean="0">
                <a:sym typeface="Symbol"/>
              </a:rPr>
              <a:t>X,x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>
                <a:sym typeface="Symbol"/>
              </a:rPr>
              <a:t>(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T.Children</a:t>
            </a:r>
            <a:r>
              <a:rPr lang="en-US" sz="2200" dirty="0" smtClean="0">
                <a:sym typeface="Symbol"/>
              </a:rPr>
              <a:t> = </a:t>
            </a:r>
            <a:r>
              <a:rPr lang="en-US" sz="2200" dirty="0">
                <a:sym typeface="Symbol"/>
              </a:rPr>
              <a:t>X </a:t>
            </a:r>
            <a:r>
              <a:rPr lang="en-US" sz="2200" dirty="0" smtClean="0">
                <a:sym typeface="Symbol"/>
              </a:rPr>
              <a:t>⋀ </a:t>
            </a:r>
            <a:r>
              <a:rPr lang="en-US" sz="2200" dirty="0">
                <a:sym typeface="Symbol"/>
              </a:rPr>
              <a:t>x </a:t>
            </a:r>
            <a:r>
              <a:rPr lang="en-US" sz="2200" dirty="0" smtClean="0">
                <a:sym typeface="Symbol"/>
              </a:rPr>
              <a:t> X ⇒ </a:t>
            </a:r>
            <a:r>
              <a:rPr lang="en-US" sz="2200" dirty="0" err="1" smtClean="0">
                <a:sym typeface="Symbol"/>
              </a:rPr>
              <a:t>x.Sex</a:t>
            </a:r>
            <a:r>
              <a:rPr lang="en-US" sz="2200" dirty="0" smtClean="0">
                <a:sym typeface="Symbol"/>
              </a:rPr>
              <a:t> = F ) }</a:t>
            </a:r>
          </a:p>
          <a:p>
            <a:pPr marL="0" indent="0">
              <a:buNone/>
            </a:pPr>
            <a:endParaRPr lang="en-US" sz="2200" b="1" dirty="0">
              <a:sym typeface="Symbol"/>
            </a:endParaRPr>
          </a:p>
          <a:p>
            <a:pPr marL="0" indent="0">
              <a:buNone/>
            </a:pPr>
            <a:r>
              <a:rPr lang="en-US" sz="2400" dirty="0" smtClean="0"/>
              <a:t>The father of only girls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2217-00A1-C94B-A917-6B3F1D91787E}" type="datetime1">
              <a:rPr lang="en-US" smtClean="0"/>
              <a:t>3/20/12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sz="3200" dirty="0" smtClean="0"/>
              <a:t>lgebra for complex objects</a:t>
            </a:r>
            <a:endParaRPr lang="en-US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                                  Set of sets</a:t>
            </a:r>
            <a:endParaRPr lang="en-US" sz="2400" dirty="0"/>
          </a:p>
          <a:p>
            <a:pPr marL="0" indent="0"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              </a:t>
            </a:r>
            <a:r>
              <a:rPr lang="en-US" sz="2400" b="1" dirty="0" err="1" smtClean="0">
                <a:solidFill>
                  <a:srgbClr val="FF0000"/>
                </a:solidFill>
              </a:rPr>
              <a:t>Unnest</a:t>
            </a:r>
            <a:r>
              <a:rPr lang="en-US" sz="2400" b="1" dirty="0" smtClean="0">
                <a:solidFill>
                  <a:srgbClr val="FF0000"/>
                </a:solidFill>
              </a:rPr>
              <a:t>                         Nest                            </a:t>
            </a:r>
            <a:r>
              <a:rPr lang="en-US" sz="2400" b="1" dirty="0" err="1" smtClean="0">
                <a:solidFill>
                  <a:srgbClr val="FF0000"/>
                </a:solidFill>
              </a:rPr>
              <a:t>Unnest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graphicFrame>
        <p:nvGraphicFramePr>
          <p:cNvPr id="4" name="Espace réservé du contenu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218412"/>
              </p:ext>
            </p:extLst>
          </p:nvPr>
        </p:nvGraphicFramePr>
        <p:xfrm>
          <a:off x="35496" y="4357596"/>
          <a:ext cx="2304255" cy="1744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721"/>
                <a:gridCol w="609950"/>
                <a:gridCol w="1016584"/>
              </a:tblGrid>
              <a:tr h="31178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Child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Car</a:t>
                      </a:r>
                      <a:endParaRPr lang="en-US" sz="1600" dirty="0"/>
                    </a:p>
                  </a:txBody>
                  <a:tcPr/>
                </a:tc>
              </a:tr>
              <a:tr h="3117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Alice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</a:txBody>
                  <a:tcPr/>
                </a:tc>
              </a:tr>
              <a:tr h="54561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Mimi</a:t>
                      </a:r>
                    </a:p>
                    <a:p>
                      <a:r>
                        <a:rPr lang="en-US" sz="1600" dirty="0" smtClean="0"/>
                        <a:t>Zaza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Mustang</a:t>
                      </a:r>
                      <a:endParaRPr lang="en-US" sz="1600" dirty="0"/>
                    </a:p>
                  </a:txBody>
                  <a:tcPr/>
                </a:tc>
              </a:tr>
              <a:tr h="49451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Lulu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Prius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Espace réservé du contenu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7497608"/>
              </p:ext>
            </p:extLst>
          </p:nvPr>
        </p:nvGraphicFramePr>
        <p:xfrm>
          <a:off x="2267744" y="4380120"/>
          <a:ext cx="2376264" cy="1641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074"/>
                <a:gridCol w="660074"/>
                <a:gridCol w="1056116"/>
              </a:tblGrid>
              <a:tr h="37163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Child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Car</a:t>
                      </a:r>
                      <a:endParaRPr lang="en-US" sz="1600" dirty="0"/>
                    </a:p>
                  </a:txBody>
                  <a:tcPr/>
                </a:tc>
              </a:tr>
              <a:tr h="49421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Mustang</a:t>
                      </a:r>
                    </a:p>
                  </a:txBody>
                  <a:tcPr/>
                </a:tc>
              </a:tr>
              <a:tr h="4400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Zaza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Mustang</a:t>
                      </a:r>
                      <a:endParaRPr lang="en-US" sz="1600" dirty="0"/>
                    </a:p>
                  </a:txBody>
                  <a:tcPr/>
                </a:tc>
              </a:tr>
              <a:tr h="28794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Lulu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Prius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Espace réservé du contenu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323778"/>
              </p:ext>
            </p:extLst>
          </p:nvPr>
        </p:nvGraphicFramePr>
        <p:xfrm>
          <a:off x="4644008" y="4365104"/>
          <a:ext cx="2304256" cy="1295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720080"/>
                <a:gridCol w="936104"/>
              </a:tblGrid>
              <a:tr h="3700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Child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Car</a:t>
                      </a:r>
                      <a:endParaRPr lang="en-US" sz="1600" dirty="0"/>
                    </a:p>
                  </a:txBody>
                  <a:tcPr/>
                </a:tc>
              </a:tr>
              <a:tr h="92504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Mimi</a:t>
                      </a:r>
                    </a:p>
                    <a:p>
                      <a:r>
                        <a:rPr lang="en-US" sz="1600" dirty="0" smtClean="0"/>
                        <a:t>Zaza</a:t>
                      </a:r>
                    </a:p>
                    <a:p>
                      <a:r>
                        <a:rPr lang="en-US" sz="1600" dirty="0" smtClean="0"/>
                        <a:t>Lulu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Mustang</a:t>
                      </a:r>
                    </a:p>
                    <a:p>
                      <a:r>
                        <a:rPr lang="en-US" sz="1600" dirty="0" err="1" smtClean="0"/>
                        <a:t>Prius</a:t>
                      </a:r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2217-00A1-C94B-A917-6B3F1D91787E}" type="datetime1">
              <a:rPr lang="en-US" smtClean="0"/>
              <a:t>3/20/12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9" name="Flèche courbée vers le bas 8"/>
          <p:cNvSpPr/>
          <p:nvPr/>
        </p:nvSpPr>
        <p:spPr>
          <a:xfrm>
            <a:off x="755576" y="3861048"/>
            <a:ext cx="2520280" cy="360040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8" name="Espace réservé du contenu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6502353"/>
              </p:ext>
            </p:extLst>
          </p:nvPr>
        </p:nvGraphicFramePr>
        <p:xfrm>
          <a:off x="1043608" y="1988840"/>
          <a:ext cx="1152128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462"/>
                <a:gridCol w="510666"/>
              </a:tblGrid>
              <a:tr h="25564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Child</a:t>
                      </a:r>
                      <a:endParaRPr lang="en-US" sz="1200" dirty="0"/>
                    </a:p>
                  </a:txBody>
                  <a:tcPr/>
                </a:tc>
              </a:tr>
              <a:tr h="25564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Alice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Toto</a:t>
                      </a:r>
                    </a:p>
                  </a:txBody>
                  <a:tcPr/>
                </a:tc>
              </a:tr>
              <a:tr h="25564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Bob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Mimi</a:t>
                      </a: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6" name="Grouper 25"/>
          <p:cNvGrpSpPr/>
          <p:nvPr/>
        </p:nvGrpSpPr>
        <p:grpSpPr>
          <a:xfrm>
            <a:off x="5148064" y="1412776"/>
            <a:ext cx="3024336" cy="1728192"/>
            <a:chOff x="5148064" y="1412776"/>
            <a:chExt cx="3024336" cy="1728192"/>
          </a:xfrm>
        </p:grpSpPr>
        <p:sp>
          <p:nvSpPr>
            <p:cNvPr id="14" name="Rectangle 13"/>
            <p:cNvSpPr/>
            <p:nvPr/>
          </p:nvSpPr>
          <p:spPr>
            <a:xfrm>
              <a:off x="5148064" y="1412776"/>
              <a:ext cx="3024336" cy="1728192"/>
            </a:xfrm>
            <a:prstGeom prst="rect">
              <a:avLst/>
            </a:prstGeom>
            <a:noFill/>
            <a:ln w="38100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7" name="Espace réservé du contenu 1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199347026"/>
                </p:ext>
              </p:extLst>
            </p:nvPr>
          </p:nvGraphicFramePr>
          <p:xfrm>
            <a:off x="5364088" y="2650624"/>
            <a:ext cx="1152128" cy="274320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641462"/>
                  <a:gridCol w="510666"/>
                </a:tblGrid>
                <a:tr h="255645">
                  <a:tc>
                    <a:txBody>
                      <a:bodyPr/>
                      <a:lstStyle/>
                      <a:p>
                        <a:r>
                          <a:rPr lang="en-US" sz="1200" dirty="0" smtClean="0"/>
                          <a:t>Name</a:t>
                        </a:r>
                        <a:endParaRPr lang="en-US" sz="12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1200" dirty="0" smtClean="0"/>
                          <a:t>Child</a:t>
                        </a:r>
                        <a:endParaRPr lang="en-US" sz="1200" dirty="0"/>
                      </a:p>
                    </a:txBody>
                    <a:tcPr/>
                  </a:tc>
                </a:tr>
              </a:tbl>
            </a:graphicData>
          </a:graphic>
        </p:graphicFrame>
        <p:graphicFrame>
          <p:nvGraphicFramePr>
            <p:cNvPr id="19" name="Espace réservé du contenu 1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85774249"/>
                </p:ext>
              </p:extLst>
            </p:nvPr>
          </p:nvGraphicFramePr>
          <p:xfrm>
            <a:off x="5364088" y="1525920"/>
            <a:ext cx="1152128" cy="822960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641462"/>
                  <a:gridCol w="510666"/>
                </a:tblGrid>
                <a:tr h="255645">
                  <a:tc>
                    <a:txBody>
                      <a:bodyPr/>
                      <a:lstStyle/>
                      <a:p>
                        <a:r>
                          <a:rPr lang="en-US" sz="1200" dirty="0" smtClean="0"/>
                          <a:t>Name</a:t>
                        </a:r>
                        <a:endParaRPr lang="en-US" sz="12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1200" dirty="0" smtClean="0"/>
                          <a:t>Child</a:t>
                        </a:r>
                        <a:endParaRPr lang="en-US" sz="1200" dirty="0"/>
                      </a:p>
                    </a:txBody>
                    <a:tcPr/>
                  </a:tc>
                </a:tr>
                <a:tr h="255645">
                  <a:tc>
                    <a:txBody>
                      <a:bodyPr/>
                      <a:lstStyle/>
                      <a:p>
                        <a:r>
                          <a:rPr lang="en-US" sz="1200" dirty="0" smtClean="0"/>
                          <a:t>Alice</a:t>
                        </a:r>
                        <a:endParaRPr lang="en-US" sz="12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1200" dirty="0" smtClean="0"/>
                          <a:t>Toto</a:t>
                        </a:r>
                      </a:p>
                    </a:txBody>
                    <a:tcPr/>
                  </a:tc>
                </a:tr>
                <a:tr h="255645">
                  <a:tc>
                    <a:txBody>
                      <a:bodyPr/>
                      <a:lstStyle/>
                      <a:p>
                        <a:r>
                          <a:rPr lang="en-US" sz="1200" dirty="0" smtClean="0"/>
                          <a:t>Bob</a:t>
                        </a:r>
                        <a:endParaRPr lang="en-US" sz="12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1200" dirty="0" smtClean="0"/>
                          <a:t>Mimi</a:t>
                        </a:r>
                      </a:p>
                    </a:txBody>
                    <a:tcPr/>
                  </a:tc>
                </a:tr>
              </a:tbl>
            </a:graphicData>
          </a:graphic>
        </p:graphicFrame>
        <p:graphicFrame>
          <p:nvGraphicFramePr>
            <p:cNvPr id="20" name="Espace réservé du contenu 1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716739489"/>
                </p:ext>
              </p:extLst>
            </p:nvPr>
          </p:nvGraphicFramePr>
          <p:xfrm>
            <a:off x="6876256" y="1556792"/>
            <a:ext cx="1152128" cy="548640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641462"/>
                  <a:gridCol w="510666"/>
                </a:tblGrid>
                <a:tr h="255645">
                  <a:tc>
                    <a:txBody>
                      <a:bodyPr/>
                      <a:lstStyle/>
                      <a:p>
                        <a:r>
                          <a:rPr lang="en-US" sz="1200" dirty="0" smtClean="0"/>
                          <a:t>Name</a:t>
                        </a:r>
                        <a:endParaRPr lang="en-US" sz="12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1200" dirty="0" smtClean="0"/>
                          <a:t>Child</a:t>
                        </a:r>
                        <a:endParaRPr lang="en-US" sz="1200" dirty="0"/>
                      </a:p>
                    </a:txBody>
                    <a:tcPr/>
                  </a:tc>
                </a:tr>
                <a:tr h="255645">
                  <a:tc>
                    <a:txBody>
                      <a:bodyPr/>
                      <a:lstStyle/>
                      <a:p>
                        <a:r>
                          <a:rPr lang="en-US" sz="1200" dirty="0" smtClean="0"/>
                          <a:t>Alice</a:t>
                        </a:r>
                        <a:endParaRPr lang="en-US" sz="12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1200" dirty="0" smtClean="0"/>
                          <a:t>Toto</a:t>
                        </a:r>
                      </a:p>
                    </a:txBody>
                    <a:tcPr/>
                  </a:tc>
                </a:tr>
              </a:tbl>
            </a:graphicData>
          </a:graphic>
        </p:graphicFrame>
        <p:graphicFrame>
          <p:nvGraphicFramePr>
            <p:cNvPr id="21" name="Espace réservé du contenu 1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545090646"/>
                </p:ext>
              </p:extLst>
            </p:nvPr>
          </p:nvGraphicFramePr>
          <p:xfrm>
            <a:off x="6876256" y="2376304"/>
            <a:ext cx="1152128" cy="548640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641462"/>
                  <a:gridCol w="510666"/>
                </a:tblGrid>
                <a:tr h="255645">
                  <a:tc>
                    <a:txBody>
                      <a:bodyPr/>
                      <a:lstStyle/>
                      <a:p>
                        <a:r>
                          <a:rPr lang="en-US" sz="1200" dirty="0" smtClean="0"/>
                          <a:t>Name</a:t>
                        </a:r>
                        <a:endParaRPr lang="en-US" sz="12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1200" dirty="0" smtClean="0"/>
                          <a:t>Child</a:t>
                        </a:r>
                        <a:endParaRPr lang="en-US" sz="1200" dirty="0"/>
                      </a:p>
                    </a:txBody>
                    <a:tcPr/>
                  </a:tc>
                </a:tr>
                <a:tr h="255645">
                  <a:tc>
                    <a:txBody>
                      <a:bodyPr/>
                      <a:lstStyle/>
                      <a:p>
                        <a:r>
                          <a:rPr lang="en-US" sz="1200" dirty="0" smtClean="0"/>
                          <a:t>Bob</a:t>
                        </a:r>
                        <a:endParaRPr lang="en-US" sz="12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1200" dirty="0" smtClean="0"/>
                          <a:t>Mimi</a:t>
                        </a:r>
                      </a:p>
                    </a:txBody>
                    <a:tcPr/>
                  </a:tc>
                </a:tr>
              </a:tbl>
            </a:graphicData>
          </a:graphic>
        </p:graphicFrame>
      </p:grpSp>
      <p:graphicFrame>
        <p:nvGraphicFramePr>
          <p:cNvPr id="22" name="Espace réservé du contenu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4405203"/>
              </p:ext>
            </p:extLst>
          </p:nvPr>
        </p:nvGraphicFramePr>
        <p:xfrm>
          <a:off x="6948264" y="4365104"/>
          <a:ext cx="2376264" cy="1737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074"/>
                <a:gridCol w="660074"/>
                <a:gridCol w="1056116"/>
              </a:tblGrid>
              <a:tr h="37163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Child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Car</a:t>
                      </a:r>
                      <a:endParaRPr lang="en-US" sz="1600" dirty="0"/>
                    </a:p>
                  </a:txBody>
                  <a:tcPr/>
                </a:tc>
              </a:tr>
              <a:tr h="49421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Mustang</a:t>
                      </a:r>
                    </a:p>
                  </a:txBody>
                  <a:tcPr/>
                </a:tc>
              </a:tr>
              <a:tr h="4400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Zaza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Mustang</a:t>
                      </a:r>
                      <a:endParaRPr lang="en-US" sz="1600" dirty="0"/>
                    </a:p>
                  </a:txBody>
                  <a:tcPr/>
                </a:tc>
              </a:tr>
              <a:tr h="4319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Lulu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Prius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Flèche courbée vers le bas 22"/>
          <p:cNvSpPr/>
          <p:nvPr/>
        </p:nvSpPr>
        <p:spPr>
          <a:xfrm>
            <a:off x="3347864" y="3861048"/>
            <a:ext cx="2520280" cy="360040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Flèche courbée vers le bas 23"/>
          <p:cNvSpPr/>
          <p:nvPr/>
        </p:nvSpPr>
        <p:spPr>
          <a:xfrm>
            <a:off x="5940152" y="3861048"/>
            <a:ext cx="2520280" cy="360040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Flèche courbée vers le bas 24"/>
          <p:cNvSpPr/>
          <p:nvPr/>
        </p:nvSpPr>
        <p:spPr>
          <a:xfrm>
            <a:off x="2411760" y="2132856"/>
            <a:ext cx="2520280" cy="360040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Flèche courbée vers le bas 26"/>
          <p:cNvSpPr/>
          <p:nvPr/>
        </p:nvSpPr>
        <p:spPr>
          <a:xfrm flipV="1">
            <a:off x="3500264" y="6381328"/>
            <a:ext cx="4528120" cy="288032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580112" y="6453336"/>
            <a:ext cx="910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Identity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23566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3" grpId="0" animBg="1"/>
      <p:bldP spid="24" grpId="0" animBg="1"/>
      <p:bldP spid="25" grpId="0" animBg="1"/>
      <p:bldP spid="27" grpId="0" animBg="1"/>
      <p:bldP spid="27" grpId="1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0000" indent="-457200">
              <a:buNone/>
            </a:pPr>
            <a:r>
              <a:rPr lang="en-US" sz="2400" dirty="0" smtClean="0"/>
              <a:t>Equivalence theorem: algebra and logic have same expressive power</a:t>
            </a:r>
          </a:p>
          <a:p>
            <a:pPr marL="360000" indent="-457200">
              <a:buNone/>
            </a:pPr>
            <a:endParaRPr lang="en-US" sz="2400" dirty="0" smtClean="0"/>
          </a:p>
          <a:p>
            <a:pPr marL="360000" indent="-457200">
              <a:buNone/>
            </a:pPr>
            <a:r>
              <a:rPr lang="en-US" sz="2400" dirty="0" smtClean="0"/>
              <a:t>Remark: one can compute transitive closure using algebra/logic (Cool!) </a:t>
            </a:r>
          </a:p>
          <a:p>
            <a:pPr marL="360000" indent="-457200">
              <a:buNone/>
            </a:pPr>
            <a:endParaRPr lang="en-US" sz="2400" dirty="0"/>
          </a:p>
          <a:p>
            <a:pPr marL="360000" indent="-457200">
              <a:buNone/>
            </a:pPr>
            <a:r>
              <a:rPr lang="en-US" sz="2400" dirty="0" smtClean="0"/>
              <a:t>Each new level of nesting introduces one more exponential</a:t>
            </a:r>
          </a:p>
          <a:p>
            <a:pPr marL="760050" lvl="1" indent="-457200"/>
            <a:r>
              <a:rPr lang="en-US" sz="2000" dirty="0" smtClean="0"/>
              <a:t>A query is in the algebra/calculus </a:t>
            </a:r>
            <a:r>
              <a:rPr lang="en-US" sz="2000" dirty="0" err="1" smtClean="0"/>
              <a:t>iff</a:t>
            </a:r>
            <a:r>
              <a:rPr lang="en-US" sz="2000" dirty="0" smtClean="0"/>
              <a:t> it has elementary time complexity (similarly space complexity) </a:t>
            </a:r>
          </a:p>
          <a:p>
            <a:pPr marL="760050" lvl="1" indent="-457200"/>
            <a:endParaRPr lang="en-US" sz="2000" dirty="0"/>
          </a:p>
          <a:p>
            <a:pPr marL="302850" lvl="1" indent="0">
              <a:buNone/>
            </a:pPr>
            <a:endParaRPr lang="en-US" sz="2000" dirty="0" smtClean="0"/>
          </a:p>
        </p:txBody>
      </p:sp>
      <p:grpSp>
        <p:nvGrpSpPr>
          <p:cNvPr id="13" name="Grouper 12"/>
          <p:cNvGrpSpPr/>
          <p:nvPr/>
        </p:nvGrpSpPr>
        <p:grpSpPr>
          <a:xfrm>
            <a:off x="4211960" y="5085184"/>
            <a:ext cx="1299951" cy="1154361"/>
            <a:chOff x="3779912" y="5703639"/>
            <a:chExt cx="1299951" cy="1154361"/>
          </a:xfrm>
        </p:grpSpPr>
        <p:sp>
          <p:nvSpPr>
            <p:cNvPr id="7" name="ZoneTexte 6"/>
            <p:cNvSpPr txBox="1"/>
            <p:nvPr/>
          </p:nvSpPr>
          <p:spPr>
            <a:xfrm>
              <a:off x="3779912" y="5842337"/>
              <a:ext cx="83463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dirty="0" smtClean="0"/>
                <a:t>2</a:t>
              </a:r>
              <a:r>
                <a:rPr lang="en-US" sz="6000" baseline="30000" dirty="0" smtClean="0"/>
                <a:t>2</a:t>
              </a:r>
              <a:endParaRPr lang="en-US" sz="3600" dirty="0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4631403" y="5703639"/>
              <a:ext cx="4484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2</a:t>
              </a:r>
              <a:r>
                <a:rPr lang="en-US" sz="2400" baseline="30000" dirty="0"/>
                <a:t>n</a:t>
              </a:r>
              <a:endParaRPr lang="en-US" sz="1200" dirty="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4427984" y="5877272"/>
              <a:ext cx="344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</p:grpSp>
      <p:sp>
        <p:nvSpPr>
          <p:cNvPr id="1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11987-677F-AE47-9855-94C9C287BCE3}" type="datetime1">
              <a:rPr lang="en-US" smtClean="0"/>
              <a:t>3/20/12</a:t>
            </a:fld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7773405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1" name="Connecteur droit 180"/>
          <p:cNvCxnSpPr/>
          <p:nvPr/>
        </p:nvCxnSpPr>
        <p:spPr bwMode="auto">
          <a:xfrm>
            <a:off x="3515932" y="4314423"/>
            <a:ext cx="592429" cy="4121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685800" y="412128"/>
            <a:ext cx="829945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From complex objects to </a:t>
            </a:r>
            <a:r>
              <a:rPr lang="en-US" sz="3600" dirty="0" err="1" smtClean="0"/>
              <a:t>semistructured</a:t>
            </a:r>
            <a:r>
              <a:rPr lang="en-US" sz="3600" dirty="0" smtClean="0"/>
              <a:t> data</a:t>
            </a:r>
            <a:endParaRPr lang="en-US" sz="3600" dirty="0"/>
          </a:p>
        </p:txBody>
      </p:sp>
      <p:cxnSp>
        <p:nvCxnSpPr>
          <p:cNvPr id="90" name="Connecteur droit 89"/>
          <p:cNvCxnSpPr>
            <a:stCxn id="16" idx="4"/>
          </p:cNvCxnSpPr>
          <p:nvPr/>
        </p:nvCxnSpPr>
        <p:spPr bwMode="auto">
          <a:xfrm rot="16200000" flipH="1">
            <a:off x="3375269" y="4096788"/>
            <a:ext cx="265193" cy="60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Connecteur droit 72"/>
          <p:cNvCxnSpPr>
            <a:endCxn id="12" idx="0"/>
          </p:cNvCxnSpPr>
          <p:nvPr/>
        </p:nvCxnSpPr>
        <p:spPr bwMode="auto">
          <a:xfrm rot="10800000" flipV="1">
            <a:off x="679547" y="4781514"/>
            <a:ext cx="417080" cy="3959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Connecteur droit 74"/>
          <p:cNvCxnSpPr>
            <a:endCxn id="14" idx="0"/>
          </p:cNvCxnSpPr>
          <p:nvPr/>
        </p:nvCxnSpPr>
        <p:spPr bwMode="auto">
          <a:xfrm>
            <a:off x="1078361" y="4759100"/>
            <a:ext cx="366819" cy="4052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Connecteur droit 67"/>
          <p:cNvCxnSpPr>
            <a:stCxn id="10" idx="4"/>
          </p:cNvCxnSpPr>
          <p:nvPr/>
        </p:nvCxnSpPr>
        <p:spPr bwMode="auto">
          <a:xfrm rot="5400000">
            <a:off x="951888" y="4132110"/>
            <a:ext cx="330562" cy="455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Connecteur droit 69"/>
          <p:cNvCxnSpPr/>
          <p:nvPr/>
        </p:nvCxnSpPr>
        <p:spPr bwMode="auto">
          <a:xfrm rot="16200000" flipH="1">
            <a:off x="926468" y="4548263"/>
            <a:ext cx="358585" cy="182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Connecteur droit 95"/>
          <p:cNvCxnSpPr>
            <a:endCxn id="16" idx="0"/>
          </p:cNvCxnSpPr>
          <p:nvPr/>
        </p:nvCxnSpPr>
        <p:spPr bwMode="auto">
          <a:xfrm>
            <a:off x="1365161" y="3219718"/>
            <a:ext cx="2139660" cy="5009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Connecteur droit 93"/>
          <p:cNvCxnSpPr>
            <a:stCxn id="50" idx="1"/>
          </p:cNvCxnSpPr>
          <p:nvPr/>
        </p:nvCxnSpPr>
        <p:spPr bwMode="auto">
          <a:xfrm rot="10800000" flipV="1">
            <a:off x="2557864" y="4303180"/>
            <a:ext cx="823662" cy="3886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" name="Groupe 50"/>
          <p:cNvGrpSpPr/>
          <p:nvPr/>
        </p:nvGrpSpPr>
        <p:grpSpPr>
          <a:xfrm>
            <a:off x="993104" y="4105439"/>
            <a:ext cx="300081" cy="369332"/>
            <a:chOff x="3580320" y="2125012"/>
            <a:chExt cx="423171" cy="424476"/>
          </a:xfrm>
        </p:grpSpPr>
        <p:sp>
          <p:nvSpPr>
            <p:cNvPr id="52" name="Ellipse 51"/>
            <p:cNvSpPr/>
            <p:nvPr/>
          </p:nvSpPr>
          <p:spPr bwMode="auto">
            <a:xfrm>
              <a:off x="3603937" y="2161508"/>
              <a:ext cx="283335" cy="28333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3580320" y="2125012"/>
              <a:ext cx="423171" cy="424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*</a:t>
              </a:r>
              <a:endParaRPr lang="en-US" sz="1800" dirty="0"/>
            </a:p>
          </p:txBody>
        </p:sp>
      </p:grpSp>
      <p:grpSp>
        <p:nvGrpSpPr>
          <p:cNvPr id="3" name="Groupe 37"/>
          <p:cNvGrpSpPr/>
          <p:nvPr/>
        </p:nvGrpSpPr>
        <p:grpSpPr>
          <a:xfrm>
            <a:off x="1251314" y="3022204"/>
            <a:ext cx="311303" cy="369332"/>
            <a:chOff x="1828794" y="2472741"/>
            <a:chExt cx="438996" cy="424476"/>
          </a:xfrm>
        </p:grpSpPr>
        <p:sp>
          <p:nvSpPr>
            <p:cNvPr id="5" name="Ellipse 4"/>
            <p:cNvSpPr/>
            <p:nvPr/>
          </p:nvSpPr>
          <p:spPr bwMode="auto">
            <a:xfrm>
              <a:off x="1852393" y="2573636"/>
              <a:ext cx="283335" cy="28333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1828794" y="2472741"/>
              <a:ext cx="438996" cy="424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ym typeface="Symbol"/>
                </a:rPr>
                <a:t></a:t>
              </a:r>
              <a:endParaRPr lang="en-US" sz="1800" dirty="0"/>
            </a:p>
          </p:txBody>
        </p:sp>
      </p:grpSp>
      <p:cxnSp>
        <p:nvCxnSpPr>
          <p:cNvPr id="57" name="Connecteur droit 56"/>
          <p:cNvCxnSpPr/>
          <p:nvPr/>
        </p:nvCxnSpPr>
        <p:spPr bwMode="auto">
          <a:xfrm rot="10800000" flipV="1">
            <a:off x="1351777" y="2943767"/>
            <a:ext cx="1132459" cy="1904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Ellipse 3"/>
          <p:cNvSpPr/>
          <p:nvPr/>
        </p:nvSpPr>
        <p:spPr bwMode="auto">
          <a:xfrm>
            <a:off x="2356378" y="2260217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6" name="Ellipse 5"/>
          <p:cNvSpPr/>
          <p:nvPr/>
        </p:nvSpPr>
        <p:spPr bwMode="auto">
          <a:xfrm>
            <a:off x="51860" y="3769271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68602" y="4350107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1018984" y="3722579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2" name="Ellipse 11"/>
          <p:cNvSpPr/>
          <p:nvPr/>
        </p:nvSpPr>
        <p:spPr bwMode="auto">
          <a:xfrm>
            <a:off x="579086" y="5177472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3" name="Ellipse 12"/>
          <p:cNvSpPr/>
          <p:nvPr/>
        </p:nvSpPr>
        <p:spPr bwMode="auto">
          <a:xfrm>
            <a:off x="595828" y="5758309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1344720" y="5164397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1361463" y="5745234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6" name="Ellipse 15"/>
          <p:cNvSpPr/>
          <p:nvPr/>
        </p:nvSpPr>
        <p:spPr bwMode="auto">
          <a:xfrm>
            <a:off x="3404361" y="3720710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2130143" y="5175603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9" name="Ellipse 18"/>
          <p:cNvSpPr/>
          <p:nvPr/>
        </p:nvSpPr>
        <p:spPr bwMode="auto">
          <a:xfrm>
            <a:off x="2146885" y="5756440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20" name="Ellipse 19"/>
          <p:cNvSpPr/>
          <p:nvPr/>
        </p:nvSpPr>
        <p:spPr bwMode="auto">
          <a:xfrm>
            <a:off x="2904909" y="5162528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21" name="Ellipse 20"/>
          <p:cNvSpPr/>
          <p:nvPr/>
        </p:nvSpPr>
        <p:spPr bwMode="auto">
          <a:xfrm>
            <a:off x="2921652" y="5743365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46715" y="3672140"/>
            <a:ext cx="7360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Name</a:t>
            </a:r>
          </a:p>
          <a:p>
            <a:endParaRPr lang="en-US" sz="1800" dirty="0" smtClean="0"/>
          </a:p>
          <a:p>
            <a:r>
              <a:rPr lang="en-US" sz="1800" dirty="0" smtClean="0"/>
              <a:t>Peter</a:t>
            </a:r>
            <a:endParaRPr lang="en-US" sz="1800" dirty="0"/>
          </a:p>
        </p:txBody>
      </p:sp>
      <p:sp>
        <p:nvSpPr>
          <p:cNvPr id="25" name="ZoneTexte 24"/>
          <p:cNvSpPr txBox="1"/>
          <p:nvPr/>
        </p:nvSpPr>
        <p:spPr>
          <a:xfrm>
            <a:off x="1213839" y="3670271"/>
            <a:ext cx="6078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Cars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26" name="ZoneTexte 25"/>
          <p:cNvSpPr txBox="1"/>
          <p:nvPr/>
        </p:nvSpPr>
        <p:spPr>
          <a:xfrm>
            <a:off x="719149" y="5102744"/>
            <a:ext cx="7617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Name</a:t>
            </a:r>
          </a:p>
          <a:p>
            <a:endParaRPr lang="en-US" sz="1800" dirty="0" smtClean="0"/>
          </a:p>
          <a:p>
            <a:r>
              <a:rPr lang="en-US" sz="1800" dirty="0" smtClean="0"/>
              <a:t>BMW</a:t>
            </a:r>
            <a:endParaRPr lang="en-US" sz="1800" dirty="0"/>
          </a:p>
        </p:txBody>
      </p:sp>
      <p:sp>
        <p:nvSpPr>
          <p:cNvPr id="27" name="ZoneTexte 26"/>
          <p:cNvSpPr txBox="1"/>
          <p:nvPr/>
        </p:nvSpPr>
        <p:spPr>
          <a:xfrm>
            <a:off x="1484783" y="5089669"/>
            <a:ext cx="6463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Year</a:t>
            </a:r>
          </a:p>
          <a:p>
            <a:endParaRPr lang="en-US" sz="1800" dirty="0" smtClean="0"/>
          </a:p>
          <a:p>
            <a:r>
              <a:rPr lang="en-US" sz="1800" dirty="0" smtClean="0"/>
              <a:t>2010</a:t>
            </a:r>
            <a:endParaRPr lang="en-US" sz="1800" dirty="0"/>
          </a:p>
        </p:txBody>
      </p:sp>
      <p:sp>
        <p:nvSpPr>
          <p:cNvPr id="28" name="ZoneTexte 27"/>
          <p:cNvSpPr txBox="1"/>
          <p:nvPr/>
        </p:nvSpPr>
        <p:spPr>
          <a:xfrm>
            <a:off x="2277815" y="5099006"/>
            <a:ext cx="7360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Name</a:t>
            </a:r>
          </a:p>
          <a:p>
            <a:endParaRPr lang="en-US" sz="1800" dirty="0" smtClean="0"/>
          </a:p>
          <a:p>
            <a:r>
              <a:rPr lang="en-US" sz="1800" dirty="0" smtClean="0"/>
              <a:t>Toto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3067090" y="5108343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Sex</a:t>
            </a:r>
          </a:p>
          <a:p>
            <a:endParaRPr lang="en-US" sz="1800" dirty="0" smtClean="0"/>
          </a:p>
          <a:p>
            <a:r>
              <a:rPr lang="en-US" sz="1800" dirty="0" smtClean="0"/>
              <a:t>M</a:t>
            </a:r>
            <a:endParaRPr lang="en-US" sz="1800" dirty="0"/>
          </a:p>
        </p:txBody>
      </p:sp>
      <p:sp>
        <p:nvSpPr>
          <p:cNvPr id="30" name="ZoneTexte 29"/>
          <p:cNvSpPr txBox="1"/>
          <p:nvPr/>
        </p:nvSpPr>
        <p:spPr>
          <a:xfrm>
            <a:off x="3574863" y="3649711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Children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2519264" y="2202286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Families</a:t>
            </a:r>
          </a:p>
        </p:txBody>
      </p:sp>
      <p:grpSp>
        <p:nvGrpSpPr>
          <p:cNvPr id="8" name="Groupe 33"/>
          <p:cNvGrpSpPr/>
          <p:nvPr/>
        </p:nvGrpSpPr>
        <p:grpSpPr>
          <a:xfrm>
            <a:off x="2347239" y="2663621"/>
            <a:ext cx="300081" cy="369332"/>
            <a:chOff x="3580320" y="2125012"/>
            <a:chExt cx="423171" cy="424476"/>
          </a:xfrm>
        </p:grpSpPr>
        <p:sp>
          <p:nvSpPr>
            <p:cNvPr id="32" name="Ellipse 31"/>
            <p:cNvSpPr/>
            <p:nvPr/>
          </p:nvSpPr>
          <p:spPr bwMode="auto">
            <a:xfrm>
              <a:off x="3603937" y="2161508"/>
              <a:ext cx="283335" cy="28333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3580320" y="2125012"/>
              <a:ext cx="423171" cy="424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*</a:t>
              </a:r>
              <a:endParaRPr lang="en-US" sz="1800" dirty="0"/>
            </a:p>
          </p:txBody>
        </p:sp>
      </p:grpSp>
      <p:grpSp>
        <p:nvGrpSpPr>
          <p:cNvPr id="11" name="Groupe 41"/>
          <p:cNvGrpSpPr/>
          <p:nvPr/>
        </p:nvGrpSpPr>
        <p:grpSpPr>
          <a:xfrm>
            <a:off x="985508" y="4499510"/>
            <a:ext cx="311303" cy="369332"/>
            <a:chOff x="1828794" y="2472741"/>
            <a:chExt cx="438996" cy="424476"/>
          </a:xfrm>
        </p:grpSpPr>
        <p:sp>
          <p:nvSpPr>
            <p:cNvPr id="43" name="Ellipse 42"/>
            <p:cNvSpPr/>
            <p:nvPr/>
          </p:nvSpPr>
          <p:spPr bwMode="auto">
            <a:xfrm>
              <a:off x="1852393" y="2573636"/>
              <a:ext cx="283335" cy="28333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1828794" y="2472741"/>
              <a:ext cx="438996" cy="424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ym typeface="Symbol"/>
                </a:rPr>
                <a:t></a:t>
              </a:r>
              <a:endParaRPr lang="en-US" sz="1800" dirty="0"/>
            </a:p>
          </p:txBody>
        </p:sp>
      </p:grpSp>
      <p:grpSp>
        <p:nvGrpSpPr>
          <p:cNvPr id="17" name="Groupe 44"/>
          <p:cNvGrpSpPr/>
          <p:nvPr/>
        </p:nvGrpSpPr>
        <p:grpSpPr>
          <a:xfrm>
            <a:off x="2436103" y="4508847"/>
            <a:ext cx="311303" cy="369332"/>
            <a:chOff x="1828794" y="2472741"/>
            <a:chExt cx="438996" cy="424476"/>
          </a:xfrm>
        </p:grpSpPr>
        <p:sp>
          <p:nvSpPr>
            <p:cNvPr id="46" name="Ellipse 45"/>
            <p:cNvSpPr/>
            <p:nvPr/>
          </p:nvSpPr>
          <p:spPr bwMode="auto">
            <a:xfrm>
              <a:off x="1852393" y="2573636"/>
              <a:ext cx="283335" cy="28333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1828794" y="2472741"/>
              <a:ext cx="438996" cy="424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ym typeface="Symbol"/>
                </a:rPr>
                <a:t></a:t>
              </a:r>
              <a:endParaRPr lang="en-US" sz="1800" dirty="0"/>
            </a:p>
          </p:txBody>
        </p:sp>
      </p:grpSp>
      <p:grpSp>
        <p:nvGrpSpPr>
          <p:cNvPr id="22" name="Groupe 47"/>
          <p:cNvGrpSpPr/>
          <p:nvPr/>
        </p:nvGrpSpPr>
        <p:grpSpPr>
          <a:xfrm>
            <a:off x="3381526" y="4118514"/>
            <a:ext cx="300081" cy="369332"/>
            <a:chOff x="3580320" y="2125012"/>
            <a:chExt cx="423171" cy="424476"/>
          </a:xfrm>
        </p:grpSpPr>
        <p:sp>
          <p:nvSpPr>
            <p:cNvPr id="49" name="Ellipse 48"/>
            <p:cNvSpPr/>
            <p:nvPr/>
          </p:nvSpPr>
          <p:spPr bwMode="auto">
            <a:xfrm>
              <a:off x="3603937" y="2161508"/>
              <a:ext cx="283335" cy="28333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3580320" y="2125012"/>
              <a:ext cx="423171" cy="424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*</a:t>
              </a:r>
              <a:endParaRPr lang="en-US" sz="1800" dirty="0"/>
            </a:p>
          </p:txBody>
        </p:sp>
      </p:grpSp>
      <p:cxnSp>
        <p:nvCxnSpPr>
          <p:cNvPr id="55" name="Connecteur droit 54"/>
          <p:cNvCxnSpPr>
            <a:stCxn id="4" idx="4"/>
          </p:cNvCxnSpPr>
          <p:nvPr/>
        </p:nvCxnSpPr>
        <p:spPr bwMode="auto">
          <a:xfrm rot="16200000" flipH="1">
            <a:off x="2383619" y="2579963"/>
            <a:ext cx="156878" cy="104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Connecteur droit 58"/>
          <p:cNvCxnSpPr>
            <a:endCxn id="6" idx="0"/>
          </p:cNvCxnSpPr>
          <p:nvPr/>
        </p:nvCxnSpPr>
        <p:spPr bwMode="auto">
          <a:xfrm rot="10800000" flipV="1">
            <a:off x="152321" y="3313557"/>
            <a:ext cx="1217722" cy="4557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Connecteur droit 63"/>
          <p:cNvCxnSpPr>
            <a:stCxn id="6" idx="4"/>
            <a:endCxn id="9" idx="0"/>
          </p:cNvCxnSpPr>
          <p:nvPr/>
        </p:nvCxnSpPr>
        <p:spPr bwMode="auto">
          <a:xfrm rot="16200000" flipH="1">
            <a:off x="-6463" y="4174580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Connecteur droit 65"/>
          <p:cNvCxnSpPr>
            <a:endCxn id="10" idx="0"/>
          </p:cNvCxnSpPr>
          <p:nvPr/>
        </p:nvCxnSpPr>
        <p:spPr bwMode="auto">
          <a:xfrm rot="5400000">
            <a:off x="1019537" y="3358134"/>
            <a:ext cx="464353" cy="2645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Connecteur droit 76"/>
          <p:cNvCxnSpPr>
            <a:stCxn id="12" idx="4"/>
            <a:endCxn id="13" idx="0"/>
          </p:cNvCxnSpPr>
          <p:nvPr/>
        </p:nvCxnSpPr>
        <p:spPr bwMode="auto">
          <a:xfrm rot="16200000" flipH="1">
            <a:off x="520763" y="5582782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Connecteur droit 79"/>
          <p:cNvCxnSpPr>
            <a:stCxn id="14" idx="4"/>
            <a:endCxn id="15" idx="0"/>
          </p:cNvCxnSpPr>
          <p:nvPr/>
        </p:nvCxnSpPr>
        <p:spPr bwMode="auto">
          <a:xfrm rot="16200000" flipH="1">
            <a:off x="1286397" y="5569707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Connecteur droit 81"/>
          <p:cNvCxnSpPr>
            <a:stCxn id="18" idx="4"/>
            <a:endCxn id="19" idx="0"/>
          </p:cNvCxnSpPr>
          <p:nvPr/>
        </p:nvCxnSpPr>
        <p:spPr bwMode="auto">
          <a:xfrm rot="16200000" flipH="1">
            <a:off x="2071820" y="5580913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Connecteur droit 83"/>
          <p:cNvCxnSpPr>
            <a:stCxn id="20" idx="4"/>
            <a:endCxn id="21" idx="0"/>
          </p:cNvCxnSpPr>
          <p:nvPr/>
        </p:nvCxnSpPr>
        <p:spPr bwMode="auto">
          <a:xfrm rot="16200000" flipH="1">
            <a:off x="2846587" y="5567838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Connecteur droit 85"/>
          <p:cNvCxnSpPr>
            <a:endCxn id="18" idx="0"/>
          </p:cNvCxnSpPr>
          <p:nvPr/>
        </p:nvCxnSpPr>
        <p:spPr bwMode="auto">
          <a:xfrm rot="10800000" flipV="1">
            <a:off x="2230604" y="4803923"/>
            <a:ext cx="327261" cy="3716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Connecteur droit 87"/>
          <p:cNvCxnSpPr>
            <a:endCxn id="20" idx="0"/>
          </p:cNvCxnSpPr>
          <p:nvPr/>
        </p:nvCxnSpPr>
        <p:spPr bwMode="auto">
          <a:xfrm>
            <a:off x="2530466" y="4770305"/>
            <a:ext cx="474904" cy="3922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Connecteur droit 103"/>
          <p:cNvCxnSpPr>
            <a:endCxn id="120" idx="0"/>
          </p:cNvCxnSpPr>
          <p:nvPr/>
        </p:nvCxnSpPr>
        <p:spPr bwMode="auto">
          <a:xfrm rot="10800000" flipV="1">
            <a:off x="6207535" y="4779645"/>
            <a:ext cx="417080" cy="3959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Connecteur droit 104"/>
          <p:cNvCxnSpPr>
            <a:endCxn id="122" idx="0"/>
          </p:cNvCxnSpPr>
          <p:nvPr/>
        </p:nvCxnSpPr>
        <p:spPr bwMode="auto">
          <a:xfrm>
            <a:off x="6606349" y="4757232"/>
            <a:ext cx="366819" cy="4052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Connecteur droit 105"/>
          <p:cNvCxnSpPr>
            <a:stCxn id="119" idx="4"/>
          </p:cNvCxnSpPr>
          <p:nvPr/>
        </p:nvCxnSpPr>
        <p:spPr bwMode="auto">
          <a:xfrm rot="5400000">
            <a:off x="6479875" y="4130242"/>
            <a:ext cx="330562" cy="455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Connecteur droit 106"/>
          <p:cNvCxnSpPr/>
          <p:nvPr/>
        </p:nvCxnSpPr>
        <p:spPr bwMode="auto">
          <a:xfrm rot="16200000" flipH="1">
            <a:off x="6454455" y="4546394"/>
            <a:ext cx="358585" cy="182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Connecteur droit 107"/>
          <p:cNvCxnSpPr>
            <a:endCxn id="124" idx="5"/>
          </p:cNvCxnSpPr>
          <p:nvPr/>
        </p:nvCxnSpPr>
        <p:spPr bwMode="auto">
          <a:xfrm>
            <a:off x="6064253" y="3221182"/>
            <a:ext cx="2086550" cy="7080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4" name="Groupe 109"/>
          <p:cNvGrpSpPr/>
          <p:nvPr/>
        </p:nvGrpSpPr>
        <p:grpSpPr>
          <a:xfrm>
            <a:off x="6521092" y="4103570"/>
            <a:ext cx="300081" cy="369332"/>
            <a:chOff x="3580320" y="2125012"/>
            <a:chExt cx="423171" cy="424476"/>
          </a:xfrm>
        </p:grpSpPr>
        <p:sp>
          <p:nvSpPr>
            <p:cNvPr id="111" name="Ellipse 110"/>
            <p:cNvSpPr/>
            <p:nvPr/>
          </p:nvSpPr>
          <p:spPr bwMode="auto">
            <a:xfrm>
              <a:off x="3603937" y="2161508"/>
              <a:ext cx="283335" cy="28333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12" name="ZoneTexte 111"/>
            <p:cNvSpPr txBox="1"/>
            <p:nvPr/>
          </p:nvSpPr>
          <p:spPr>
            <a:xfrm>
              <a:off x="3580320" y="2125012"/>
              <a:ext cx="423171" cy="424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*</a:t>
              </a:r>
              <a:endParaRPr lang="en-US" sz="1800" dirty="0"/>
            </a:p>
          </p:txBody>
        </p:sp>
      </p:grpSp>
      <p:grpSp>
        <p:nvGrpSpPr>
          <p:cNvPr id="34" name="Groupe 112"/>
          <p:cNvGrpSpPr/>
          <p:nvPr/>
        </p:nvGrpSpPr>
        <p:grpSpPr>
          <a:xfrm>
            <a:off x="6064253" y="3020336"/>
            <a:ext cx="311303" cy="369332"/>
            <a:chOff x="1828794" y="2472741"/>
            <a:chExt cx="438996" cy="424476"/>
          </a:xfrm>
        </p:grpSpPr>
        <p:sp>
          <p:nvSpPr>
            <p:cNvPr id="114" name="Ellipse 113"/>
            <p:cNvSpPr/>
            <p:nvPr/>
          </p:nvSpPr>
          <p:spPr bwMode="auto">
            <a:xfrm>
              <a:off x="1852393" y="2573636"/>
              <a:ext cx="283335" cy="28333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15" name="ZoneTexte 114"/>
            <p:cNvSpPr txBox="1"/>
            <p:nvPr/>
          </p:nvSpPr>
          <p:spPr>
            <a:xfrm>
              <a:off x="1828794" y="2472741"/>
              <a:ext cx="438996" cy="424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ym typeface="Symbol"/>
                </a:rPr>
                <a:t></a:t>
              </a:r>
              <a:endParaRPr lang="en-US" sz="1800" dirty="0"/>
            </a:p>
          </p:txBody>
        </p:sp>
      </p:grpSp>
      <p:cxnSp>
        <p:nvCxnSpPr>
          <p:cNvPr id="116" name="Connecteur droit 115"/>
          <p:cNvCxnSpPr/>
          <p:nvPr/>
        </p:nvCxnSpPr>
        <p:spPr bwMode="auto">
          <a:xfrm>
            <a:off x="2458426" y="2959358"/>
            <a:ext cx="3749191" cy="2603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7" name="Ellipse 116"/>
          <p:cNvSpPr/>
          <p:nvPr/>
        </p:nvSpPr>
        <p:spPr bwMode="auto">
          <a:xfrm>
            <a:off x="4864799" y="3767403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18" name="Ellipse 117"/>
          <p:cNvSpPr/>
          <p:nvPr/>
        </p:nvSpPr>
        <p:spPr bwMode="auto">
          <a:xfrm>
            <a:off x="4881542" y="4348238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19" name="Ellipse 118"/>
          <p:cNvSpPr/>
          <p:nvPr/>
        </p:nvSpPr>
        <p:spPr bwMode="auto">
          <a:xfrm>
            <a:off x="6546972" y="3720710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20" name="Ellipse 119"/>
          <p:cNvSpPr/>
          <p:nvPr/>
        </p:nvSpPr>
        <p:spPr bwMode="auto">
          <a:xfrm>
            <a:off x="6107074" y="5175603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21" name="Ellipse 120"/>
          <p:cNvSpPr/>
          <p:nvPr/>
        </p:nvSpPr>
        <p:spPr bwMode="auto">
          <a:xfrm>
            <a:off x="6123816" y="5756440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22" name="Ellipse 121"/>
          <p:cNvSpPr/>
          <p:nvPr/>
        </p:nvSpPr>
        <p:spPr bwMode="auto">
          <a:xfrm>
            <a:off x="6872707" y="5162528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23" name="Ellipse 122"/>
          <p:cNvSpPr/>
          <p:nvPr/>
        </p:nvSpPr>
        <p:spPr bwMode="auto">
          <a:xfrm>
            <a:off x="6889450" y="5743365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29" name="ZoneTexte 128"/>
          <p:cNvSpPr txBox="1"/>
          <p:nvPr/>
        </p:nvSpPr>
        <p:spPr>
          <a:xfrm>
            <a:off x="5059654" y="3670271"/>
            <a:ext cx="7360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Name</a:t>
            </a:r>
          </a:p>
          <a:p>
            <a:endParaRPr lang="en-US" sz="1800" dirty="0" smtClean="0"/>
          </a:p>
          <a:p>
            <a:r>
              <a:rPr lang="en-US" sz="1800" dirty="0" smtClean="0"/>
              <a:t>Peter</a:t>
            </a:r>
            <a:endParaRPr lang="en-US" sz="1800" dirty="0"/>
          </a:p>
        </p:txBody>
      </p:sp>
      <p:sp>
        <p:nvSpPr>
          <p:cNvPr id="130" name="ZoneTexte 129"/>
          <p:cNvSpPr txBox="1"/>
          <p:nvPr/>
        </p:nvSpPr>
        <p:spPr>
          <a:xfrm>
            <a:off x="6741827" y="3668402"/>
            <a:ext cx="6078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Cars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131" name="ZoneTexte 130"/>
          <p:cNvSpPr txBox="1"/>
          <p:nvPr/>
        </p:nvSpPr>
        <p:spPr>
          <a:xfrm>
            <a:off x="6247136" y="5100875"/>
            <a:ext cx="7360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Name</a:t>
            </a:r>
          </a:p>
          <a:p>
            <a:endParaRPr lang="en-US" sz="1800" dirty="0" smtClean="0"/>
          </a:p>
          <a:p>
            <a:r>
              <a:rPr lang="en-US" sz="1800" dirty="0" smtClean="0"/>
              <a:t>2CV</a:t>
            </a:r>
            <a:endParaRPr lang="en-US" sz="1800" dirty="0"/>
          </a:p>
        </p:txBody>
      </p:sp>
      <p:sp>
        <p:nvSpPr>
          <p:cNvPr id="132" name="ZoneTexte 131"/>
          <p:cNvSpPr txBox="1"/>
          <p:nvPr/>
        </p:nvSpPr>
        <p:spPr>
          <a:xfrm>
            <a:off x="7012771" y="5087800"/>
            <a:ext cx="6463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Year</a:t>
            </a:r>
          </a:p>
          <a:p>
            <a:endParaRPr lang="en-US" sz="1800" dirty="0" smtClean="0"/>
          </a:p>
          <a:p>
            <a:r>
              <a:rPr lang="en-US" sz="1800" dirty="0" smtClean="0"/>
              <a:t>1976</a:t>
            </a:r>
            <a:endParaRPr lang="en-US" sz="1800" dirty="0"/>
          </a:p>
        </p:txBody>
      </p:sp>
      <p:grpSp>
        <p:nvGrpSpPr>
          <p:cNvPr id="36" name="Groupe 135"/>
          <p:cNvGrpSpPr/>
          <p:nvPr/>
        </p:nvGrpSpPr>
        <p:grpSpPr>
          <a:xfrm>
            <a:off x="6513496" y="4497641"/>
            <a:ext cx="311303" cy="369332"/>
            <a:chOff x="1828794" y="2472741"/>
            <a:chExt cx="438996" cy="424476"/>
          </a:xfrm>
        </p:grpSpPr>
        <p:sp>
          <p:nvSpPr>
            <p:cNvPr id="137" name="Ellipse 136"/>
            <p:cNvSpPr/>
            <p:nvPr/>
          </p:nvSpPr>
          <p:spPr bwMode="auto">
            <a:xfrm>
              <a:off x="1852393" y="2573636"/>
              <a:ext cx="283335" cy="28333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38" name="ZoneTexte 137"/>
            <p:cNvSpPr txBox="1"/>
            <p:nvPr/>
          </p:nvSpPr>
          <p:spPr>
            <a:xfrm>
              <a:off x="1828794" y="2472741"/>
              <a:ext cx="438996" cy="424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ym typeface="Symbol"/>
                </a:rPr>
                <a:t></a:t>
              </a:r>
              <a:endParaRPr lang="en-US" sz="1800" dirty="0"/>
            </a:p>
          </p:txBody>
        </p:sp>
      </p:grpSp>
      <p:cxnSp>
        <p:nvCxnSpPr>
          <p:cNvPr id="145" name="Connecteur droit 144"/>
          <p:cNvCxnSpPr>
            <a:endCxn id="117" idx="0"/>
          </p:cNvCxnSpPr>
          <p:nvPr/>
        </p:nvCxnSpPr>
        <p:spPr bwMode="auto">
          <a:xfrm rot="10800000" flipV="1">
            <a:off x="4965261" y="3311688"/>
            <a:ext cx="1217722" cy="4557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6" name="Connecteur droit 145"/>
          <p:cNvCxnSpPr>
            <a:stCxn id="117" idx="4"/>
            <a:endCxn id="118" idx="0"/>
          </p:cNvCxnSpPr>
          <p:nvPr/>
        </p:nvCxnSpPr>
        <p:spPr bwMode="auto">
          <a:xfrm rot="16200000" flipH="1">
            <a:off x="4806476" y="4172712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Connecteur droit 146"/>
          <p:cNvCxnSpPr>
            <a:stCxn id="115" idx="1"/>
            <a:endCxn id="119" idx="0"/>
          </p:cNvCxnSpPr>
          <p:nvPr/>
        </p:nvCxnSpPr>
        <p:spPr bwMode="auto">
          <a:xfrm rot="10800000" flipH="1" flipV="1">
            <a:off x="6064252" y="3205002"/>
            <a:ext cx="583179" cy="5157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Connecteur droit 147"/>
          <p:cNvCxnSpPr>
            <a:stCxn id="120" idx="4"/>
            <a:endCxn id="121" idx="0"/>
          </p:cNvCxnSpPr>
          <p:nvPr/>
        </p:nvCxnSpPr>
        <p:spPr bwMode="auto">
          <a:xfrm rot="16200000" flipH="1">
            <a:off x="6048751" y="5580913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9" name="Connecteur droit 148"/>
          <p:cNvCxnSpPr>
            <a:stCxn id="122" idx="4"/>
            <a:endCxn id="123" idx="0"/>
          </p:cNvCxnSpPr>
          <p:nvPr/>
        </p:nvCxnSpPr>
        <p:spPr bwMode="auto">
          <a:xfrm rot="16200000" flipH="1">
            <a:off x="6814384" y="5567838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7" name="Groupe 155"/>
          <p:cNvGrpSpPr/>
          <p:nvPr/>
        </p:nvGrpSpPr>
        <p:grpSpPr>
          <a:xfrm>
            <a:off x="7658135" y="3647842"/>
            <a:ext cx="1489883" cy="2381961"/>
            <a:chOff x="7125273" y="3502838"/>
            <a:chExt cx="1742511" cy="2518245"/>
          </a:xfrm>
        </p:grpSpPr>
        <p:cxnSp>
          <p:nvCxnSpPr>
            <p:cNvPr id="103" name="Connecteur droit 102"/>
            <p:cNvCxnSpPr>
              <a:stCxn id="124" idx="4"/>
            </p:cNvCxnSpPr>
            <p:nvPr/>
          </p:nvCxnSpPr>
          <p:spPr bwMode="auto">
            <a:xfrm rot="16200000" flipH="1">
              <a:off x="7481776" y="3975153"/>
              <a:ext cx="280366" cy="712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Connecteur droit 108"/>
            <p:cNvCxnSpPr/>
            <p:nvPr/>
          </p:nvCxnSpPr>
          <p:spPr bwMode="auto">
            <a:xfrm rot="5400000">
              <a:off x="7382658" y="4361758"/>
              <a:ext cx="485723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4" name="Ellipse 123"/>
            <p:cNvSpPr/>
            <p:nvPr/>
          </p:nvSpPr>
          <p:spPr bwMode="auto">
            <a:xfrm>
              <a:off x="7500904" y="3577899"/>
              <a:ext cx="234989" cy="260631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25" name="Ellipse 124"/>
            <p:cNvSpPr/>
            <p:nvPr/>
          </p:nvSpPr>
          <p:spPr bwMode="auto">
            <a:xfrm>
              <a:off x="7125273" y="5116034"/>
              <a:ext cx="234989" cy="260631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26" name="Ellipse 125"/>
            <p:cNvSpPr/>
            <p:nvPr/>
          </p:nvSpPr>
          <p:spPr bwMode="auto">
            <a:xfrm>
              <a:off x="7144854" y="5730103"/>
              <a:ext cx="234989" cy="260631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27" name="Ellipse 126"/>
            <p:cNvSpPr/>
            <p:nvPr/>
          </p:nvSpPr>
          <p:spPr bwMode="auto">
            <a:xfrm>
              <a:off x="8031411" y="5102211"/>
              <a:ext cx="234989" cy="260631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28" name="Ellipse 127"/>
            <p:cNvSpPr/>
            <p:nvPr/>
          </p:nvSpPr>
          <p:spPr bwMode="auto">
            <a:xfrm>
              <a:off x="8050993" y="5716280"/>
              <a:ext cx="234989" cy="260631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33" name="ZoneTexte 132"/>
            <p:cNvSpPr txBox="1"/>
            <p:nvPr/>
          </p:nvSpPr>
          <p:spPr>
            <a:xfrm>
              <a:off x="7297985" y="5035055"/>
              <a:ext cx="860914" cy="9761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Name</a:t>
              </a:r>
            </a:p>
            <a:p>
              <a:endParaRPr lang="en-US" sz="1800" dirty="0" smtClean="0"/>
            </a:p>
            <a:p>
              <a:r>
                <a:rPr lang="en-US" sz="1800" dirty="0" smtClean="0"/>
                <a:t>Mimi</a:t>
              </a:r>
              <a:endParaRPr lang="en-US" sz="1800" dirty="0"/>
            </a:p>
          </p:txBody>
        </p:sp>
        <p:sp>
          <p:nvSpPr>
            <p:cNvPr id="134" name="ZoneTexte 133"/>
            <p:cNvSpPr txBox="1"/>
            <p:nvPr/>
          </p:nvSpPr>
          <p:spPr>
            <a:xfrm>
              <a:off x="8246846" y="5044925"/>
              <a:ext cx="620938" cy="9761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Sex</a:t>
              </a:r>
            </a:p>
            <a:p>
              <a:endParaRPr lang="en-US" sz="1800" dirty="0" smtClean="0"/>
            </a:p>
            <a:p>
              <a:r>
                <a:rPr lang="en-US" sz="1800" dirty="0" smtClean="0"/>
                <a:t>F</a:t>
              </a:r>
              <a:endParaRPr lang="en-US" sz="1800" dirty="0"/>
            </a:p>
          </p:txBody>
        </p:sp>
        <p:sp>
          <p:nvSpPr>
            <p:cNvPr id="135" name="ZoneTexte 134"/>
            <p:cNvSpPr txBox="1"/>
            <p:nvPr/>
          </p:nvSpPr>
          <p:spPr>
            <a:xfrm>
              <a:off x="7700317" y="3502838"/>
              <a:ext cx="1160884" cy="3904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Children</a:t>
              </a:r>
            </a:p>
          </p:txBody>
        </p:sp>
        <p:grpSp>
          <p:nvGrpSpPr>
            <p:cNvPr id="38" name="Groupe 138"/>
            <p:cNvGrpSpPr/>
            <p:nvPr/>
          </p:nvGrpSpPr>
          <p:grpSpPr>
            <a:xfrm>
              <a:off x="7483113" y="4411129"/>
              <a:ext cx="364089" cy="390463"/>
              <a:chOff x="1828794" y="2472741"/>
              <a:chExt cx="438996" cy="424476"/>
            </a:xfrm>
          </p:grpSpPr>
          <p:sp>
            <p:nvSpPr>
              <p:cNvPr id="140" name="Ellipse 139"/>
              <p:cNvSpPr/>
              <p:nvPr/>
            </p:nvSpPr>
            <p:spPr bwMode="auto">
              <a:xfrm>
                <a:off x="1852393" y="2573636"/>
                <a:ext cx="283335" cy="283335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-96" charset="0"/>
                </a:endParaRPr>
              </a:p>
            </p:txBody>
          </p:sp>
          <p:sp>
            <p:nvSpPr>
              <p:cNvPr id="141" name="ZoneTexte 140"/>
              <p:cNvSpPr txBox="1"/>
              <p:nvPr/>
            </p:nvSpPr>
            <p:spPr>
              <a:xfrm>
                <a:off x="1828794" y="2472741"/>
                <a:ext cx="438996" cy="4244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smtClean="0">
                    <a:sym typeface="Symbol"/>
                  </a:rPr>
                  <a:t></a:t>
                </a:r>
                <a:endParaRPr lang="en-US" sz="1800" dirty="0"/>
              </a:p>
            </p:txBody>
          </p:sp>
        </p:grpSp>
        <p:grpSp>
          <p:nvGrpSpPr>
            <p:cNvPr id="39" name="Groupe 141"/>
            <p:cNvGrpSpPr/>
            <p:nvPr/>
          </p:nvGrpSpPr>
          <p:grpSpPr>
            <a:xfrm>
              <a:off x="7474197" y="3998463"/>
              <a:ext cx="350964" cy="390463"/>
              <a:chOff x="3580320" y="2125012"/>
              <a:chExt cx="423171" cy="424476"/>
            </a:xfrm>
          </p:grpSpPr>
          <p:sp>
            <p:nvSpPr>
              <p:cNvPr id="143" name="Ellipse 142"/>
              <p:cNvSpPr/>
              <p:nvPr/>
            </p:nvSpPr>
            <p:spPr bwMode="auto">
              <a:xfrm>
                <a:off x="3603937" y="2161508"/>
                <a:ext cx="283335" cy="283335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-96" charset="0"/>
                </a:endParaRPr>
              </a:p>
            </p:txBody>
          </p:sp>
          <p:sp>
            <p:nvSpPr>
              <p:cNvPr id="144" name="ZoneTexte 143"/>
              <p:cNvSpPr txBox="1"/>
              <p:nvPr/>
            </p:nvSpPr>
            <p:spPr>
              <a:xfrm>
                <a:off x="3580320" y="2125012"/>
                <a:ext cx="423171" cy="4244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smtClean="0"/>
                  <a:t>*</a:t>
                </a:r>
                <a:endParaRPr lang="en-US" sz="1800" dirty="0"/>
              </a:p>
            </p:txBody>
          </p:sp>
        </p:grpSp>
        <p:cxnSp>
          <p:nvCxnSpPr>
            <p:cNvPr id="150" name="Connecteur droit 149"/>
            <p:cNvCxnSpPr>
              <a:stCxn id="125" idx="4"/>
              <a:endCxn id="126" idx="0"/>
            </p:cNvCxnSpPr>
            <p:nvPr/>
          </p:nvCxnSpPr>
          <p:spPr bwMode="auto">
            <a:xfrm rot="16200000" flipH="1">
              <a:off x="7075840" y="5543593"/>
              <a:ext cx="353437" cy="1958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1" name="Connecteur droit 150"/>
            <p:cNvCxnSpPr>
              <a:stCxn id="127" idx="4"/>
              <a:endCxn id="128" idx="0"/>
            </p:cNvCxnSpPr>
            <p:nvPr/>
          </p:nvCxnSpPr>
          <p:spPr bwMode="auto">
            <a:xfrm rot="16200000" flipH="1">
              <a:off x="7981979" y="5529770"/>
              <a:ext cx="353437" cy="1958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2" name="Connecteur droit 151"/>
            <p:cNvCxnSpPr>
              <a:endCxn id="125" idx="0"/>
            </p:cNvCxnSpPr>
            <p:nvPr/>
          </p:nvCxnSpPr>
          <p:spPr bwMode="auto">
            <a:xfrm rot="10800000" flipV="1">
              <a:off x="7242768" y="4723088"/>
              <a:ext cx="382752" cy="39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3" name="Connecteur droit 152"/>
            <p:cNvCxnSpPr>
              <a:endCxn id="127" idx="0"/>
            </p:cNvCxnSpPr>
            <p:nvPr/>
          </p:nvCxnSpPr>
          <p:spPr bwMode="auto">
            <a:xfrm>
              <a:off x="7593476" y="4687548"/>
              <a:ext cx="555430" cy="4146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63" name="Ellipse 162"/>
          <p:cNvSpPr/>
          <p:nvPr/>
        </p:nvSpPr>
        <p:spPr bwMode="auto">
          <a:xfrm>
            <a:off x="3660596" y="5186334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64" name="Ellipse 163"/>
          <p:cNvSpPr/>
          <p:nvPr/>
        </p:nvSpPr>
        <p:spPr bwMode="auto">
          <a:xfrm>
            <a:off x="3677338" y="5767171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65" name="Ellipse 164"/>
          <p:cNvSpPr/>
          <p:nvPr/>
        </p:nvSpPr>
        <p:spPr bwMode="auto">
          <a:xfrm>
            <a:off x="4435362" y="5173259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66" name="Ellipse 165"/>
          <p:cNvSpPr/>
          <p:nvPr/>
        </p:nvSpPr>
        <p:spPr bwMode="auto">
          <a:xfrm>
            <a:off x="4452105" y="5754096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67" name="ZoneTexte 166"/>
          <p:cNvSpPr txBox="1"/>
          <p:nvPr/>
        </p:nvSpPr>
        <p:spPr>
          <a:xfrm>
            <a:off x="3808268" y="5109737"/>
            <a:ext cx="7360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Name</a:t>
            </a:r>
          </a:p>
          <a:p>
            <a:endParaRPr lang="en-US" sz="1800" dirty="0" smtClean="0"/>
          </a:p>
          <a:p>
            <a:r>
              <a:rPr lang="en-US" sz="1800" dirty="0" smtClean="0"/>
              <a:t>Zaza</a:t>
            </a:r>
          </a:p>
        </p:txBody>
      </p:sp>
      <p:sp>
        <p:nvSpPr>
          <p:cNvPr id="168" name="ZoneTexte 167"/>
          <p:cNvSpPr txBox="1"/>
          <p:nvPr/>
        </p:nvSpPr>
        <p:spPr>
          <a:xfrm>
            <a:off x="4597543" y="5119074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Sex</a:t>
            </a:r>
          </a:p>
          <a:p>
            <a:endParaRPr lang="en-US" sz="1800" dirty="0" smtClean="0"/>
          </a:p>
          <a:p>
            <a:r>
              <a:rPr lang="en-US" sz="1800" dirty="0" smtClean="0"/>
              <a:t>F</a:t>
            </a:r>
            <a:endParaRPr lang="en-US" sz="1800" dirty="0"/>
          </a:p>
        </p:txBody>
      </p:sp>
      <p:grpSp>
        <p:nvGrpSpPr>
          <p:cNvPr id="40" name="Groupe 168"/>
          <p:cNvGrpSpPr/>
          <p:nvPr/>
        </p:nvGrpSpPr>
        <p:grpSpPr>
          <a:xfrm>
            <a:off x="3966556" y="4519578"/>
            <a:ext cx="311303" cy="369332"/>
            <a:chOff x="1828794" y="2472741"/>
            <a:chExt cx="438996" cy="424476"/>
          </a:xfrm>
        </p:grpSpPr>
        <p:sp>
          <p:nvSpPr>
            <p:cNvPr id="170" name="Ellipse 169"/>
            <p:cNvSpPr/>
            <p:nvPr/>
          </p:nvSpPr>
          <p:spPr bwMode="auto">
            <a:xfrm>
              <a:off x="1852393" y="2573636"/>
              <a:ext cx="283335" cy="28333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71" name="ZoneTexte 170"/>
            <p:cNvSpPr txBox="1"/>
            <p:nvPr/>
          </p:nvSpPr>
          <p:spPr>
            <a:xfrm>
              <a:off x="1828794" y="2472741"/>
              <a:ext cx="438996" cy="424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ym typeface="Symbol"/>
                </a:rPr>
                <a:t></a:t>
              </a:r>
              <a:endParaRPr lang="en-US" sz="1800" dirty="0"/>
            </a:p>
          </p:txBody>
        </p:sp>
      </p:grpSp>
      <p:cxnSp>
        <p:nvCxnSpPr>
          <p:cNvPr id="172" name="Connecteur droit 171"/>
          <p:cNvCxnSpPr>
            <a:stCxn id="163" idx="4"/>
            <a:endCxn id="164" idx="0"/>
          </p:cNvCxnSpPr>
          <p:nvPr/>
        </p:nvCxnSpPr>
        <p:spPr bwMode="auto">
          <a:xfrm rot="16200000" flipH="1">
            <a:off x="3602273" y="5591644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Connecteur droit 172"/>
          <p:cNvCxnSpPr>
            <a:stCxn id="165" idx="4"/>
            <a:endCxn id="166" idx="0"/>
          </p:cNvCxnSpPr>
          <p:nvPr/>
        </p:nvCxnSpPr>
        <p:spPr bwMode="auto">
          <a:xfrm rot="16200000" flipH="1">
            <a:off x="4377040" y="5578569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Connecteur droit 173"/>
          <p:cNvCxnSpPr>
            <a:endCxn id="163" idx="0"/>
          </p:cNvCxnSpPr>
          <p:nvPr/>
        </p:nvCxnSpPr>
        <p:spPr bwMode="auto">
          <a:xfrm rot="10800000" flipV="1">
            <a:off x="3761057" y="4814654"/>
            <a:ext cx="327261" cy="3716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Connecteur droit 174"/>
          <p:cNvCxnSpPr>
            <a:endCxn id="165" idx="0"/>
          </p:cNvCxnSpPr>
          <p:nvPr/>
        </p:nvCxnSpPr>
        <p:spPr bwMode="auto">
          <a:xfrm>
            <a:off x="4060919" y="4781036"/>
            <a:ext cx="474904" cy="3922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Espace réservé de la date 4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7911-195E-4F4D-8C9A-02F6A2F0C4E3}" type="datetime1">
              <a:rPr lang="en-US" smtClean="0"/>
              <a:t>3/20/12</a:t>
            </a:fld>
            <a:endParaRPr lang="fr-FR"/>
          </a:p>
        </p:txBody>
      </p:sp>
      <p:sp>
        <p:nvSpPr>
          <p:cNvPr id="45" name="Espace réservé du numéro de diapositive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1" name="Connecteur droit 180"/>
          <p:cNvCxnSpPr/>
          <p:nvPr/>
        </p:nvCxnSpPr>
        <p:spPr bwMode="auto">
          <a:xfrm>
            <a:off x="3515932" y="4314423"/>
            <a:ext cx="592429" cy="4121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685800" y="0"/>
            <a:ext cx="8458200" cy="1133341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Revolution 1: more flexibility</a:t>
            </a:r>
            <a:endParaRPr lang="en-US" dirty="0"/>
          </a:p>
        </p:txBody>
      </p:sp>
      <p:cxnSp>
        <p:nvCxnSpPr>
          <p:cNvPr id="90" name="Connecteur droit 89"/>
          <p:cNvCxnSpPr>
            <a:stCxn id="16" idx="4"/>
          </p:cNvCxnSpPr>
          <p:nvPr/>
        </p:nvCxnSpPr>
        <p:spPr bwMode="auto">
          <a:xfrm rot="16200000" flipH="1">
            <a:off x="3375269" y="4096788"/>
            <a:ext cx="265193" cy="60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Connecteur droit 72"/>
          <p:cNvCxnSpPr>
            <a:endCxn id="12" idx="0"/>
          </p:cNvCxnSpPr>
          <p:nvPr/>
        </p:nvCxnSpPr>
        <p:spPr bwMode="auto">
          <a:xfrm rot="10800000" flipV="1">
            <a:off x="679547" y="4781514"/>
            <a:ext cx="417080" cy="3959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Connecteur droit 74"/>
          <p:cNvCxnSpPr>
            <a:endCxn id="14" idx="0"/>
          </p:cNvCxnSpPr>
          <p:nvPr/>
        </p:nvCxnSpPr>
        <p:spPr bwMode="auto">
          <a:xfrm>
            <a:off x="1078361" y="4759100"/>
            <a:ext cx="366819" cy="4052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Connecteur droit 67"/>
          <p:cNvCxnSpPr>
            <a:stCxn id="10" idx="4"/>
          </p:cNvCxnSpPr>
          <p:nvPr/>
        </p:nvCxnSpPr>
        <p:spPr bwMode="auto">
          <a:xfrm rot="5400000">
            <a:off x="951888" y="4132110"/>
            <a:ext cx="330562" cy="455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Connecteur droit 69"/>
          <p:cNvCxnSpPr/>
          <p:nvPr/>
        </p:nvCxnSpPr>
        <p:spPr bwMode="auto">
          <a:xfrm rot="16200000" flipH="1">
            <a:off x="926468" y="4548263"/>
            <a:ext cx="358585" cy="182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Connecteur droit 95"/>
          <p:cNvCxnSpPr>
            <a:endCxn id="16" idx="0"/>
          </p:cNvCxnSpPr>
          <p:nvPr/>
        </p:nvCxnSpPr>
        <p:spPr bwMode="auto">
          <a:xfrm>
            <a:off x="1365161" y="3219718"/>
            <a:ext cx="2139660" cy="5009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Connecteur droit 93"/>
          <p:cNvCxnSpPr>
            <a:stCxn id="50" idx="1"/>
          </p:cNvCxnSpPr>
          <p:nvPr/>
        </p:nvCxnSpPr>
        <p:spPr bwMode="auto">
          <a:xfrm rot="10800000" flipV="1">
            <a:off x="2557864" y="4303180"/>
            <a:ext cx="823662" cy="3886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" name="Groupe 50"/>
          <p:cNvGrpSpPr/>
          <p:nvPr/>
        </p:nvGrpSpPr>
        <p:grpSpPr>
          <a:xfrm>
            <a:off x="993104" y="4105439"/>
            <a:ext cx="300081" cy="369332"/>
            <a:chOff x="3580320" y="2125012"/>
            <a:chExt cx="423171" cy="424476"/>
          </a:xfrm>
        </p:grpSpPr>
        <p:sp>
          <p:nvSpPr>
            <p:cNvPr id="52" name="Ellipse 51"/>
            <p:cNvSpPr/>
            <p:nvPr/>
          </p:nvSpPr>
          <p:spPr bwMode="auto">
            <a:xfrm>
              <a:off x="3603937" y="2161508"/>
              <a:ext cx="283335" cy="28333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3580320" y="2125012"/>
              <a:ext cx="423171" cy="424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*</a:t>
              </a:r>
              <a:endParaRPr lang="en-US" sz="1800" dirty="0"/>
            </a:p>
          </p:txBody>
        </p:sp>
      </p:grpSp>
      <p:grpSp>
        <p:nvGrpSpPr>
          <p:cNvPr id="3" name="Groupe 37"/>
          <p:cNvGrpSpPr/>
          <p:nvPr/>
        </p:nvGrpSpPr>
        <p:grpSpPr>
          <a:xfrm>
            <a:off x="1251314" y="3022204"/>
            <a:ext cx="311303" cy="369332"/>
            <a:chOff x="1828794" y="2472741"/>
            <a:chExt cx="438996" cy="424476"/>
          </a:xfrm>
        </p:grpSpPr>
        <p:sp>
          <p:nvSpPr>
            <p:cNvPr id="5" name="Ellipse 4"/>
            <p:cNvSpPr/>
            <p:nvPr/>
          </p:nvSpPr>
          <p:spPr bwMode="auto">
            <a:xfrm>
              <a:off x="1852393" y="2573636"/>
              <a:ext cx="283335" cy="28333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1828794" y="2472741"/>
              <a:ext cx="438996" cy="424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ym typeface="Symbol"/>
                </a:rPr>
                <a:t></a:t>
              </a:r>
              <a:endParaRPr lang="en-US" sz="1800" dirty="0"/>
            </a:p>
          </p:txBody>
        </p:sp>
      </p:grpSp>
      <p:cxnSp>
        <p:nvCxnSpPr>
          <p:cNvPr id="57" name="Connecteur droit 56"/>
          <p:cNvCxnSpPr/>
          <p:nvPr/>
        </p:nvCxnSpPr>
        <p:spPr bwMode="auto">
          <a:xfrm rot="10800000" flipV="1">
            <a:off x="1351777" y="2943767"/>
            <a:ext cx="1132459" cy="1904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Ellipse 3"/>
          <p:cNvSpPr/>
          <p:nvPr/>
        </p:nvSpPr>
        <p:spPr bwMode="auto">
          <a:xfrm>
            <a:off x="2356378" y="2260217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6" name="Ellipse 5"/>
          <p:cNvSpPr/>
          <p:nvPr/>
        </p:nvSpPr>
        <p:spPr bwMode="auto">
          <a:xfrm>
            <a:off x="51860" y="3769271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68602" y="4350107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1018984" y="3722579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2" name="Ellipse 11"/>
          <p:cNvSpPr/>
          <p:nvPr/>
        </p:nvSpPr>
        <p:spPr bwMode="auto">
          <a:xfrm>
            <a:off x="579086" y="5177472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3" name="Ellipse 12"/>
          <p:cNvSpPr/>
          <p:nvPr/>
        </p:nvSpPr>
        <p:spPr bwMode="auto">
          <a:xfrm>
            <a:off x="595828" y="5758309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1344720" y="5164397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1361463" y="5745234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6" name="Ellipse 15"/>
          <p:cNvSpPr/>
          <p:nvPr/>
        </p:nvSpPr>
        <p:spPr bwMode="auto">
          <a:xfrm>
            <a:off x="3404361" y="3720710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2130143" y="5175603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9" name="Ellipse 18"/>
          <p:cNvSpPr/>
          <p:nvPr/>
        </p:nvSpPr>
        <p:spPr bwMode="auto">
          <a:xfrm>
            <a:off x="2146885" y="5756440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20" name="Ellipse 19"/>
          <p:cNvSpPr/>
          <p:nvPr/>
        </p:nvSpPr>
        <p:spPr bwMode="auto">
          <a:xfrm>
            <a:off x="2904909" y="5162528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21" name="Ellipse 20"/>
          <p:cNvSpPr/>
          <p:nvPr/>
        </p:nvSpPr>
        <p:spPr bwMode="auto">
          <a:xfrm>
            <a:off x="2921652" y="5743365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46715" y="3672140"/>
            <a:ext cx="7360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Name</a:t>
            </a:r>
          </a:p>
          <a:p>
            <a:endParaRPr lang="en-US" sz="1800" dirty="0" smtClean="0"/>
          </a:p>
          <a:p>
            <a:r>
              <a:rPr lang="en-US" sz="1800" dirty="0" smtClean="0"/>
              <a:t>Peter</a:t>
            </a:r>
            <a:endParaRPr lang="en-US" sz="1800" dirty="0"/>
          </a:p>
        </p:txBody>
      </p:sp>
      <p:sp>
        <p:nvSpPr>
          <p:cNvPr id="25" name="ZoneTexte 24"/>
          <p:cNvSpPr txBox="1"/>
          <p:nvPr/>
        </p:nvSpPr>
        <p:spPr>
          <a:xfrm>
            <a:off x="1213839" y="3670271"/>
            <a:ext cx="6078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Cars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26" name="ZoneTexte 25"/>
          <p:cNvSpPr txBox="1"/>
          <p:nvPr/>
        </p:nvSpPr>
        <p:spPr>
          <a:xfrm>
            <a:off x="719149" y="5102744"/>
            <a:ext cx="7617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Name</a:t>
            </a:r>
          </a:p>
          <a:p>
            <a:endParaRPr lang="en-US" sz="1800" dirty="0" smtClean="0"/>
          </a:p>
          <a:p>
            <a:r>
              <a:rPr lang="en-US" sz="1800" dirty="0" smtClean="0"/>
              <a:t>BMW</a:t>
            </a:r>
            <a:endParaRPr lang="en-US" sz="1800" dirty="0"/>
          </a:p>
        </p:txBody>
      </p:sp>
      <p:sp>
        <p:nvSpPr>
          <p:cNvPr id="27" name="ZoneTexte 26"/>
          <p:cNvSpPr txBox="1"/>
          <p:nvPr/>
        </p:nvSpPr>
        <p:spPr>
          <a:xfrm>
            <a:off x="1484783" y="5089669"/>
            <a:ext cx="6463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Year</a:t>
            </a:r>
          </a:p>
          <a:p>
            <a:endParaRPr lang="en-US" sz="1800" dirty="0" smtClean="0"/>
          </a:p>
          <a:p>
            <a:r>
              <a:rPr lang="en-US" sz="1800" dirty="0" smtClean="0"/>
              <a:t>2010</a:t>
            </a:r>
            <a:endParaRPr lang="en-US" sz="1800" dirty="0"/>
          </a:p>
        </p:txBody>
      </p:sp>
      <p:sp>
        <p:nvSpPr>
          <p:cNvPr id="28" name="ZoneTexte 27"/>
          <p:cNvSpPr txBox="1"/>
          <p:nvPr/>
        </p:nvSpPr>
        <p:spPr>
          <a:xfrm>
            <a:off x="2277815" y="5099006"/>
            <a:ext cx="7360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Name</a:t>
            </a:r>
          </a:p>
          <a:p>
            <a:endParaRPr lang="en-US" sz="1800" dirty="0" smtClean="0"/>
          </a:p>
          <a:p>
            <a:r>
              <a:rPr lang="en-US" sz="1800" dirty="0" smtClean="0"/>
              <a:t>Toto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3067090" y="5108343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Sex</a:t>
            </a:r>
          </a:p>
          <a:p>
            <a:endParaRPr lang="en-US" sz="1800" dirty="0" smtClean="0"/>
          </a:p>
          <a:p>
            <a:r>
              <a:rPr lang="en-US" sz="1800" dirty="0" smtClean="0"/>
              <a:t>M</a:t>
            </a:r>
            <a:endParaRPr lang="en-US" sz="1800" dirty="0"/>
          </a:p>
        </p:txBody>
      </p:sp>
      <p:sp>
        <p:nvSpPr>
          <p:cNvPr id="30" name="ZoneTexte 29"/>
          <p:cNvSpPr txBox="1"/>
          <p:nvPr/>
        </p:nvSpPr>
        <p:spPr>
          <a:xfrm>
            <a:off x="3574863" y="3649711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Children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2519264" y="2202286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Families</a:t>
            </a:r>
          </a:p>
        </p:txBody>
      </p:sp>
      <p:grpSp>
        <p:nvGrpSpPr>
          <p:cNvPr id="8" name="Groupe 33"/>
          <p:cNvGrpSpPr/>
          <p:nvPr/>
        </p:nvGrpSpPr>
        <p:grpSpPr>
          <a:xfrm>
            <a:off x="2347239" y="2663621"/>
            <a:ext cx="300081" cy="369332"/>
            <a:chOff x="3580320" y="2125012"/>
            <a:chExt cx="423171" cy="424476"/>
          </a:xfrm>
        </p:grpSpPr>
        <p:sp>
          <p:nvSpPr>
            <p:cNvPr id="32" name="Ellipse 31"/>
            <p:cNvSpPr/>
            <p:nvPr/>
          </p:nvSpPr>
          <p:spPr bwMode="auto">
            <a:xfrm>
              <a:off x="3603937" y="2161508"/>
              <a:ext cx="283335" cy="28333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3580320" y="2125012"/>
              <a:ext cx="423171" cy="424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*</a:t>
              </a:r>
              <a:endParaRPr lang="en-US" sz="1800" dirty="0"/>
            </a:p>
          </p:txBody>
        </p:sp>
      </p:grpSp>
      <p:grpSp>
        <p:nvGrpSpPr>
          <p:cNvPr id="11" name="Groupe 41"/>
          <p:cNvGrpSpPr/>
          <p:nvPr/>
        </p:nvGrpSpPr>
        <p:grpSpPr>
          <a:xfrm>
            <a:off x="985508" y="4499510"/>
            <a:ext cx="311303" cy="369332"/>
            <a:chOff x="1828794" y="2472741"/>
            <a:chExt cx="438996" cy="424476"/>
          </a:xfrm>
        </p:grpSpPr>
        <p:sp>
          <p:nvSpPr>
            <p:cNvPr id="43" name="Ellipse 42"/>
            <p:cNvSpPr/>
            <p:nvPr/>
          </p:nvSpPr>
          <p:spPr bwMode="auto">
            <a:xfrm>
              <a:off x="1852393" y="2573636"/>
              <a:ext cx="283335" cy="28333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1828794" y="2472741"/>
              <a:ext cx="438996" cy="424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ym typeface="Symbol"/>
                </a:rPr>
                <a:t></a:t>
              </a:r>
              <a:endParaRPr lang="en-US" sz="1800" dirty="0"/>
            </a:p>
          </p:txBody>
        </p:sp>
      </p:grpSp>
      <p:grpSp>
        <p:nvGrpSpPr>
          <p:cNvPr id="17" name="Groupe 44"/>
          <p:cNvGrpSpPr/>
          <p:nvPr/>
        </p:nvGrpSpPr>
        <p:grpSpPr>
          <a:xfrm>
            <a:off x="2436103" y="4508847"/>
            <a:ext cx="311303" cy="369332"/>
            <a:chOff x="1828794" y="2472741"/>
            <a:chExt cx="438996" cy="424476"/>
          </a:xfrm>
        </p:grpSpPr>
        <p:sp>
          <p:nvSpPr>
            <p:cNvPr id="46" name="Ellipse 45"/>
            <p:cNvSpPr/>
            <p:nvPr/>
          </p:nvSpPr>
          <p:spPr bwMode="auto">
            <a:xfrm>
              <a:off x="1852393" y="2573636"/>
              <a:ext cx="283335" cy="28333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1828794" y="2472741"/>
              <a:ext cx="438996" cy="424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ym typeface="Symbol"/>
                </a:rPr>
                <a:t></a:t>
              </a:r>
              <a:endParaRPr lang="en-US" sz="1800" dirty="0"/>
            </a:p>
          </p:txBody>
        </p:sp>
      </p:grpSp>
      <p:grpSp>
        <p:nvGrpSpPr>
          <p:cNvPr id="22" name="Groupe 47"/>
          <p:cNvGrpSpPr/>
          <p:nvPr/>
        </p:nvGrpSpPr>
        <p:grpSpPr>
          <a:xfrm>
            <a:off x="3381526" y="4118514"/>
            <a:ext cx="300081" cy="369332"/>
            <a:chOff x="3580320" y="2125012"/>
            <a:chExt cx="423171" cy="424476"/>
          </a:xfrm>
        </p:grpSpPr>
        <p:sp>
          <p:nvSpPr>
            <p:cNvPr id="49" name="Ellipse 48"/>
            <p:cNvSpPr/>
            <p:nvPr/>
          </p:nvSpPr>
          <p:spPr bwMode="auto">
            <a:xfrm>
              <a:off x="3603937" y="2161508"/>
              <a:ext cx="283335" cy="28333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3580320" y="2125012"/>
              <a:ext cx="423171" cy="424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*</a:t>
              </a:r>
              <a:endParaRPr lang="en-US" sz="1800" dirty="0"/>
            </a:p>
          </p:txBody>
        </p:sp>
      </p:grpSp>
      <p:cxnSp>
        <p:nvCxnSpPr>
          <p:cNvPr id="55" name="Connecteur droit 54"/>
          <p:cNvCxnSpPr>
            <a:stCxn id="4" idx="4"/>
          </p:cNvCxnSpPr>
          <p:nvPr/>
        </p:nvCxnSpPr>
        <p:spPr bwMode="auto">
          <a:xfrm rot="16200000" flipH="1">
            <a:off x="2383619" y="2579963"/>
            <a:ext cx="156878" cy="104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Connecteur droit 58"/>
          <p:cNvCxnSpPr>
            <a:endCxn id="6" idx="0"/>
          </p:cNvCxnSpPr>
          <p:nvPr/>
        </p:nvCxnSpPr>
        <p:spPr bwMode="auto">
          <a:xfrm rot="10800000" flipV="1">
            <a:off x="152321" y="3313557"/>
            <a:ext cx="1217722" cy="4557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Connecteur droit 63"/>
          <p:cNvCxnSpPr>
            <a:stCxn id="6" idx="4"/>
            <a:endCxn id="9" idx="0"/>
          </p:cNvCxnSpPr>
          <p:nvPr/>
        </p:nvCxnSpPr>
        <p:spPr bwMode="auto">
          <a:xfrm rot="16200000" flipH="1">
            <a:off x="-6463" y="4174580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Connecteur droit 65"/>
          <p:cNvCxnSpPr>
            <a:endCxn id="10" idx="0"/>
          </p:cNvCxnSpPr>
          <p:nvPr/>
        </p:nvCxnSpPr>
        <p:spPr bwMode="auto">
          <a:xfrm rot="5400000">
            <a:off x="1019537" y="3358134"/>
            <a:ext cx="464353" cy="2645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Connecteur droit 76"/>
          <p:cNvCxnSpPr>
            <a:stCxn id="12" idx="4"/>
            <a:endCxn id="13" idx="0"/>
          </p:cNvCxnSpPr>
          <p:nvPr/>
        </p:nvCxnSpPr>
        <p:spPr bwMode="auto">
          <a:xfrm rot="16200000" flipH="1">
            <a:off x="520763" y="5582782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Connecteur droit 79"/>
          <p:cNvCxnSpPr>
            <a:stCxn id="14" idx="4"/>
            <a:endCxn id="15" idx="0"/>
          </p:cNvCxnSpPr>
          <p:nvPr/>
        </p:nvCxnSpPr>
        <p:spPr bwMode="auto">
          <a:xfrm rot="16200000" flipH="1">
            <a:off x="1286397" y="5569707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Connecteur droit 81"/>
          <p:cNvCxnSpPr>
            <a:stCxn id="18" idx="4"/>
            <a:endCxn id="19" idx="0"/>
          </p:cNvCxnSpPr>
          <p:nvPr/>
        </p:nvCxnSpPr>
        <p:spPr bwMode="auto">
          <a:xfrm rot="16200000" flipH="1">
            <a:off x="2071820" y="5580913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Connecteur droit 83"/>
          <p:cNvCxnSpPr>
            <a:stCxn id="20" idx="4"/>
            <a:endCxn id="21" idx="0"/>
          </p:cNvCxnSpPr>
          <p:nvPr/>
        </p:nvCxnSpPr>
        <p:spPr bwMode="auto">
          <a:xfrm rot="16200000" flipH="1">
            <a:off x="2846587" y="5567838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Connecteur droit 85"/>
          <p:cNvCxnSpPr>
            <a:endCxn id="18" idx="0"/>
          </p:cNvCxnSpPr>
          <p:nvPr/>
        </p:nvCxnSpPr>
        <p:spPr bwMode="auto">
          <a:xfrm rot="10800000" flipV="1">
            <a:off x="2230604" y="4803923"/>
            <a:ext cx="327261" cy="3716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Connecteur droit 87"/>
          <p:cNvCxnSpPr>
            <a:endCxn id="20" idx="0"/>
          </p:cNvCxnSpPr>
          <p:nvPr/>
        </p:nvCxnSpPr>
        <p:spPr bwMode="auto">
          <a:xfrm>
            <a:off x="2530466" y="4770305"/>
            <a:ext cx="474904" cy="3922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Connecteur droit 103"/>
          <p:cNvCxnSpPr>
            <a:endCxn id="120" idx="0"/>
          </p:cNvCxnSpPr>
          <p:nvPr/>
        </p:nvCxnSpPr>
        <p:spPr bwMode="auto">
          <a:xfrm rot="10800000" flipV="1">
            <a:off x="6207535" y="4779645"/>
            <a:ext cx="417080" cy="3959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Connecteur droit 104"/>
          <p:cNvCxnSpPr>
            <a:endCxn id="122" idx="0"/>
          </p:cNvCxnSpPr>
          <p:nvPr/>
        </p:nvCxnSpPr>
        <p:spPr bwMode="auto">
          <a:xfrm>
            <a:off x="6606349" y="4757232"/>
            <a:ext cx="366819" cy="4052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Connecteur droit 105"/>
          <p:cNvCxnSpPr>
            <a:stCxn id="119" idx="4"/>
          </p:cNvCxnSpPr>
          <p:nvPr/>
        </p:nvCxnSpPr>
        <p:spPr bwMode="auto">
          <a:xfrm rot="5400000">
            <a:off x="6479875" y="4130242"/>
            <a:ext cx="330562" cy="455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Connecteur droit 106"/>
          <p:cNvCxnSpPr/>
          <p:nvPr/>
        </p:nvCxnSpPr>
        <p:spPr bwMode="auto">
          <a:xfrm rot="16200000" flipH="1">
            <a:off x="6454455" y="4546394"/>
            <a:ext cx="358585" cy="182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Connecteur droit 107"/>
          <p:cNvCxnSpPr>
            <a:endCxn id="124" idx="5"/>
          </p:cNvCxnSpPr>
          <p:nvPr/>
        </p:nvCxnSpPr>
        <p:spPr bwMode="auto">
          <a:xfrm>
            <a:off x="6064253" y="3221182"/>
            <a:ext cx="2086550" cy="7080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4" name="Groupe 109"/>
          <p:cNvGrpSpPr/>
          <p:nvPr/>
        </p:nvGrpSpPr>
        <p:grpSpPr>
          <a:xfrm>
            <a:off x="6521092" y="4103570"/>
            <a:ext cx="300081" cy="369332"/>
            <a:chOff x="3580320" y="2125012"/>
            <a:chExt cx="423171" cy="424476"/>
          </a:xfrm>
        </p:grpSpPr>
        <p:sp>
          <p:nvSpPr>
            <p:cNvPr id="111" name="Ellipse 110"/>
            <p:cNvSpPr/>
            <p:nvPr/>
          </p:nvSpPr>
          <p:spPr bwMode="auto">
            <a:xfrm>
              <a:off x="3603937" y="2161508"/>
              <a:ext cx="283335" cy="28333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12" name="ZoneTexte 111"/>
            <p:cNvSpPr txBox="1"/>
            <p:nvPr/>
          </p:nvSpPr>
          <p:spPr>
            <a:xfrm>
              <a:off x="3580320" y="2125012"/>
              <a:ext cx="423171" cy="424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*</a:t>
              </a:r>
              <a:endParaRPr lang="en-US" sz="1800" dirty="0"/>
            </a:p>
          </p:txBody>
        </p:sp>
      </p:grpSp>
      <p:grpSp>
        <p:nvGrpSpPr>
          <p:cNvPr id="34" name="Groupe 112"/>
          <p:cNvGrpSpPr/>
          <p:nvPr/>
        </p:nvGrpSpPr>
        <p:grpSpPr>
          <a:xfrm>
            <a:off x="6064253" y="3020336"/>
            <a:ext cx="311303" cy="369332"/>
            <a:chOff x="1828794" y="2472741"/>
            <a:chExt cx="438996" cy="424476"/>
          </a:xfrm>
        </p:grpSpPr>
        <p:sp>
          <p:nvSpPr>
            <p:cNvPr id="114" name="Ellipse 113"/>
            <p:cNvSpPr/>
            <p:nvPr/>
          </p:nvSpPr>
          <p:spPr bwMode="auto">
            <a:xfrm>
              <a:off x="1852393" y="2573636"/>
              <a:ext cx="283335" cy="28333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15" name="ZoneTexte 114"/>
            <p:cNvSpPr txBox="1"/>
            <p:nvPr/>
          </p:nvSpPr>
          <p:spPr>
            <a:xfrm>
              <a:off x="1828794" y="2472741"/>
              <a:ext cx="438996" cy="424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ym typeface="Symbol"/>
                </a:rPr>
                <a:t></a:t>
              </a:r>
              <a:endParaRPr lang="en-US" sz="1800" dirty="0"/>
            </a:p>
          </p:txBody>
        </p:sp>
      </p:grpSp>
      <p:cxnSp>
        <p:nvCxnSpPr>
          <p:cNvPr id="116" name="Connecteur droit 115"/>
          <p:cNvCxnSpPr/>
          <p:nvPr/>
        </p:nvCxnSpPr>
        <p:spPr bwMode="auto">
          <a:xfrm>
            <a:off x="2458426" y="2959358"/>
            <a:ext cx="3749191" cy="2603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7" name="Ellipse 116"/>
          <p:cNvSpPr/>
          <p:nvPr/>
        </p:nvSpPr>
        <p:spPr bwMode="auto">
          <a:xfrm>
            <a:off x="4864799" y="3767403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18" name="Ellipse 117"/>
          <p:cNvSpPr/>
          <p:nvPr/>
        </p:nvSpPr>
        <p:spPr bwMode="auto">
          <a:xfrm>
            <a:off x="4881542" y="4348238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19" name="Ellipse 118"/>
          <p:cNvSpPr/>
          <p:nvPr/>
        </p:nvSpPr>
        <p:spPr bwMode="auto">
          <a:xfrm>
            <a:off x="6546972" y="3720710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20" name="Ellipse 119"/>
          <p:cNvSpPr/>
          <p:nvPr/>
        </p:nvSpPr>
        <p:spPr bwMode="auto">
          <a:xfrm>
            <a:off x="6107074" y="5175603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21" name="Ellipse 120"/>
          <p:cNvSpPr/>
          <p:nvPr/>
        </p:nvSpPr>
        <p:spPr bwMode="auto">
          <a:xfrm>
            <a:off x="6123816" y="5756440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22" name="Ellipse 121"/>
          <p:cNvSpPr/>
          <p:nvPr/>
        </p:nvSpPr>
        <p:spPr bwMode="auto">
          <a:xfrm>
            <a:off x="6872707" y="5162528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23" name="Ellipse 122"/>
          <p:cNvSpPr/>
          <p:nvPr/>
        </p:nvSpPr>
        <p:spPr bwMode="auto">
          <a:xfrm>
            <a:off x="6889450" y="5743365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29" name="ZoneTexte 128"/>
          <p:cNvSpPr txBox="1"/>
          <p:nvPr/>
        </p:nvSpPr>
        <p:spPr>
          <a:xfrm>
            <a:off x="5059654" y="3670271"/>
            <a:ext cx="7360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Name</a:t>
            </a:r>
          </a:p>
          <a:p>
            <a:endParaRPr lang="en-US" sz="1800" dirty="0" smtClean="0"/>
          </a:p>
          <a:p>
            <a:r>
              <a:rPr lang="en-US" sz="1800" dirty="0" smtClean="0"/>
              <a:t>Peter</a:t>
            </a:r>
            <a:endParaRPr lang="en-US" sz="1800" dirty="0"/>
          </a:p>
        </p:txBody>
      </p:sp>
      <p:sp>
        <p:nvSpPr>
          <p:cNvPr id="130" name="ZoneTexte 129"/>
          <p:cNvSpPr txBox="1"/>
          <p:nvPr/>
        </p:nvSpPr>
        <p:spPr>
          <a:xfrm>
            <a:off x="6741827" y="3668402"/>
            <a:ext cx="6078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Cars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131" name="ZoneTexte 130"/>
          <p:cNvSpPr txBox="1"/>
          <p:nvPr/>
        </p:nvSpPr>
        <p:spPr>
          <a:xfrm>
            <a:off x="6247136" y="5100875"/>
            <a:ext cx="7360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Name</a:t>
            </a:r>
          </a:p>
          <a:p>
            <a:endParaRPr lang="en-US" sz="1800" dirty="0" smtClean="0"/>
          </a:p>
          <a:p>
            <a:r>
              <a:rPr lang="en-US" sz="1800" dirty="0" smtClean="0"/>
              <a:t>2CV</a:t>
            </a:r>
            <a:endParaRPr lang="en-US" sz="1800" dirty="0"/>
          </a:p>
        </p:txBody>
      </p:sp>
      <p:sp>
        <p:nvSpPr>
          <p:cNvPr id="132" name="ZoneTexte 131"/>
          <p:cNvSpPr txBox="1"/>
          <p:nvPr/>
        </p:nvSpPr>
        <p:spPr>
          <a:xfrm>
            <a:off x="7012771" y="5087800"/>
            <a:ext cx="6463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Year</a:t>
            </a:r>
          </a:p>
          <a:p>
            <a:endParaRPr lang="en-US" sz="1800" dirty="0" smtClean="0"/>
          </a:p>
          <a:p>
            <a:r>
              <a:rPr lang="en-US" sz="1800" dirty="0" smtClean="0"/>
              <a:t>1976</a:t>
            </a:r>
            <a:endParaRPr lang="en-US" sz="1800" dirty="0"/>
          </a:p>
        </p:txBody>
      </p:sp>
      <p:grpSp>
        <p:nvGrpSpPr>
          <p:cNvPr id="36" name="Groupe 135"/>
          <p:cNvGrpSpPr/>
          <p:nvPr/>
        </p:nvGrpSpPr>
        <p:grpSpPr>
          <a:xfrm>
            <a:off x="6513496" y="4497641"/>
            <a:ext cx="311303" cy="369332"/>
            <a:chOff x="1828794" y="2472741"/>
            <a:chExt cx="438996" cy="424476"/>
          </a:xfrm>
        </p:grpSpPr>
        <p:sp>
          <p:nvSpPr>
            <p:cNvPr id="137" name="Ellipse 136"/>
            <p:cNvSpPr/>
            <p:nvPr/>
          </p:nvSpPr>
          <p:spPr bwMode="auto">
            <a:xfrm>
              <a:off x="1852393" y="2573636"/>
              <a:ext cx="283335" cy="28333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38" name="ZoneTexte 137"/>
            <p:cNvSpPr txBox="1"/>
            <p:nvPr/>
          </p:nvSpPr>
          <p:spPr>
            <a:xfrm>
              <a:off x="1828794" y="2472741"/>
              <a:ext cx="438996" cy="424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ym typeface="Symbol"/>
                </a:rPr>
                <a:t></a:t>
              </a:r>
              <a:endParaRPr lang="en-US" sz="1800" dirty="0"/>
            </a:p>
          </p:txBody>
        </p:sp>
      </p:grpSp>
      <p:cxnSp>
        <p:nvCxnSpPr>
          <p:cNvPr id="145" name="Connecteur droit 144"/>
          <p:cNvCxnSpPr>
            <a:endCxn id="117" idx="0"/>
          </p:cNvCxnSpPr>
          <p:nvPr/>
        </p:nvCxnSpPr>
        <p:spPr bwMode="auto">
          <a:xfrm rot="10800000" flipV="1">
            <a:off x="4965261" y="3311688"/>
            <a:ext cx="1217722" cy="4557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6" name="Connecteur droit 145"/>
          <p:cNvCxnSpPr>
            <a:stCxn id="117" idx="4"/>
            <a:endCxn id="118" idx="0"/>
          </p:cNvCxnSpPr>
          <p:nvPr/>
        </p:nvCxnSpPr>
        <p:spPr bwMode="auto">
          <a:xfrm rot="16200000" flipH="1">
            <a:off x="4806476" y="4172712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Connecteur droit 146"/>
          <p:cNvCxnSpPr>
            <a:stCxn id="115" idx="1"/>
            <a:endCxn id="119" idx="0"/>
          </p:cNvCxnSpPr>
          <p:nvPr/>
        </p:nvCxnSpPr>
        <p:spPr bwMode="auto">
          <a:xfrm rot="10800000" flipH="1" flipV="1">
            <a:off x="6064252" y="3205002"/>
            <a:ext cx="583179" cy="5157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Connecteur droit 147"/>
          <p:cNvCxnSpPr>
            <a:stCxn id="120" idx="4"/>
            <a:endCxn id="121" idx="0"/>
          </p:cNvCxnSpPr>
          <p:nvPr/>
        </p:nvCxnSpPr>
        <p:spPr bwMode="auto">
          <a:xfrm rot="16200000" flipH="1">
            <a:off x="6048751" y="5580913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9" name="Connecteur droit 148"/>
          <p:cNvCxnSpPr>
            <a:stCxn id="122" idx="4"/>
            <a:endCxn id="123" idx="0"/>
          </p:cNvCxnSpPr>
          <p:nvPr/>
        </p:nvCxnSpPr>
        <p:spPr bwMode="auto">
          <a:xfrm rot="16200000" flipH="1">
            <a:off x="6814384" y="5567838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7" name="Groupe 155"/>
          <p:cNvGrpSpPr/>
          <p:nvPr/>
        </p:nvGrpSpPr>
        <p:grpSpPr>
          <a:xfrm>
            <a:off x="7658135" y="3647842"/>
            <a:ext cx="1489883" cy="2381961"/>
            <a:chOff x="7125273" y="3502838"/>
            <a:chExt cx="1742511" cy="2518245"/>
          </a:xfrm>
        </p:grpSpPr>
        <p:cxnSp>
          <p:nvCxnSpPr>
            <p:cNvPr id="103" name="Connecteur droit 102"/>
            <p:cNvCxnSpPr>
              <a:stCxn id="124" idx="4"/>
            </p:cNvCxnSpPr>
            <p:nvPr/>
          </p:nvCxnSpPr>
          <p:spPr bwMode="auto">
            <a:xfrm rot="16200000" flipH="1">
              <a:off x="7481776" y="3975153"/>
              <a:ext cx="280366" cy="712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Connecteur droit 108"/>
            <p:cNvCxnSpPr/>
            <p:nvPr/>
          </p:nvCxnSpPr>
          <p:spPr bwMode="auto">
            <a:xfrm rot="5400000">
              <a:off x="7382658" y="4361758"/>
              <a:ext cx="485723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4" name="Ellipse 123"/>
            <p:cNvSpPr/>
            <p:nvPr/>
          </p:nvSpPr>
          <p:spPr bwMode="auto">
            <a:xfrm>
              <a:off x="7500904" y="3577899"/>
              <a:ext cx="234989" cy="260631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25" name="Ellipse 124"/>
            <p:cNvSpPr/>
            <p:nvPr/>
          </p:nvSpPr>
          <p:spPr bwMode="auto">
            <a:xfrm>
              <a:off x="7125273" y="5116034"/>
              <a:ext cx="234989" cy="260631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26" name="Ellipse 125"/>
            <p:cNvSpPr/>
            <p:nvPr/>
          </p:nvSpPr>
          <p:spPr bwMode="auto">
            <a:xfrm>
              <a:off x="7144854" y="5730103"/>
              <a:ext cx="234989" cy="260631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27" name="Ellipse 126"/>
            <p:cNvSpPr/>
            <p:nvPr/>
          </p:nvSpPr>
          <p:spPr bwMode="auto">
            <a:xfrm>
              <a:off x="8031411" y="5102211"/>
              <a:ext cx="234989" cy="260631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28" name="Ellipse 127"/>
            <p:cNvSpPr/>
            <p:nvPr/>
          </p:nvSpPr>
          <p:spPr bwMode="auto">
            <a:xfrm>
              <a:off x="8050993" y="5716280"/>
              <a:ext cx="234989" cy="260631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33" name="ZoneTexte 132"/>
            <p:cNvSpPr txBox="1"/>
            <p:nvPr/>
          </p:nvSpPr>
          <p:spPr>
            <a:xfrm>
              <a:off x="7297985" y="5035055"/>
              <a:ext cx="860914" cy="9761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Name</a:t>
              </a:r>
            </a:p>
            <a:p>
              <a:endParaRPr lang="en-US" sz="1800" dirty="0" smtClean="0"/>
            </a:p>
            <a:p>
              <a:r>
                <a:rPr lang="en-US" sz="1800" dirty="0" smtClean="0"/>
                <a:t>Mimi</a:t>
              </a:r>
              <a:endParaRPr lang="en-US" sz="1800" dirty="0"/>
            </a:p>
          </p:txBody>
        </p:sp>
        <p:sp>
          <p:nvSpPr>
            <p:cNvPr id="134" name="ZoneTexte 133"/>
            <p:cNvSpPr txBox="1"/>
            <p:nvPr/>
          </p:nvSpPr>
          <p:spPr>
            <a:xfrm>
              <a:off x="8246846" y="5044925"/>
              <a:ext cx="620938" cy="9761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Sex</a:t>
              </a:r>
            </a:p>
            <a:p>
              <a:endParaRPr lang="en-US" sz="1800" dirty="0" smtClean="0"/>
            </a:p>
            <a:p>
              <a:r>
                <a:rPr lang="en-US" sz="1800" dirty="0" smtClean="0"/>
                <a:t>F</a:t>
              </a:r>
              <a:endParaRPr lang="en-US" sz="1800" dirty="0"/>
            </a:p>
          </p:txBody>
        </p:sp>
        <p:sp>
          <p:nvSpPr>
            <p:cNvPr id="135" name="ZoneTexte 134"/>
            <p:cNvSpPr txBox="1"/>
            <p:nvPr/>
          </p:nvSpPr>
          <p:spPr>
            <a:xfrm>
              <a:off x="7700317" y="3502838"/>
              <a:ext cx="1160884" cy="3904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Children</a:t>
              </a:r>
            </a:p>
          </p:txBody>
        </p:sp>
        <p:grpSp>
          <p:nvGrpSpPr>
            <p:cNvPr id="38" name="Groupe 138"/>
            <p:cNvGrpSpPr/>
            <p:nvPr/>
          </p:nvGrpSpPr>
          <p:grpSpPr>
            <a:xfrm>
              <a:off x="7483113" y="4411129"/>
              <a:ext cx="364089" cy="390463"/>
              <a:chOff x="1828794" y="2472741"/>
              <a:chExt cx="438996" cy="424476"/>
            </a:xfrm>
          </p:grpSpPr>
          <p:sp>
            <p:nvSpPr>
              <p:cNvPr id="140" name="Ellipse 139"/>
              <p:cNvSpPr/>
              <p:nvPr/>
            </p:nvSpPr>
            <p:spPr bwMode="auto">
              <a:xfrm>
                <a:off x="1852393" y="2573636"/>
                <a:ext cx="283335" cy="283335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-96" charset="0"/>
                </a:endParaRPr>
              </a:p>
            </p:txBody>
          </p:sp>
          <p:sp>
            <p:nvSpPr>
              <p:cNvPr id="141" name="ZoneTexte 140"/>
              <p:cNvSpPr txBox="1"/>
              <p:nvPr/>
            </p:nvSpPr>
            <p:spPr>
              <a:xfrm>
                <a:off x="1828794" y="2472741"/>
                <a:ext cx="438996" cy="4244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smtClean="0">
                    <a:sym typeface="Symbol"/>
                  </a:rPr>
                  <a:t></a:t>
                </a:r>
                <a:endParaRPr lang="en-US" sz="1800" dirty="0"/>
              </a:p>
            </p:txBody>
          </p:sp>
        </p:grpSp>
        <p:grpSp>
          <p:nvGrpSpPr>
            <p:cNvPr id="39" name="Groupe 141"/>
            <p:cNvGrpSpPr/>
            <p:nvPr/>
          </p:nvGrpSpPr>
          <p:grpSpPr>
            <a:xfrm>
              <a:off x="7474197" y="3998463"/>
              <a:ext cx="350964" cy="390463"/>
              <a:chOff x="3580320" y="2125012"/>
              <a:chExt cx="423171" cy="424476"/>
            </a:xfrm>
          </p:grpSpPr>
          <p:sp>
            <p:nvSpPr>
              <p:cNvPr id="143" name="Ellipse 142"/>
              <p:cNvSpPr/>
              <p:nvPr/>
            </p:nvSpPr>
            <p:spPr bwMode="auto">
              <a:xfrm>
                <a:off x="3603937" y="2161508"/>
                <a:ext cx="283335" cy="283335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-96" charset="0"/>
                </a:endParaRPr>
              </a:p>
            </p:txBody>
          </p:sp>
          <p:sp>
            <p:nvSpPr>
              <p:cNvPr id="144" name="ZoneTexte 143"/>
              <p:cNvSpPr txBox="1"/>
              <p:nvPr/>
            </p:nvSpPr>
            <p:spPr>
              <a:xfrm>
                <a:off x="3580320" y="2125012"/>
                <a:ext cx="423171" cy="4244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smtClean="0"/>
                  <a:t>*</a:t>
                </a:r>
                <a:endParaRPr lang="en-US" sz="1800" dirty="0"/>
              </a:p>
            </p:txBody>
          </p:sp>
        </p:grpSp>
        <p:cxnSp>
          <p:nvCxnSpPr>
            <p:cNvPr id="150" name="Connecteur droit 149"/>
            <p:cNvCxnSpPr>
              <a:stCxn id="125" idx="4"/>
              <a:endCxn id="126" idx="0"/>
            </p:cNvCxnSpPr>
            <p:nvPr/>
          </p:nvCxnSpPr>
          <p:spPr bwMode="auto">
            <a:xfrm rot="16200000" flipH="1">
              <a:off x="7075840" y="5543593"/>
              <a:ext cx="353437" cy="1958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1" name="Connecteur droit 150"/>
            <p:cNvCxnSpPr>
              <a:stCxn id="127" idx="4"/>
              <a:endCxn id="128" idx="0"/>
            </p:cNvCxnSpPr>
            <p:nvPr/>
          </p:nvCxnSpPr>
          <p:spPr bwMode="auto">
            <a:xfrm rot="16200000" flipH="1">
              <a:off x="7981979" y="5529770"/>
              <a:ext cx="353437" cy="1958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2" name="Connecteur droit 151"/>
            <p:cNvCxnSpPr>
              <a:endCxn id="125" idx="0"/>
            </p:cNvCxnSpPr>
            <p:nvPr/>
          </p:nvCxnSpPr>
          <p:spPr bwMode="auto">
            <a:xfrm rot="10800000" flipV="1">
              <a:off x="7242768" y="4723088"/>
              <a:ext cx="382752" cy="39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3" name="Connecteur droit 152"/>
            <p:cNvCxnSpPr>
              <a:endCxn id="127" idx="0"/>
            </p:cNvCxnSpPr>
            <p:nvPr/>
          </p:nvCxnSpPr>
          <p:spPr bwMode="auto">
            <a:xfrm>
              <a:off x="7593476" y="4687548"/>
              <a:ext cx="555430" cy="4146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63" name="Ellipse 162"/>
          <p:cNvSpPr/>
          <p:nvPr/>
        </p:nvSpPr>
        <p:spPr bwMode="auto">
          <a:xfrm>
            <a:off x="3660596" y="5186334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64" name="Ellipse 163"/>
          <p:cNvSpPr/>
          <p:nvPr/>
        </p:nvSpPr>
        <p:spPr bwMode="auto">
          <a:xfrm>
            <a:off x="3677338" y="5767171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65" name="Ellipse 164"/>
          <p:cNvSpPr/>
          <p:nvPr/>
        </p:nvSpPr>
        <p:spPr bwMode="auto">
          <a:xfrm>
            <a:off x="4435362" y="5173259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66" name="Ellipse 165"/>
          <p:cNvSpPr/>
          <p:nvPr/>
        </p:nvSpPr>
        <p:spPr bwMode="auto">
          <a:xfrm>
            <a:off x="4452105" y="5754096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67" name="ZoneTexte 166"/>
          <p:cNvSpPr txBox="1"/>
          <p:nvPr/>
        </p:nvSpPr>
        <p:spPr>
          <a:xfrm>
            <a:off x="3808268" y="5109737"/>
            <a:ext cx="7360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Name</a:t>
            </a:r>
          </a:p>
          <a:p>
            <a:endParaRPr lang="en-US" sz="1800" dirty="0" smtClean="0"/>
          </a:p>
          <a:p>
            <a:r>
              <a:rPr lang="en-US" sz="1800" dirty="0" smtClean="0"/>
              <a:t>Zaza</a:t>
            </a:r>
          </a:p>
        </p:txBody>
      </p:sp>
      <p:sp>
        <p:nvSpPr>
          <p:cNvPr id="168" name="ZoneTexte 167"/>
          <p:cNvSpPr txBox="1"/>
          <p:nvPr/>
        </p:nvSpPr>
        <p:spPr>
          <a:xfrm>
            <a:off x="4597543" y="5119074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Sex</a:t>
            </a:r>
          </a:p>
          <a:p>
            <a:endParaRPr lang="en-US" sz="1800" dirty="0" smtClean="0"/>
          </a:p>
          <a:p>
            <a:r>
              <a:rPr lang="en-US" sz="1800" dirty="0" smtClean="0"/>
              <a:t>F</a:t>
            </a:r>
            <a:endParaRPr lang="en-US" sz="1800" dirty="0"/>
          </a:p>
        </p:txBody>
      </p:sp>
      <p:grpSp>
        <p:nvGrpSpPr>
          <p:cNvPr id="40" name="Groupe 168"/>
          <p:cNvGrpSpPr/>
          <p:nvPr/>
        </p:nvGrpSpPr>
        <p:grpSpPr>
          <a:xfrm>
            <a:off x="3966556" y="4519578"/>
            <a:ext cx="311303" cy="369332"/>
            <a:chOff x="1828794" y="2472741"/>
            <a:chExt cx="438996" cy="424476"/>
          </a:xfrm>
        </p:grpSpPr>
        <p:sp>
          <p:nvSpPr>
            <p:cNvPr id="170" name="Ellipse 169"/>
            <p:cNvSpPr/>
            <p:nvPr/>
          </p:nvSpPr>
          <p:spPr bwMode="auto">
            <a:xfrm>
              <a:off x="1852393" y="2573636"/>
              <a:ext cx="283335" cy="28333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71" name="ZoneTexte 170"/>
            <p:cNvSpPr txBox="1"/>
            <p:nvPr/>
          </p:nvSpPr>
          <p:spPr>
            <a:xfrm>
              <a:off x="1828794" y="2472741"/>
              <a:ext cx="438996" cy="424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ym typeface="Symbol"/>
                </a:rPr>
                <a:t></a:t>
              </a:r>
              <a:endParaRPr lang="en-US" sz="1800" dirty="0"/>
            </a:p>
          </p:txBody>
        </p:sp>
      </p:grpSp>
      <p:cxnSp>
        <p:nvCxnSpPr>
          <p:cNvPr id="172" name="Connecteur droit 171"/>
          <p:cNvCxnSpPr>
            <a:stCxn id="163" idx="4"/>
            <a:endCxn id="164" idx="0"/>
          </p:cNvCxnSpPr>
          <p:nvPr/>
        </p:nvCxnSpPr>
        <p:spPr bwMode="auto">
          <a:xfrm rot="16200000" flipH="1">
            <a:off x="3602273" y="5591644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Connecteur droit 172"/>
          <p:cNvCxnSpPr>
            <a:stCxn id="165" idx="4"/>
            <a:endCxn id="166" idx="0"/>
          </p:cNvCxnSpPr>
          <p:nvPr/>
        </p:nvCxnSpPr>
        <p:spPr bwMode="auto">
          <a:xfrm rot="16200000" flipH="1">
            <a:off x="4377040" y="5578569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Connecteur droit 173"/>
          <p:cNvCxnSpPr>
            <a:endCxn id="163" idx="0"/>
          </p:cNvCxnSpPr>
          <p:nvPr/>
        </p:nvCxnSpPr>
        <p:spPr bwMode="auto">
          <a:xfrm rot="10800000" flipV="1">
            <a:off x="3761057" y="4814654"/>
            <a:ext cx="327261" cy="3716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Connecteur droit 174"/>
          <p:cNvCxnSpPr>
            <a:endCxn id="165" idx="0"/>
          </p:cNvCxnSpPr>
          <p:nvPr/>
        </p:nvCxnSpPr>
        <p:spPr bwMode="auto">
          <a:xfrm>
            <a:off x="4060919" y="4781036"/>
            <a:ext cx="474904" cy="3922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2" name="Groupe 191"/>
          <p:cNvGrpSpPr/>
          <p:nvPr/>
        </p:nvGrpSpPr>
        <p:grpSpPr>
          <a:xfrm>
            <a:off x="4969967" y="4726549"/>
            <a:ext cx="1662656" cy="1303367"/>
            <a:chOff x="4969967" y="4726549"/>
            <a:chExt cx="1662656" cy="1303367"/>
          </a:xfrm>
        </p:grpSpPr>
        <p:cxnSp>
          <p:nvCxnSpPr>
            <p:cNvPr id="189" name="Connecteur droit 188"/>
            <p:cNvCxnSpPr>
              <a:endCxn id="185" idx="0"/>
            </p:cNvCxnSpPr>
            <p:nvPr/>
          </p:nvCxnSpPr>
          <p:spPr bwMode="auto">
            <a:xfrm rot="10800000" flipV="1">
              <a:off x="5213703" y="4726549"/>
              <a:ext cx="1418920" cy="44690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5" name="Ellipse 184"/>
            <p:cNvSpPr/>
            <p:nvPr/>
          </p:nvSpPr>
          <p:spPr bwMode="auto">
            <a:xfrm>
              <a:off x="5113243" y="5173455"/>
              <a:ext cx="200920" cy="24652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86" name="Ellipse 185"/>
            <p:cNvSpPr/>
            <p:nvPr/>
          </p:nvSpPr>
          <p:spPr bwMode="auto">
            <a:xfrm>
              <a:off x="5155743" y="5767171"/>
              <a:ext cx="200920" cy="24652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87" name="ZoneTexte 186"/>
            <p:cNvSpPr txBox="1"/>
            <p:nvPr/>
          </p:nvSpPr>
          <p:spPr>
            <a:xfrm>
              <a:off x="4969967" y="5137364"/>
              <a:ext cx="1189749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Annotations</a:t>
              </a:r>
              <a:endParaRPr lang="en-US" sz="1800" dirty="0" smtClean="0"/>
            </a:p>
            <a:p>
              <a:endParaRPr lang="en-US" sz="1800" dirty="0" smtClean="0"/>
            </a:p>
            <a:p>
              <a:r>
                <a:rPr lang="en-US" sz="1800" dirty="0" smtClean="0"/>
                <a:t>      Trash</a:t>
              </a:r>
              <a:endParaRPr lang="en-US" sz="1800" dirty="0"/>
            </a:p>
          </p:txBody>
        </p:sp>
        <p:cxnSp>
          <p:nvCxnSpPr>
            <p:cNvPr id="188" name="Connecteur droit 187"/>
            <p:cNvCxnSpPr>
              <a:stCxn id="185" idx="4"/>
              <a:endCxn id="186" idx="0"/>
            </p:cNvCxnSpPr>
            <p:nvPr/>
          </p:nvCxnSpPr>
          <p:spPr bwMode="auto">
            <a:xfrm rot="16200000" flipH="1">
              <a:off x="5061358" y="5572326"/>
              <a:ext cx="347190" cy="425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5" name="Espace réservé de la date 4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BC33-3265-C549-A9B4-FAD05DADC131}" type="datetime1">
              <a:rPr lang="en-US" smtClean="0"/>
              <a:t>3/20/12</a:t>
            </a:fld>
            <a:endParaRPr lang="fr-FR"/>
          </a:p>
        </p:txBody>
      </p:sp>
      <p:sp>
        <p:nvSpPr>
          <p:cNvPr id="48" name="Espace réservé du numéro de diapositive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1" name="Connecteur droit 180"/>
          <p:cNvCxnSpPr/>
          <p:nvPr/>
        </p:nvCxnSpPr>
        <p:spPr bwMode="auto">
          <a:xfrm>
            <a:off x="3515932" y="4314423"/>
            <a:ext cx="592429" cy="4121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685800" y="0"/>
            <a:ext cx="8458200" cy="11204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Revolution 2: get ride of *-nodes </a:t>
            </a:r>
            <a:br>
              <a:rPr lang="en-US" sz="3600" dirty="0" smtClean="0"/>
            </a:br>
            <a:r>
              <a:rPr lang="en-US" sz="3600" dirty="0" smtClean="0"/>
              <a:t>and name all nodes</a:t>
            </a:r>
            <a:endParaRPr lang="en-US" sz="3600" dirty="0"/>
          </a:p>
        </p:txBody>
      </p:sp>
      <p:cxnSp>
        <p:nvCxnSpPr>
          <p:cNvPr id="90" name="Connecteur droit 89"/>
          <p:cNvCxnSpPr>
            <a:stCxn id="16" idx="4"/>
          </p:cNvCxnSpPr>
          <p:nvPr/>
        </p:nvCxnSpPr>
        <p:spPr bwMode="auto">
          <a:xfrm rot="16200000" flipH="1">
            <a:off x="3375269" y="4096788"/>
            <a:ext cx="265193" cy="60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Connecteur droit 72"/>
          <p:cNvCxnSpPr>
            <a:endCxn id="12" idx="0"/>
          </p:cNvCxnSpPr>
          <p:nvPr/>
        </p:nvCxnSpPr>
        <p:spPr bwMode="auto">
          <a:xfrm rot="10800000" flipV="1">
            <a:off x="679547" y="4781514"/>
            <a:ext cx="417080" cy="3959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Connecteur droit 74"/>
          <p:cNvCxnSpPr>
            <a:endCxn id="14" idx="0"/>
          </p:cNvCxnSpPr>
          <p:nvPr/>
        </p:nvCxnSpPr>
        <p:spPr bwMode="auto">
          <a:xfrm>
            <a:off x="1078361" y="4759100"/>
            <a:ext cx="366819" cy="4052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Connecteur droit 67"/>
          <p:cNvCxnSpPr>
            <a:stCxn id="10" idx="4"/>
          </p:cNvCxnSpPr>
          <p:nvPr/>
        </p:nvCxnSpPr>
        <p:spPr bwMode="auto">
          <a:xfrm rot="5400000">
            <a:off x="951888" y="4132110"/>
            <a:ext cx="330562" cy="455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Connecteur droit 69"/>
          <p:cNvCxnSpPr/>
          <p:nvPr/>
        </p:nvCxnSpPr>
        <p:spPr bwMode="auto">
          <a:xfrm rot="16200000" flipH="1">
            <a:off x="926468" y="4548263"/>
            <a:ext cx="358585" cy="182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Connecteur droit 95"/>
          <p:cNvCxnSpPr>
            <a:endCxn id="16" idx="0"/>
          </p:cNvCxnSpPr>
          <p:nvPr/>
        </p:nvCxnSpPr>
        <p:spPr bwMode="auto">
          <a:xfrm>
            <a:off x="1365161" y="3219718"/>
            <a:ext cx="2139660" cy="5009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Connecteur droit 93"/>
          <p:cNvCxnSpPr>
            <a:stCxn id="50" idx="1"/>
          </p:cNvCxnSpPr>
          <p:nvPr/>
        </p:nvCxnSpPr>
        <p:spPr bwMode="auto">
          <a:xfrm rot="10800000" flipV="1">
            <a:off x="2557864" y="4303180"/>
            <a:ext cx="823662" cy="3886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" name="Groupe 50"/>
          <p:cNvGrpSpPr/>
          <p:nvPr/>
        </p:nvGrpSpPr>
        <p:grpSpPr>
          <a:xfrm>
            <a:off x="993104" y="4105439"/>
            <a:ext cx="300081" cy="369332"/>
            <a:chOff x="3580320" y="2125012"/>
            <a:chExt cx="423171" cy="424476"/>
          </a:xfrm>
          <a:solidFill>
            <a:srgbClr val="FF0000"/>
          </a:solidFill>
        </p:grpSpPr>
        <p:sp>
          <p:nvSpPr>
            <p:cNvPr id="52" name="Ellipse 51"/>
            <p:cNvSpPr/>
            <p:nvPr/>
          </p:nvSpPr>
          <p:spPr bwMode="auto">
            <a:xfrm>
              <a:off x="3603937" y="2161508"/>
              <a:ext cx="283335" cy="283335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3580320" y="2125012"/>
              <a:ext cx="423171" cy="424476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*</a:t>
              </a:r>
              <a:endParaRPr lang="en-US" sz="1800" dirty="0"/>
            </a:p>
          </p:txBody>
        </p:sp>
      </p:grpSp>
      <p:grpSp>
        <p:nvGrpSpPr>
          <p:cNvPr id="3" name="Groupe 37"/>
          <p:cNvGrpSpPr/>
          <p:nvPr/>
        </p:nvGrpSpPr>
        <p:grpSpPr>
          <a:xfrm>
            <a:off x="1251314" y="3022204"/>
            <a:ext cx="311303" cy="369332"/>
            <a:chOff x="1828794" y="2472741"/>
            <a:chExt cx="438996" cy="424476"/>
          </a:xfrm>
        </p:grpSpPr>
        <p:sp>
          <p:nvSpPr>
            <p:cNvPr id="5" name="Ellipse 4"/>
            <p:cNvSpPr/>
            <p:nvPr/>
          </p:nvSpPr>
          <p:spPr bwMode="auto">
            <a:xfrm>
              <a:off x="1852393" y="2573636"/>
              <a:ext cx="283335" cy="28333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1828794" y="2472741"/>
              <a:ext cx="438996" cy="424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ym typeface="Symbol"/>
                </a:rPr>
                <a:t></a:t>
              </a:r>
              <a:endParaRPr lang="en-US" sz="1800" dirty="0"/>
            </a:p>
          </p:txBody>
        </p:sp>
      </p:grpSp>
      <p:cxnSp>
        <p:nvCxnSpPr>
          <p:cNvPr id="57" name="Connecteur droit 56"/>
          <p:cNvCxnSpPr/>
          <p:nvPr/>
        </p:nvCxnSpPr>
        <p:spPr bwMode="auto">
          <a:xfrm rot="10800000" flipV="1">
            <a:off x="1351777" y="2943767"/>
            <a:ext cx="1132459" cy="1904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Ellipse 3"/>
          <p:cNvSpPr/>
          <p:nvPr/>
        </p:nvSpPr>
        <p:spPr bwMode="auto">
          <a:xfrm>
            <a:off x="2356378" y="2260217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6" name="Ellipse 5"/>
          <p:cNvSpPr/>
          <p:nvPr/>
        </p:nvSpPr>
        <p:spPr bwMode="auto">
          <a:xfrm>
            <a:off x="51860" y="3769271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68602" y="4350107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1018984" y="3722579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2" name="Ellipse 11"/>
          <p:cNvSpPr/>
          <p:nvPr/>
        </p:nvSpPr>
        <p:spPr bwMode="auto">
          <a:xfrm>
            <a:off x="579086" y="5177472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3" name="Ellipse 12"/>
          <p:cNvSpPr/>
          <p:nvPr/>
        </p:nvSpPr>
        <p:spPr bwMode="auto">
          <a:xfrm>
            <a:off x="595828" y="5758309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1344720" y="5164397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1361463" y="5745234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6" name="Ellipse 15"/>
          <p:cNvSpPr/>
          <p:nvPr/>
        </p:nvSpPr>
        <p:spPr bwMode="auto">
          <a:xfrm>
            <a:off x="3404361" y="3720710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2130143" y="5175603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9" name="Ellipse 18"/>
          <p:cNvSpPr/>
          <p:nvPr/>
        </p:nvSpPr>
        <p:spPr bwMode="auto">
          <a:xfrm>
            <a:off x="2146885" y="5756440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20" name="Ellipse 19"/>
          <p:cNvSpPr/>
          <p:nvPr/>
        </p:nvSpPr>
        <p:spPr bwMode="auto">
          <a:xfrm>
            <a:off x="2904909" y="5162528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21" name="Ellipse 20"/>
          <p:cNvSpPr/>
          <p:nvPr/>
        </p:nvSpPr>
        <p:spPr bwMode="auto">
          <a:xfrm>
            <a:off x="2921652" y="5743365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46715" y="3672140"/>
            <a:ext cx="7360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Name</a:t>
            </a:r>
          </a:p>
          <a:p>
            <a:endParaRPr lang="en-US" sz="1800" dirty="0" smtClean="0"/>
          </a:p>
          <a:p>
            <a:r>
              <a:rPr lang="en-US" sz="1800" dirty="0" smtClean="0"/>
              <a:t>Peter</a:t>
            </a:r>
            <a:endParaRPr lang="en-US" sz="1800" dirty="0"/>
          </a:p>
        </p:txBody>
      </p:sp>
      <p:sp>
        <p:nvSpPr>
          <p:cNvPr id="25" name="ZoneTexte 24"/>
          <p:cNvSpPr txBox="1"/>
          <p:nvPr/>
        </p:nvSpPr>
        <p:spPr>
          <a:xfrm>
            <a:off x="1213839" y="3670271"/>
            <a:ext cx="6078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Cars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26" name="ZoneTexte 25"/>
          <p:cNvSpPr txBox="1"/>
          <p:nvPr/>
        </p:nvSpPr>
        <p:spPr>
          <a:xfrm>
            <a:off x="719149" y="5102744"/>
            <a:ext cx="7617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Name</a:t>
            </a:r>
          </a:p>
          <a:p>
            <a:endParaRPr lang="en-US" sz="1800" dirty="0" smtClean="0"/>
          </a:p>
          <a:p>
            <a:r>
              <a:rPr lang="en-US" sz="1800" dirty="0" smtClean="0"/>
              <a:t>BMW</a:t>
            </a:r>
            <a:endParaRPr lang="en-US" sz="1800" dirty="0"/>
          </a:p>
        </p:txBody>
      </p:sp>
      <p:sp>
        <p:nvSpPr>
          <p:cNvPr id="27" name="ZoneTexte 26"/>
          <p:cNvSpPr txBox="1"/>
          <p:nvPr/>
        </p:nvSpPr>
        <p:spPr>
          <a:xfrm>
            <a:off x="1484783" y="5089669"/>
            <a:ext cx="6463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Year</a:t>
            </a:r>
          </a:p>
          <a:p>
            <a:endParaRPr lang="en-US" sz="1800" dirty="0" smtClean="0"/>
          </a:p>
          <a:p>
            <a:r>
              <a:rPr lang="en-US" sz="1800" dirty="0" smtClean="0"/>
              <a:t>2010</a:t>
            </a:r>
            <a:endParaRPr lang="en-US" sz="1800" dirty="0"/>
          </a:p>
        </p:txBody>
      </p:sp>
      <p:sp>
        <p:nvSpPr>
          <p:cNvPr id="28" name="ZoneTexte 27"/>
          <p:cNvSpPr txBox="1"/>
          <p:nvPr/>
        </p:nvSpPr>
        <p:spPr>
          <a:xfrm>
            <a:off x="2277815" y="5099006"/>
            <a:ext cx="7360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Name</a:t>
            </a:r>
          </a:p>
          <a:p>
            <a:endParaRPr lang="en-US" sz="1800" dirty="0" smtClean="0"/>
          </a:p>
          <a:p>
            <a:r>
              <a:rPr lang="en-US" sz="1800" dirty="0" smtClean="0"/>
              <a:t>Toto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3067090" y="5108343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Sex</a:t>
            </a:r>
          </a:p>
          <a:p>
            <a:endParaRPr lang="en-US" sz="1800" dirty="0" smtClean="0"/>
          </a:p>
          <a:p>
            <a:r>
              <a:rPr lang="en-US" sz="1800" dirty="0" smtClean="0"/>
              <a:t>M</a:t>
            </a:r>
            <a:endParaRPr lang="en-US" sz="1800" dirty="0"/>
          </a:p>
        </p:txBody>
      </p:sp>
      <p:sp>
        <p:nvSpPr>
          <p:cNvPr id="30" name="ZoneTexte 29"/>
          <p:cNvSpPr txBox="1"/>
          <p:nvPr/>
        </p:nvSpPr>
        <p:spPr>
          <a:xfrm>
            <a:off x="3574863" y="3649711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Children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2519264" y="2202286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Families</a:t>
            </a:r>
          </a:p>
        </p:txBody>
      </p:sp>
      <p:grpSp>
        <p:nvGrpSpPr>
          <p:cNvPr id="8" name="Groupe 33"/>
          <p:cNvGrpSpPr/>
          <p:nvPr/>
        </p:nvGrpSpPr>
        <p:grpSpPr>
          <a:xfrm>
            <a:off x="2347239" y="2663621"/>
            <a:ext cx="300081" cy="369332"/>
            <a:chOff x="3580320" y="2125012"/>
            <a:chExt cx="423171" cy="424476"/>
          </a:xfrm>
          <a:solidFill>
            <a:srgbClr val="FF0000"/>
          </a:solidFill>
        </p:grpSpPr>
        <p:sp>
          <p:nvSpPr>
            <p:cNvPr id="32" name="Ellipse 31"/>
            <p:cNvSpPr/>
            <p:nvPr/>
          </p:nvSpPr>
          <p:spPr bwMode="auto">
            <a:xfrm>
              <a:off x="3603937" y="2161508"/>
              <a:ext cx="283335" cy="283335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3580320" y="2125012"/>
              <a:ext cx="423171" cy="424476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*</a:t>
              </a:r>
              <a:endParaRPr lang="en-US" sz="1800" dirty="0"/>
            </a:p>
          </p:txBody>
        </p:sp>
      </p:grpSp>
      <p:grpSp>
        <p:nvGrpSpPr>
          <p:cNvPr id="11" name="Groupe 41"/>
          <p:cNvGrpSpPr/>
          <p:nvPr/>
        </p:nvGrpSpPr>
        <p:grpSpPr>
          <a:xfrm>
            <a:off x="985508" y="4499510"/>
            <a:ext cx="311303" cy="369332"/>
            <a:chOff x="1828794" y="2472741"/>
            <a:chExt cx="438996" cy="424476"/>
          </a:xfrm>
        </p:grpSpPr>
        <p:sp>
          <p:nvSpPr>
            <p:cNvPr id="43" name="Ellipse 42"/>
            <p:cNvSpPr/>
            <p:nvPr/>
          </p:nvSpPr>
          <p:spPr bwMode="auto">
            <a:xfrm>
              <a:off x="1852393" y="2573636"/>
              <a:ext cx="283335" cy="28333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1828794" y="2472741"/>
              <a:ext cx="438996" cy="424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ym typeface="Symbol"/>
                </a:rPr>
                <a:t></a:t>
              </a:r>
              <a:endParaRPr lang="en-US" sz="1800" dirty="0"/>
            </a:p>
          </p:txBody>
        </p:sp>
      </p:grpSp>
      <p:grpSp>
        <p:nvGrpSpPr>
          <p:cNvPr id="17" name="Groupe 44"/>
          <p:cNvGrpSpPr/>
          <p:nvPr/>
        </p:nvGrpSpPr>
        <p:grpSpPr>
          <a:xfrm>
            <a:off x="2436103" y="4508847"/>
            <a:ext cx="311303" cy="369332"/>
            <a:chOff x="1828794" y="2472741"/>
            <a:chExt cx="438996" cy="424476"/>
          </a:xfrm>
        </p:grpSpPr>
        <p:sp>
          <p:nvSpPr>
            <p:cNvPr id="46" name="Ellipse 45"/>
            <p:cNvSpPr/>
            <p:nvPr/>
          </p:nvSpPr>
          <p:spPr bwMode="auto">
            <a:xfrm>
              <a:off x="1852393" y="2573636"/>
              <a:ext cx="283335" cy="28333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1828794" y="2472741"/>
              <a:ext cx="438996" cy="424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ym typeface="Symbol"/>
                </a:rPr>
                <a:t></a:t>
              </a:r>
              <a:endParaRPr lang="en-US" sz="1800" dirty="0"/>
            </a:p>
          </p:txBody>
        </p:sp>
      </p:grpSp>
      <p:grpSp>
        <p:nvGrpSpPr>
          <p:cNvPr id="22" name="Groupe 47"/>
          <p:cNvGrpSpPr/>
          <p:nvPr/>
        </p:nvGrpSpPr>
        <p:grpSpPr>
          <a:xfrm>
            <a:off x="3381526" y="4118514"/>
            <a:ext cx="300081" cy="369332"/>
            <a:chOff x="3580320" y="2125012"/>
            <a:chExt cx="423171" cy="424476"/>
          </a:xfrm>
          <a:solidFill>
            <a:srgbClr val="FF0000"/>
          </a:solidFill>
        </p:grpSpPr>
        <p:sp>
          <p:nvSpPr>
            <p:cNvPr id="49" name="Ellipse 48"/>
            <p:cNvSpPr/>
            <p:nvPr/>
          </p:nvSpPr>
          <p:spPr bwMode="auto">
            <a:xfrm>
              <a:off x="3603937" y="2161508"/>
              <a:ext cx="283335" cy="283335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3580320" y="2125012"/>
              <a:ext cx="423171" cy="424476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*</a:t>
              </a:r>
              <a:endParaRPr lang="en-US" sz="1800" dirty="0"/>
            </a:p>
          </p:txBody>
        </p:sp>
      </p:grpSp>
      <p:cxnSp>
        <p:nvCxnSpPr>
          <p:cNvPr id="55" name="Connecteur droit 54"/>
          <p:cNvCxnSpPr>
            <a:stCxn id="4" idx="4"/>
          </p:cNvCxnSpPr>
          <p:nvPr/>
        </p:nvCxnSpPr>
        <p:spPr bwMode="auto">
          <a:xfrm rot="16200000" flipH="1">
            <a:off x="2383619" y="2579963"/>
            <a:ext cx="156878" cy="104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Connecteur droit 58"/>
          <p:cNvCxnSpPr>
            <a:endCxn id="6" idx="0"/>
          </p:cNvCxnSpPr>
          <p:nvPr/>
        </p:nvCxnSpPr>
        <p:spPr bwMode="auto">
          <a:xfrm rot="10800000" flipV="1">
            <a:off x="152321" y="3313557"/>
            <a:ext cx="1217722" cy="4557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Connecteur droit 63"/>
          <p:cNvCxnSpPr>
            <a:stCxn id="6" idx="4"/>
            <a:endCxn id="9" idx="0"/>
          </p:cNvCxnSpPr>
          <p:nvPr/>
        </p:nvCxnSpPr>
        <p:spPr bwMode="auto">
          <a:xfrm rot="16200000" flipH="1">
            <a:off x="-6463" y="4174580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Connecteur droit 65"/>
          <p:cNvCxnSpPr>
            <a:endCxn id="10" idx="0"/>
          </p:cNvCxnSpPr>
          <p:nvPr/>
        </p:nvCxnSpPr>
        <p:spPr bwMode="auto">
          <a:xfrm rot="5400000">
            <a:off x="1019537" y="3358134"/>
            <a:ext cx="464353" cy="2645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Connecteur droit 76"/>
          <p:cNvCxnSpPr>
            <a:stCxn id="12" idx="4"/>
            <a:endCxn id="13" idx="0"/>
          </p:cNvCxnSpPr>
          <p:nvPr/>
        </p:nvCxnSpPr>
        <p:spPr bwMode="auto">
          <a:xfrm rot="16200000" flipH="1">
            <a:off x="520763" y="5582782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Connecteur droit 79"/>
          <p:cNvCxnSpPr>
            <a:stCxn id="14" idx="4"/>
            <a:endCxn id="15" idx="0"/>
          </p:cNvCxnSpPr>
          <p:nvPr/>
        </p:nvCxnSpPr>
        <p:spPr bwMode="auto">
          <a:xfrm rot="16200000" flipH="1">
            <a:off x="1286397" y="5569707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Connecteur droit 81"/>
          <p:cNvCxnSpPr>
            <a:stCxn id="18" idx="4"/>
            <a:endCxn id="19" idx="0"/>
          </p:cNvCxnSpPr>
          <p:nvPr/>
        </p:nvCxnSpPr>
        <p:spPr bwMode="auto">
          <a:xfrm rot="16200000" flipH="1">
            <a:off x="2071820" y="5580913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Connecteur droit 83"/>
          <p:cNvCxnSpPr>
            <a:stCxn id="20" idx="4"/>
            <a:endCxn id="21" idx="0"/>
          </p:cNvCxnSpPr>
          <p:nvPr/>
        </p:nvCxnSpPr>
        <p:spPr bwMode="auto">
          <a:xfrm rot="16200000" flipH="1">
            <a:off x="2846587" y="5567838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Connecteur droit 85"/>
          <p:cNvCxnSpPr>
            <a:endCxn id="18" idx="0"/>
          </p:cNvCxnSpPr>
          <p:nvPr/>
        </p:nvCxnSpPr>
        <p:spPr bwMode="auto">
          <a:xfrm rot="10800000" flipV="1">
            <a:off x="2230604" y="4803923"/>
            <a:ext cx="327261" cy="3716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Connecteur droit 87"/>
          <p:cNvCxnSpPr>
            <a:endCxn id="20" idx="0"/>
          </p:cNvCxnSpPr>
          <p:nvPr/>
        </p:nvCxnSpPr>
        <p:spPr bwMode="auto">
          <a:xfrm>
            <a:off x="2530466" y="4770305"/>
            <a:ext cx="474904" cy="3922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Connecteur droit 103"/>
          <p:cNvCxnSpPr>
            <a:endCxn id="120" idx="0"/>
          </p:cNvCxnSpPr>
          <p:nvPr/>
        </p:nvCxnSpPr>
        <p:spPr bwMode="auto">
          <a:xfrm rot="10800000" flipV="1">
            <a:off x="6207535" y="4779645"/>
            <a:ext cx="417080" cy="3959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Connecteur droit 104"/>
          <p:cNvCxnSpPr>
            <a:endCxn id="122" idx="0"/>
          </p:cNvCxnSpPr>
          <p:nvPr/>
        </p:nvCxnSpPr>
        <p:spPr bwMode="auto">
          <a:xfrm>
            <a:off x="6606349" y="4757232"/>
            <a:ext cx="366819" cy="4052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Connecteur droit 105"/>
          <p:cNvCxnSpPr>
            <a:stCxn id="119" idx="4"/>
          </p:cNvCxnSpPr>
          <p:nvPr/>
        </p:nvCxnSpPr>
        <p:spPr bwMode="auto">
          <a:xfrm rot="5400000">
            <a:off x="6479875" y="4130242"/>
            <a:ext cx="330562" cy="455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Connecteur droit 106"/>
          <p:cNvCxnSpPr/>
          <p:nvPr/>
        </p:nvCxnSpPr>
        <p:spPr bwMode="auto">
          <a:xfrm rot="16200000" flipH="1">
            <a:off x="6454455" y="4546394"/>
            <a:ext cx="358585" cy="182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4" name="Groupe 109"/>
          <p:cNvGrpSpPr/>
          <p:nvPr/>
        </p:nvGrpSpPr>
        <p:grpSpPr>
          <a:xfrm>
            <a:off x="6521092" y="4103570"/>
            <a:ext cx="300081" cy="369332"/>
            <a:chOff x="3580320" y="2125012"/>
            <a:chExt cx="423171" cy="424476"/>
          </a:xfrm>
          <a:solidFill>
            <a:srgbClr val="FF0000"/>
          </a:solidFill>
        </p:grpSpPr>
        <p:sp>
          <p:nvSpPr>
            <p:cNvPr id="111" name="Ellipse 110"/>
            <p:cNvSpPr/>
            <p:nvPr/>
          </p:nvSpPr>
          <p:spPr bwMode="auto">
            <a:xfrm>
              <a:off x="3603937" y="2161508"/>
              <a:ext cx="283335" cy="283335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12" name="ZoneTexte 111"/>
            <p:cNvSpPr txBox="1"/>
            <p:nvPr/>
          </p:nvSpPr>
          <p:spPr>
            <a:xfrm>
              <a:off x="3580320" y="2125012"/>
              <a:ext cx="423171" cy="424476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*</a:t>
              </a:r>
              <a:endParaRPr lang="en-US" sz="1800" dirty="0"/>
            </a:p>
          </p:txBody>
        </p:sp>
      </p:grpSp>
      <p:grpSp>
        <p:nvGrpSpPr>
          <p:cNvPr id="34" name="Groupe 112"/>
          <p:cNvGrpSpPr/>
          <p:nvPr/>
        </p:nvGrpSpPr>
        <p:grpSpPr>
          <a:xfrm>
            <a:off x="6064253" y="3020336"/>
            <a:ext cx="311303" cy="369332"/>
            <a:chOff x="1828794" y="2472741"/>
            <a:chExt cx="438996" cy="424476"/>
          </a:xfrm>
        </p:grpSpPr>
        <p:sp>
          <p:nvSpPr>
            <p:cNvPr id="114" name="Ellipse 113"/>
            <p:cNvSpPr/>
            <p:nvPr/>
          </p:nvSpPr>
          <p:spPr bwMode="auto">
            <a:xfrm>
              <a:off x="1852393" y="2573636"/>
              <a:ext cx="283335" cy="28333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15" name="ZoneTexte 114"/>
            <p:cNvSpPr txBox="1"/>
            <p:nvPr/>
          </p:nvSpPr>
          <p:spPr>
            <a:xfrm>
              <a:off x="1828794" y="2472741"/>
              <a:ext cx="438996" cy="424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ym typeface="Symbol"/>
                </a:rPr>
                <a:t></a:t>
              </a:r>
              <a:endParaRPr lang="en-US" sz="1800" dirty="0"/>
            </a:p>
          </p:txBody>
        </p:sp>
      </p:grpSp>
      <p:cxnSp>
        <p:nvCxnSpPr>
          <p:cNvPr id="116" name="Connecteur droit 115"/>
          <p:cNvCxnSpPr/>
          <p:nvPr/>
        </p:nvCxnSpPr>
        <p:spPr bwMode="auto">
          <a:xfrm>
            <a:off x="2458426" y="2959358"/>
            <a:ext cx="3749191" cy="2603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7" name="Ellipse 116"/>
          <p:cNvSpPr/>
          <p:nvPr/>
        </p:nvSpPr>
        <p:spPr bwMode="auto">
          <a:xfrm>
            <a:off x="4864799" y="3767403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18" name="Ellipse 117"/>
          <p:cNvSpPr/>
          <p:nvPr/>
        </p:nvSpPr>
        <p:spPr bwMode="auto">
          <a:xfrm>
            <a:off x="4881542" y="4348238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19" name="Ellipse 118"/>
          <p:cNvSpPr/>
          <p:nvPr/>
        </p:nvSpPr>
        <p:spPr bwMode="auto">
          <a:xfrm>
            <a:off x="6546972" y="3720710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20" name="Ellipse 119"/>
          <p:cNvSpPr/>
          <p:nvPr/>
        </p:nvSpPr>
        <p:spPr bwMode="auto">
          <a:xfrm>
            <a:off x="6107074" y="5175603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21" name="Ellipse 120"/>
          <p:cNvSpPr/>
          <p:nvPr/>
        </p:nvSpPr>
        <p:spPr bwMode="auto">
          <a:xfrm>
            <a:off x="6123816" y="5756440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22" name="Ellipse 121"/>
          <p:cNvSpPr/>
          <p:nvPr/>
        </p:nvSpPr>
        <p:spPr bwMode="auto">
          <a:xfrm>
            <a:off x="6872707" y="5162528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23" name="Ellipse 122"/>
          <p:cNvSpPr/>
          <p:nvPr/>
        </p:nvSpPr>
        <p:spPr bwMode="auto">
          <a:xfrm>
            <a:off x="6889450" y="5743365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29" name="ZoneTexte 128"/>
          <p:cNvSpPr txBox="1"/>
          <p:nvPr/>
        </p:nvSpPr>
        <p:spPr>
          <a:xfrm>
            <a:off x="5059654" y="3670271"/>
            <a:ext cx="7360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Name</a:t>
            </a:r>
          </a:p>
          <a:p>
            <a:endParaRPr lang="en-US" sz="1800" dirty="0" smtClean="0"/>
          </a:p>
          <a:p>
            <a:r>
              <a:rPr lang="en-US" sz="1800" dirty="0" smtClean="0"/>
              <a:t>Peter</a:t>
            </a:r>
            <a:endParaRPr lang="en-US" sz="1800" dirty="0"/>
          </a:p>
        </p:txBody>
      </p:sp>
      <p:sp>
        <p:nvSpPr>
          <p:cNvPr id="130" name="ZoneTexte 129"/>
          <p:cNvSpPr txBox="1"/>
          <p:nvPr/>
        </p:nvSpPr>
        <p:spPr>
          <a:xfrm>
            <a:off x="6741827" y="3668402"/>
            <a:ext cx="6078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Cars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131" name="ZoneTexte 130"/>
          <p:cNvSpPr txBox="1"/>
          <p:nvPr/>
        </p:nvSpPr>
        <p:spPr>
          <a:xfrm>
            <a:off x="6247136" y="5100875"/>
            <a:ext cx="7360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Name</a:t>
            </a:r>
          </a:p>
          <a:p>
            <a:endParaRPr lang="en-US" sz="1800" dirty="0" smtClean="0"/>
          </a:p>
          <a:p>
            <a:r>
              <a:rPr lang="en-US" sz="1800" dirty="0" smtClean="0"/>
              <a:t>2CV</a:t>
            </a:r>
            <a:endParaRPr lang="en-US" sz="1800" dirty="0"/>
          </a:p>
        </p:txBody>
      </p:sp>
      <p:sp>
        <p:nvSpPr>
          <p:cNvPr id="132" name="ZoneTexte 131"/>
          <p:cNvSpPr txBox="1"/>
          <p:nvPr/>
        </p:nvSpPr>
        <p:spPr>
          <a:xfrm>
            <a:off x="7012771" y="5087800"/>
            <a:ext cx="6463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Year</a:t>
            </a:r>
          </a:p>
          <a:p>
            <a:endParaRPr lang="en-US" sz="1800" dirty="0" smtClean="0"/>
          </a:p>
          <a:p>
            <a:r>
              <a:rPr lang="en-US" sz="1800" dirty="0" smtClean="0"/>
              <a:t>1976</a:t>
            </a:r>
            <a:endParaRPr lang="en-US" sz="1800" dirty="0"/>
          </a:p>
        </p:txBody>
      </p:sp>
      <p:grpSp>
        <p:nvGrpSpPr>
          <p:cNvPr id="36" name="Groupe 135"/>
          <p:cNvGrpSpPr/>
          <p:nvPr/>
        </p:nvGrpSpPr>
        <p:grpSpPr>
          <a:xfrm>
            <a:off x="6513496" y="4497641"/>
            <a:ext cx="311303" cy="369332"/>
            <a:chOff x="1828794" y="2472741"/>
            <a:chExt cx="438996" cy="424476"/>
          </a:xfrm>
        </p:grpSpPr>
        <p:sp>
          <p:nvSpPr>
            <p:cNvPr id="137" name="Ellipse 136"/>
            <p:cNvSpPr/>
            <p:nvPr/>
          </p:nvSpPr>
          <p:spPr bwMode="auto">
            <a:xfrm>
              <a:off x="1852393" y="2573636"/>
              <a:ext cx="283335" cy="28333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38" name="ZoneTexte 137"/>
            <p:cNvSpPr txBox="1"/>
            <p:nvPr/>
          </p:nvSpPr>
          <p:spPr>
            <a:xfrm>
              <a:off x="1828794" y="2472741"/>
              <a:ext cx="438996" cy="424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ym typeface="Symbol"/>
                </a:rPr>
                <a:t></a:t>
              </a:r>
              <a:endParaRPr lang="en-US" sz="1800" dirty="0"/>
            </a:p>
          </p:txBody>
        </p:sp>
      </p:grpSp>
      <p:cxnSp>
        <p:nvCxnSpPr>
          <p:cNvPr id="145" name="Connecteur droit 144"/>
          <p:cNvCxnSpPr>
            <a:endCxn id="117" idx="0"/>
          </p:cNvCxnSpPr>
          <p:nvPr/>
        </p:nvCxnSpPr>
        <p:spPr bwMode="auto">
          <a:xfrm rot="10800000" flipV="1">
            <a:off x="4965261" y="3311688"/>
            <a:ext cx="1217722" cy="4557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6" name="Connecteur droit 145"/>
          <p:cNvCxnSpPr>
            <a:stCxn id="117" idx="4"/>
            <a:endCxn id="118" idx="0"/>
          </p:cNvCxnSpPr>
          <p:nvPr/>
        </p:nvCxnSpPr>
        <p:spPr bwMode="auto">
          <a:xfrm rot="16200000" flipH="1">
            <a:off x="4806476" y="4172712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Connecteur droit 146"/>
          <p:cNvCxnSpPr>
            <a:stCxn id="115" idx="1"/>
            <a:endCxn id="119" idx="0"/>
          </p:cNvCxnSpPr>
          <p:nvPr/>
        </p:nvCxnSpPr>
        <p:spPr bwMode="auto">
          <a:xfrm rot="10800000" flipH="1" flipV="1">
            <a:off x="6064252" y="3205002"/>
            <a:ext cx="583179" cy="5157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Connecteur droit 147"/>
          <p:cNvCxnSpPr>
            <a:stCxn id="120" idx="4"/>
            <a:endCxn id="121" idx="0"/>
          </p:cNvCxnSpPr>
          <p:nvPr/>
        </p:nvCxnSpPr>
        <p:spPr bwMode="auto">
          <a:xfrm rot="16200000" flipH="1">
            <a:off x="6048751" y="5580913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9" name="Connecteur droit 148"/>
          <p:cNvCxnSpPr>
            <a:stCxn id="122" idx="4"/>
            <a:endCxn id="123" idx="0"/>
          </p:cNvCxnSpPr>
          <p:nvPr/>
        </p:nvCxnSpPr>
        <p:spPr bwMode="auto">
          <a:xfrm rot="16200000" flipH="1">
            <a:off x="6814384" y="5567838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3" name="Ellipse 162"/>
          <p:cNvSpPr/>
          <p:nvPr/>
        </p:nvSpPr>
        <p:spPr bwMode="auto">
          <a:xfrm>
            <a:off x="3660596" y="5186334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64" name="Ellipse 163"/>
          <p:cNvSpPr/>
          <p:nvPr/>
        </p:nvSpPr>
        <p:spPr bwMode="auto">
          <a:xfrm>
            <a:off x="3677338" y="5767171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65" name="Ellipse 164"/>
          <p:cNvSpPr/>
          <p:nvPr/>
        </p:nvSpPr>
        <p:spPr bwMode="auto">
          <a:xfrm>
            <a:off x="4435362" y="5173259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66" name="Ellipse 165"/>
          <p:cNvSpPr/>
          <p:nvPr/>
        </p:nvSpPr>
        <p:spPr bwMode="auto">
          <a:xfrm>
            <a:off x="4452105" y="5754096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67" name="ZoneTexte 166"/>
          <p:cNvSpPr txBox="1"/>
          <p:nvPr/>
        </p:nvSpPr>
        <p:spPr>
          <a:xfrm>
            <a:off x="3808268" y="5109737"/>
            <a:ext cx="7360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Name</a:t>
            </a:r>
          </a:p>
          <a:p>
            <a:endParaRPr lang="en-US" sz="1800" dirty="0" smtClean="0"/>
          </a:p>
          <a:p>
            <a:r>
              <a:rPr lang="en-US" sz="1800" dirty="0" smtClean="0"/>
              <a:t>Zaza</a:t>
            </a:r>
          </a:p>
        </p:txBody>
      </p:sp>
      <p:sp>
        <p:nvSpPr>
          <p:cNvPr id="168" name="ZoneTexte 167"/>
          <p:cNvSpPr txBox="1"/>
          <p:nvPr/>
        </p:nvSpPr>
        <p:spPr>
          <a:xfrm>
            <a:off x="4597543" y="5119074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Sex</a:t>
            </a:r>
          </a:p>
          <a:p>
            <a:endParaRPr lang="en-US" sz="1800" dirty="0" smtClean="0"/>
          </a:p>
          <a:p>
            <a:r>
              <a:rPr lang="en-US" sz="1800" dirty="0" smtClean="0"/>
              <a:t>F</a:t>
            </a:r>
            <a:endParaRPr lang="en-US" sz="1800" dirty="0"/>
          </a:p>
        </p:txBody>
      </p:sp>
      <p:grpSp>
        <p:nvGrpSpPr>
          <p:cNvPr id="37" name="Groupe 168"/>
          <p:cNvGrpSpPr/>
          <p:nvPr/>
        </p:nvGrpSpPr>
        <p:grpSpPr>
          <a:xfrm>
            <a:off x="3966556" y="4519578"/>
            <a:ext cx="311303" cy="369332"/>
            <a:chOff x="1828794" y="2472741"/>
            <a:chExt cx="438996" cy="424476"/>
          </a:xfrm>
        </p:grpSpPr>
        <p:sp>
          <p:nvSpPr>
            <p:cNvPr id="170" name="Ellipse 169"/>
            <p:cNvSpPr/>
            <p:nvPr/>
          </p:nvSpPr>
          <p:spPr bwMode="auto">
            <a:xfrm>
              <a:off x="1852393" y="2573636"/>
              <a:ext cx="283335" cy="28333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71" name="ZoneTexte 170"/>
            <p:cNvSpPr txBox="1"/>
            <p:nvPr/>
          </p:nvSpPr>
          <p:spPr>
            <a:xfrm>
              <a:off x="1828794" y="2472741"/>
              <a:ext cx="438996" cy="424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ym typeface="Symbol"/>
                </a:rPr>
                <a:t></a:t>
              </a:r>
              <a:endParaRPr lang="en-US" sz="1800" dirty="0"/>
            </a:p>
          </p:txBody>
        </p:sp>
      </p:grpSp>
      <p:cxnSp>
        <p:nvCxnSpPr>
          <p:cNvPr id="172" name="Connecteur droit 171"/>
          <p:cNvCxnSpPr>
            <a:stCxn id="163" idx="4"/>
            <a:endCxn id="164" idx="0"/>
          </p:cNvCxnSpPr>
          <p:nvPr/>
        </p:nvCxnSpPr>
        <p:spPr bwMode="auto">
          <a:xfrm rot="16200000" flipH="1">
            <a:off x="3602273" y="5591644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Connecteur droit 172"/>
          <p:cNvCxnSpPr>
            <a:stCxn id="165" idx="4"/>
            <a:endCxn id="166" idx="0"/>
          </p:cNvCxnSpPr>
          <p:nvPr/>
        </p:nvCxnSpPr>
        <p:spPr bwMode="auto">
          <a:xfrm rot="16200000" flipH="1">
            <a:off x="4377040" y="5578569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Connecteur droit 173"/>
          <p:cNvCxnSpPr>
            <a:endCxn id="163" idx="0"/>
          </p:cNvCxnSpPr>
          <p:nvPr/>
        </p:nvCxnSpPr>
        <p:spPr bwMode="auto">
          <a:xfrm rot="10800000" flipV="1">
            <a:off x="3761057" y="4814654"/>
            <a:ext cx="327261" cy="3716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Connecteur droit 174"/>
          <p:cNvCxnSpPr>
            <a:endCxn id="165" idx="0"/>
          </p:cNvCxnSpPr>
          <p:nvPr/>
        </p:nvCxnSpPr>
        <p:spPr bwMode="auto">
          <a:xfrm>
            <a:off x="4060919" y="4781036"/>
            <a:ext cx="474904" cy="3922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8" name="Groupe 191"/>
          <p:cNvGrpSpPr/>
          <p:nvPr/>
        </p:nvGrpSpPr>
        <p:grpSpPr>
          <a:xfrm>
            <a:off x="5139001" y="4739428"/>
            <a:ext cx="1519380" cy="1295508"/>
            <a:chOff x="5139001" y="4739428"/>
            <a:chExt cx="1519380" cy="1295508"/>
          </a:xfrm>
        </p:grpSpPr>
        <p:cxnSp>
          <p:nvCxnSpPr>
            <p:cNvPr id="189" name="Connecteur droit 188"/>
            <p:cNvCxnSpPr>
              <a:endCxn id="185" idx="0"/>
            </p:cNvCxnSpPr>
            <p:nvPr/>
          </p:nvCxnSpPr>
          <p:spPr bwMode="auto">
            <a:xfrm rot="10800000" flipV="1">
              <a:off x="5239461" y="4739428"/>
              <a:ext cx="1418920" cy="44690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5" name="Ellipse 184"/>
            <p:cNvSpPr/>
            <p:nvPr/>
          </p:nvSpPr>
          <p:spPr bwMode="auto">
            <a:xfrm>
              <a:off x="5139001" y="5186334"/>
              <a:ext cx="200920" cy="24652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86" name="Ellipse 185"/>
            <p:cNvSpPr/>
            <p:nvPr/>
          </p:nvSpPr>
          <p:spPr bwMode="auto">
            <a:xfrm>
              <a:off x="5155743" y="5767171"/>
              <a:ext cx="200920" cy="24652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87" name="ZoneTexte 186"/>
            <p:cNvSpPr txBox="1"/>
            <p:nvPr/>
          </p:nvSpPr>
          <p:spPr>
            <a:xfrm>
              <a:off x="5279063" y="5111606"/>
              <a:ext cx="70230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Ann.</a:t>
              </a:r>
            </a:p>
            <a:p>
              <a:endParaRPr lang="en-US" sz="1800" dirty="0" smtClean="0"/>
            </a:p>
            <a:p>
              <a:r>
                <a:rPr lang="en-US" sz="1800" dirty="0" smtClean="0"/>
                <a:t>Trash</a:t>
              </a:r>
              <a:endParaRPr lang="en-US" sz="1800" dirty="0"/>
            </a:p>
          </p:txBody>
        </p:sp>
        <p:cxnSp>
          <p:nvCxnSpPr>
            <p:cNvPr id="188" name="Connecteur droit 187"/>
            <p:cNvCxnSpPr>
              <a:stCxn id="185" idx="4"/>
              <a:endCxn id="186" idx="0"/>
            </p:cNvCxnSpPr>
            <p:nvPr/>
          </p:nvCxnSpPr>
          <p:spPr bwMode="auto">
            <a:xfrm rot="16200000" flipH="1">
              <a:off x="5080678" y="5591644"/>
              <a:ext cx="334309" cy="1674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36" name="ZoneTexte 135"/>
          <p:cNvSpPr txBox="1"/>
          <p:nvPr/>
        </p:nvSpPr>
        <p:spPr>
          <a:xfrm>
            <a:off x="456499" y="2959993"/>
            <a:ext cx="838691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/>
              <a:t>Family</a:t>
            </a:r>
          </a:p>
        </p:txBody>
      </p:sp>
      <p:sp>
        <p:nvSpPr>
          <p:cNvPr id="139" name="ZoneTexte 138"/>
          <p:cNvSpPr txBox="1"/>
          <p:nvPr/>
        </p:nvSpPr>
        <p:spPr>
          <a:xfrm>
            <a:off x="6224143" y="2957845"/>
            <a:ext cx="838691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/>
              <a:t>Family</a:t>
            </a:r>
          </a:p>
        </p:txBody>
      </p:sp>
      <p:sp>
        <p:nvSpPr>
          <p:cNvPr id="142" name="ZoneTexte 141"/>
          <p:cNvSpPr txBox="1"/>
          <p:nvPr/>
        </p:nvSpPr>
        <p:spPr>
          <a:xfrm>
            <a:off x="1263207" y="4556774"/>
            <a:ext cx="518091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/>
              <a:t>Car</a:t>
            </a:r>
            <a:endParaRPr lang="en-US" sz="1800" dirty="0"/>
          </a:p>
        </p:txBody>
      </p:sp>
      <p:sp>
        <p:nvSpPr>
          <p:cNvPr id="154" name="ZoneTexte 153"/>
          <p:cNvSpPr txBox="1"/>
          <p:nvPr/>
        </p:nvSpPr>
        <p:spPr>
          <a:xfrm>
            <a:off x="6799029" y="4554626"/>
            <a:ext cx="518091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/>
              <a:t>Car</a:t>
            </a:r>
            <a:endParaRPr lang="en-US" sz="1800" dirty="0"/>
          </a:p>
        </p:txBody>
      </p:sp>
      <p:sp>
        <p:nvSpPr>
          <p:cNvPr id="155" name="ZoneTexte 154"/>
          <p:cNvSpPr txBox="1"/>
          <p:nvPr/>
        </p:nvSpPr>
        <p:spPr>
          <a:xfrm>
            <a:off x="2748459" y="4549093"/>
            <a:ext cx="697627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/>
              <a:t>Child</a:t>
            </a:r>
          </a:p>
        </p:txBody>
      </p:sp>
      <p:sp>
        <p:nvSpPr>
          <p:cNvPr id="157" name="ZoneTexte 156"/>
          <p:cNvSpPr txBox="1"/>
          <p:nvPr/>
        </p:nvSpPr>
        <p:spPr>
          <a:xfrm>
            <a:off x="4266033" y="4546945"/>
            <a:ext cx="697627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/>
              <a:t>Child</a:t>
            </a:r>
          </a:p>
        </p:txBody>
      </p:sp>
      <p:sp>
        <p:nvSpPr>
          <p:cNvPr id="39" name="Espace réservé de la date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6B1E-C333-3040-BB49-AE1C60089E69}" type="datetime1">
              <a:rPr lang="en-US" smtClean="0"/>
              <a:t>3/20/12</a:t>
            </a:fld>
            <a:endParaRPr lang="fr-FR"/>
          </a:p>
        </p:txBody>
      </p:sp>
      <p:sp>
        <p:nvSpPr>
          <p:cNvPr id="40" name="Espace réservé du numéro de diapositive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1" name="Connecteur droit 180"/>
          <p:cNvCxnSpPr>
            <a:stCxn id="16" idx="3"/>
          </p:cNvCxnSpPr>
          <p:nvPr/>
        </p:nvCxnSpPr>
        <p:spPr bwMode="auto">
          <a:xfrm rot="16200000" flipH="1">
            <a:off x="3373367" y="3991551"/>
            <a:ext cx="795413" cy="6745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672922" y="341784"/>
            <a:ext cx="829945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XML = ordered, labeled, unbounded trees</a:t>
            </a:r>
            <a:endParaRPr lang="en-US" sz="3600" dirty="0"/>
          </a:p>
        </p:txBody>
      </p:sp>
      <p:cxnSp>
        <p:nvCxnSpPr>
          <p:cNvPr id="73" name="Connecteur droit 72"/>
          <p:cNvCxnSpPr>
            <a:endCxn id="12" idx="0"/>
          </p:cNvCxnSpPr>
          <p:nvPr/>
        </p:nvCxnSpPr>
        <p:spPr bwMode="auto">
          <a:xfrm rot="10800000" flipV="1">
            <a:off x="679547" y="4781514"/>
            <a:ext cx="417080" cy="3959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Connecteur droit 74"/>
          <p:cNvCxnSpPr>
            <a:endCxn id="14" idx="0"/>
          </p:cNvCxnSpPr>
          <p:nvPr/>
        </p:nvCxnSpPr>
        <p:spPr bwMode="auto">
          <a:xfrm>
            <a:off x="1078361" y="4759100"/>
            <a:ext cx="366819" cy="4052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Connecteur droit 67"/>
          <p:cNvCxnSpPr>
            <a:stCxn id="10" idx="4"/>
          </p:cNvCxnSpPr>
          <p:nvPr/>
        </p:nvCxnSpPr>
        <p:spPr bwMode="auto">
          <a:xfrm rot="5400000">
            <a:off x="766989" y="4296820"/>
            <a:ext cx="680171" cy="247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Connecteur droit 95"/>
          <p:cNvCxnSpPr>
            <a:endCxn id="16" idx="0"/>
          </p:cNvCxnSpPr>
          <p:nvPr/>
        </p:nvCxnSpPr>
        <p:spPr bwMode="auto">
          <a:xfrm>
            <a:off x="1365161" y="3219718"/>
            <a:ext cx="2139660" cy="5009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Connecteur droit 93"/>
          <p:cNvCxnSpPr>
            <a:stCxn id="16" idx="4"/>
          </p:cNvCxnSpPr>
          <p:nvPr/>
        </p:nvCxnSpPr>
        <p:spPr bwMode="auto">
          <a:xfrm rot="5400000">
            <a:off x="2669028" y="3856073"/>
            <a:ext cx="724630" cy="94695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Ellipse 4"/>
          <p:cNvSpPr/>
          <p:nvPr/>
        </p:nvSpPr>
        <p:spPr bwMode="auto">
          <a:xfrm>
            <a:off x="1268049" y="3109992"/>
            <a:ext cx="200920" cy="24652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4" name="Ellipse 3"/>
          <p:cNvSpPr/>
          <p:nvPr/>
        </p:nvSpPr>
        <p:spPr bwMode="auto">
          <a:xfrm>
            <a:off x="2356378" y="2260217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6" name="Ellipse 5"/>
          <p:cNvSpPr/>
          <p:nvPr/>
        </p:nvSpPr>
        <p:spPr bwMode="auto">
          <a:xfrm>
            <a:off x="51860" y="3769271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68602" y="4350107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1018984" y="3722579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2" name="Ellipse 11"/>
          <p:cNvSpPr/>
          <p:nvPr/>
        </p:nvSpPr>
        <p:spPr bwMode="auto">
          <a:xfrm>
            <a:off x="579086" y="5177472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3" name="Ellipse 12"/>
          <p:cNvSpPr/>
          <p:nvPr/>
        </p:nvSpPr>
        <p:spPr bwMode="auto">
          <a:xfrm>
            <a:off x="595828" y="5758309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1344720" y="5164397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1361463" y="5745234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6" name="Ellipse 15"/>
          <p:cNvSpPr/>
          <p:nvPr/>
        </p:nvSpPr>
        <p:spPr bwMode="auto">
          <a:xfrm>
            <a:off x="3404361" y="3720710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2130143" y="5175603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9" name="Ellipse 18"/>
          <p:cNvSpPr/>
          <p:nvPr/>
        </p:nvSpPr>
        <p:spPr bwMode="auto">
          <a:xfrm>
            <a:off x="2146885" y="5756440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20" name="Ellipse 19"/>
          <p:cNvSpPr/>
          <p:nvPr/>
        </p:nvSpPr>
        <p:spPr bwMode="auto">
          <a:xfrm>
            <a:off x="2904909" y="5162528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21" name="Ellipse 20"/>
          <p:cNvSpPr/>
          <p:nvPr/>
        </p:nvSpPr>
        <p:spPr bwMode="auto">
          <a:xfrm>
            <a:off x="2921652" y="5743365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46715" y="3672140"/>
            <a:ext cx="7360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Name</a:t>
            </a:r>
          </a:p>
          <a:p>
            <a:endParaRPr lang="en-US" sz="1800" dirty="0" smtClean="0"/>
          </a:p>
          <a:p>
            <a:r>
              <a:rPr lang="en-US" sz="1800" dirty="0" smtClean="0"/>
              <a:t>Peter</a:t>
            </a:r>
            <a:endParaRPr lang="en-US" sz="1800" dirty="0"/>
          </a:p>
        </p:txBody>
      </p:sp>
      <p:sp>
        <p:nvSpPr>
          <p:cNvPr id="25" name="ZoneTexte 24"/>
          <p:cNvSpPr txBox="1"/>
          <p:nvPr/>
        </p:nvSpPr>
        <p:spPr>
          <a:xfrm>
            <a:off x="1213839" y="3670271"/>
            <a:ext cx="6078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Cars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26" name="ZoneTexte 25"/>
          <p:cNvSpPr txBox="1"/>
          <p:nvPr/>
        </p:nvSpPr>
        <p:spPr>
          <a:xfrm>
            <a:off x="719149" y="5102744"/>
            <a:ext cx="7617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Name</a:t>
            </a:r>
          </a:p>
          <a:p>
            <a:endParaRPr lang="en-US" sz="1800" dirty="0" smtClean="0"/>
          </a:p>
          <a:p>
            <a:r>
              <a:rPr lang="en-US" sz="1800" dirty="0" smtClean="0"/>
              <a:t>BMW</a:t>
            </a:r>
            <a:endParaRPr lang="en-US" sz="1800" dirty="0"/>
          </a:p>
        </p:txBody>
      </p:sp>
      <p:sp>
        <p:nvSpPr>
          <p:cNvPr id="27" name="ZoneTexte 26"/>
          <p:cNvSpPr txBox="1"/>
          <p:nvPr/>
        </p:nvSpPr>
        <p:spPr>
          <a:xfrm>
            <a:off x="1484783" y="5089669"/>
            <a:ext cx="6463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Year</a:t>
            </a:r>
          </a:p>
          <a:p>
            <a:endParaRPr lang="en-US" sz="1800" dirty="0" smtClean="0"/>
          </a:p>
          <a:p>
            <a:r>
              <a:rPr lang="en-US" sz="1800" dirty="0" smtClean="0"/>
              <a:t>2010</a:t>
            </a:r>
            <a:endParaRPr lang="en-US" sz="1800" dirty="0"/>
          </a:p>
        </p:txBody>
      </p:sp>
      <p:sp>
        <p:nvSpPr>
          <p:cNvPr id="28" name="ZoneTexte 27"/>
          <p:cNvSpPr txBox="1"/>
          <p:nvPr/>
        </p:nvSpPr>
        <p:spPr>
          <a:xfrm>
            <a:off x="2277815" y="5099006"/>
            <a:ext cx="7360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Name</a:t>
            </a:r>
          </a:p>
          <a:p>
            <a:endParaRPr lang="en-US" sz="1800" dirty="0" smtClean="0"/>
          </a:p>
          <a:p>
            <a:r>
              <a:rPr lang="en-US" sz="1800" dirty="0" smtClean="0"/>
              <a:t>Toto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3067090" y="5108343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Sex</a:t>
            </a:r>
          </a:p>
          <a:p>
            <a:endParaRPr lang="en-US" sz="1800" dirty="0" smtClean="0"/>
          </a:p>
          <a:p>
            <a:r>
              <a:rPr lang="en-US" sz="1800" dirty="0" smtClean="0"/>
              <a:t>M</a:t>
            </a:r>
            <a:endParaRPr lang="en-US" sz="1800" dirty="0"/>
          </a:p>
        </p:txBody>
      </p:sp>
      <p:sp>
        <p:nvSpPr>
          <p:cNvPr id="30" name="ZoneTexte 29"/>
          <p:cNvSpPr txBox="1"/>
          <p:nvPr/>
        </p:nvSpPr>
        <p:spPr>
          <a:xfrm>
            <a:off x="3574863" y="3649711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Children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2519264" y="2202286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Families</a:t>
            </a:r>
          </a:p>
        </p:txBody>
      </p:sp>
      <p:sp>
        <p:nvSpPr>
          <p:cNvPr id="43" name="Ellipse 42"/>
          <p:cNvSpPr/>
          <p:nvPr/>
        </p:nvSpPr>
        <p:spPr bwMode="auto">
          <a:xfrm>
            <a:off x="1002243" y="4587298"/>
            <a:ext cx="200920" cy="24652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46" name="Ellipse 45"/>
          <p:cNvSpPr/>
          <p:nvPr/>
        </p:nvSpPr>
        <p:spPr bwMode="auto">
          <a:xfrm>
            <a:off x="2452838" y="4596635"/>
            <a:ext cx="200920" cy="24652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cxnSp>
        <p:nvCxnSpPr>
          <p:cNvPr id="59" name="Connecteur droit 58"/>
          <p:cNvCxnSpPr>
            <a:endCxn id="6" idx="0"/>
          </p:cNvCxnSpPr>
          <p:nvPr/>
        </p:nvCxnSpPr>
        <p:spPr bwMode="auto">
          <a:xfrm rot="10800000" flipV="1">
            <a:off x="152321" y="3313557"/>
            <a:ext cx="1217722" cy="4557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Connecteur droit 63"/>
          <p:cNvCxnSpPr>
            <a:stCxn id="6" idx="4"/>
            <a:endCxn id="9" idx="0"/>
          </p:cNvCxnSpPr>
          <p:nvPr/>
        </p:nvCxnSpPr>
        <p:spPr bwMode="auto">
          <a:xfrm rot="16200000" flipH="1">
            <a:off x="-6463" y="4174580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Connecteur droit 65"/>
          <p:cNvCxnSpPr>
            <a:stCxn id="5" idx="4"/>
            <a:endCxn id="10" idx="0"/>
          </p:cNvCxnSpPr>
          <p:nvPr/>
        </p:nvCxnSpPr>
        <p:spPr bwMode="auto">
          <a:xfrm rot="5400000">
            <a:off x="1060947" y="3415017"/>
            <a:ext cx="366060" cy="2490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Connecteur droit 76"/>
          <p:cNvCxnSpPr>
            <a:stCxn id="12" idx="4"/>
            <a:endCxn id="13" idx="0"/>
          </p:cNvCxnSpPr>
          <p:nvPr/>
        </p:nvCxnSpPr>
        <p:spPr bwMode="auto">
          <a:xfrm rot="16200000" flipH="1">
            <a:off x="520763" y="5582782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Connecteur droit 79"/>
          <p:cNvCxnSpPr>
            <a:stCxn id="14" idx="4"/>
            <a:endCxn id="15" idx="0"/>
          </p:cNvCxnSpPr>
          <p:nvPr/>
        </p:nvCxnSpPr>
        <p:spPr bwMode="auto">
          <a:xfrm rot="16200000" flipH="1">
            <a:off x="1286397" y="5569707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Connecteur droit 81"/>
          <p:cNvCxnSpPr>
            <a:stCxn id="18" idx="4"/>
            <a:endCxn id="19" idx="0"/>
          </p:cNvCxnSpPr>
          <p:nvPr/>
        </p:nvCxnSpPr>
        <p:spPr bwMode="auto">
          <a:xfrm rot="16200000" flipH="1">
            <a:off x="2071820" y="5580913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Connecteur droit 83"/>
          <p:cNvCxnSpPr>
            <a:stCxn id="20" idx="4"/>
            <a:endCxn id="21" idx="0"/>
          </p:cNvCxnSpPr>
          <p:nvPr/>
        </p:nvCxnSpPr>
        <p:spPr bwMode="auto">
          <a:xfrm rot="16200000" flipH="1">
            <a:off x="2846587" y="5567838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Connecteur droit 85"/>
          <p:cNvCxnSpPr>
            <a:endCxn id="18" idx="0"/>
          </p:cNvCxnSpPr>
          <p:nvPr/>
        </p:nvCxnSpPr>
        <p:spPr bwMode="auto">
          <a:xfrm rot="10800000" flipV="1">
            <a:off x="2230604" y="4803923"/>
            <a:ext cx="327261" cy="3716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Connecteur droit 87"/>
          <p:cNvCxnSpPr>
            <a:endCxn id="20" idx="0"/>
          </p:cNvCxnSpPr>
          <p:nvPr/>
        </p:nvCxnSpPr>
        <p:spPr bwMode="auto">
          <a:xfrm>
            <a:off x="2530466" y="4770305"/>
            <a:ext cx="474904" cy="3922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Connecteur droit 103"/>
          <p:cNvCxnSpPr>
            <a:endCxn id="120" idx="0"/>
          </p:cNvCxnSpPr>
          <p:nvPr/>
        </p:nvCxnSpPr>
        <p:spPr bwMode="auto">
          <a:xfrm rot="10800000" flipV="1">
            <a:off x="6207535" y="4779645"/>
            <a:ext cx="417080" cy="3959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Connecteur droit 104"/>
          <p:cNvCxnSpPr>
            <a:endCxn id="122" idx="0"/>
          </p:cNvCxnSpPr>
          <p:nvPr/>
        </p:nvCxnSpPr>
        <p:spPr bwMode="auto">
          <a:xfrm>
            <a:off x="6606349" y="4757232"/>
            <a:ext cx="366819" cy="4052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Connecteur droit 106"/>
          <p:cNvCxnSpPr>
            <a:stCxn id="119" idx="4"/>
          </p:cNvCxnSpPr>
          <p:nvPr/>
        </p:nvCxnSpPr>
        <p:spPr bwMode="auto">
          <a:xfrm rot="5400000">
            <a:off x="6261365" y="4348753"/>
            <a:ext cx="767584" cy="45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4" name="Ellipse 113"/>
          <p:cNvSpPr/>
          <p:nvPr/>
        </p:nvSpPr>
        <p:spPr bwMode="auto">
          <a:xfrm>
            <a:off x="6080988" y="3108124"/>
            <a:ext cx="200920" cy="24652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17" name="Ellipse 116"/>
          <p:cNvSpPr/>
          <p:nvPr/>
        </p:nvSpPr>
        <p:spPr bwMode="auto">
          <a:xfrm>
            <a:off x="4864799" y="3767403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18" name="Ellipse 117"/>
          <p:cNvSpPr/>
          <p:nvPr/>
        </p:nvSpPr>
        <p:spPr bwMode="auto">
          <a:xfrm>
            <a:off x="4881542" y="4348238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19" name="Ellipse 118"/>
          <p:cNvSpPr/>
          <p:nvPr/>
        </p:nvSpPr>
        <p:spPr bwMode="auto">
          <a:xfrm>
            <a:off x="6546972" y="3720710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20" name="Ellipse 119"/>
          <p:cNvSpPr/>
          <p:nvPr/>
        </p:nvSpPr>
        <p:spPr bwMode="auto">
          <a:xfrm>
            <a:off x="6107074" y="5175603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21" name="Ellipse 120"/>
          <p:cNvSpPr/>
          <p:nvPr/>
        </p:nvSpPr>
        <p:spPr bwMode="auto">
          <a:xfrm>
            <a:off x="6123816" y="5756440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22" name="Ellipse 121"/>
          <p:cNvSpPr/>
          <p:nvPr/>
        </p:nvSpPr>
        <p:spPr bwMode="auto">
          <a:xfrm>
            <a:off x="6872707" y="5162528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23" name="Ellipse 122"/>
          <p:cNvSpPr/>
          <p:nvPr/>
        </p:nvSpPr>
        <p:spPr bwMode="auto">
          <a:xfrm>
            <a:off x="6889450" y="5743365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29" name="ZoneTexte 128"/>
          <p:cNvSpPr txBox="1"/>
          <p:nvPr/>
        </p:nvSpPr>
        <p:spPr>
          <a:xfrm>
            <a:off x="5059654" y="3670271"/>
            <a:ext cx="7360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Name</a:t>
            </a:r>
          </a:p>
          <a:p>
            <a:endParaRPr lang="en-US" sz="1800" dirty="0" smtClean="0"/>
          </a:p>
          <a:p>
            <a:r>
              <a:rPr lang="en-US" sz="1800" dirty="0" smtClean="0"/>
              <a:t>Peter</a:t>
            </a:r>
            <a:endParaRPr lang="en-US" sz="1800" dirty="0"/>
          </a:p>
        </p:txBody>
      </p:sp>
      <p:sp>
        <p:nvSpPr>
          <p:cNvPr id="130" name="ZoneTexte 129"/>
          <p:cNvSpPr txBox="1"/>
          <p:nvPr/>
        </p:nvSpPr>
        <p:spPr>
          <a:xfrm>
            <a:off x="6741827" y="3668402"/>
            <a:ext cx="6078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Cars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131" name="ZoneTexte 130"/>
          <p:cNvSpPr txBox="1"/>
          <p:nvPr/>
        </p:nvSpPr>
        <p:spPr>
          <a:xfrm>
            <a:off x="6247136" y="5100875"/>
            <a:ext cx="7360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Name</a:t>
            </a:r>
          </a:p>
          <a:p>
            <a:endParaRPr lang="en-US" sz="1800" dirty="0" smtClean="0"/>
          </a:p>
          <a:p>
            <a:r>
              <a:rPr lang="en-US" sz="1800" dirty="0" smtClean="0"/>
              <a:t>2CV</a:t>
            </a:r>
            <a:endParaRPr lang="en-US" sz="1800" dirty="0"/>
          </a:p>
        </p:txBody>
      </p:sp>
      <p:sp>
        <p:nvSpPr>
          <p:cNvPr id="132" name="ZoneTexte 131"/>
          <p:cNvSpPr txBox="1"/>
          <p:nvPr/>
        </p:nvSpPr>
        <p:spPr>
          <a:xfrm>
            <a:off x="7012771" y="5087800"/>
            <a:ext cx="6463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Year</a:t>
            </a:r>
          </a:p>
          <a:p>
            <a:endParaRPr lang="en-US" sz="1800" dirty="0" smtClean="0"/>
          </a:p>
          <a:p>
            <a:r>
              <a:rPr lang="en-US" sz="1800" dirty="0" smtClean="0"/>
              <a:t>1976</a:t>
            </a:r>
            <a:endParaRPr lang="en-US" sz="1800" dirty="0"/>
          </a:p>
        </p:txBody>
      </p:sp>
      <p:sp>
        <p:nvSpPr>
          <p:cNvPr id="137" name="Ellipse 136"/>
          <p:cNvSpPr/>
          <p:nvPr/>
        </p:nvSpPr>
        <p:spPr bwMode="auto">
          <a:xfrm>
            <a:off x="6530231" y="4585429"/>
            <a:ext cx="200920" cy="24652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cxnSp>
        <p:nvCxnSpPr>
          <p:cNvPr id="145" name="Connecteur droit 144"/>
          <p:cNvCxnSpPr>
            <a:stCxn id="114" idx="3"/>
            <a:endCxn id="117" idx="0"/>
          </p:cNvCxnSpPr>
          <p:nvPr/>
        </p:nvCxnSpPr>
        <p:spPr bwMode="auto">
          <a:xfrm rot="5400000">
            <a:off x="5313409" y="2970399"/>
            <a:ext cx="448855" cy="114515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6" name="Connecteur droit 145"/>
          <p:cNvCxnSpPr>
            <a:stCxn id="117" idx="4"/>
            <a:endCxn id="118" idx="0"/>
          </p:cNvCxnSpPr>
          <p:nvPr/>
        </p:nvCxnSpPr>
        <p:spPr bwMode="auto">
          <a:xfrm rot="16200000" flipH="1">
            <a:off x="4806476" y="4172712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Connecteur droit 146"/>
          <p:cNvCxnSpPr>
            <a:stCxn id="114" idx="4"/>
            <a:endCxn id="119" idx="0"/>
          </p:cNvCxnSpPr>
          <p:nvPr/>
        </p:nvCxnSpPr>
        <p:spPr bwMode="auto">
          <a:xfrm rot="16200000" flipH="1">
            <a:off x="6231411" y="3304688"/>
            <a:ext cx="366059" cy="4659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Connecteur droit 147"/>
          <p:cNvCxnSpPr>
            <a:stCxn id="120" idx="4"/>
            <a:endCxn id="121" idx="0"/>
          </p:cNvCxnSpPr>
          <p:nvPr/>
        </p:nvCxnSpPr>
        <p:spPr bwMode="auto">
          <a:xfrm rot="16200000" flipH="1">
            <a:off x="6048751" y="5580913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9" name="Connecteur droit 148"/>
          <p:cNvCxnSpPr>
            <a:stCxn id="122" idx="4"/>
            <a:endCxn id="123" idx="0"/>
          </p:cNvCxnSpPr>
          <p:nvPr/>
        </p:nvCxnSpPr>
        <p:spPr bwMode="auto">
          <a:xfrm rot="16200000" flipH="1">
            <a:off x="6814384" y="5567838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3" name="Ellipse 162"/>
          <p:cNvSpPr/>
          <p:nvPr/>
        </p:nvSpPr>
        <p:spPr bwMode="auto">
          <a:xfrm>
            <a:off x="3660596" y="5186334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64" name="Ellipse 163"/>
          <p:cNvSpPr/>
          <p:nvPr/>
        </p:nvSpPr>
        <p:spPr bwMode="auto">
          <a:xfrm>
            <a:off x="3677338" y="5767171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65" name="Ellipse 164"/>
          <p:cNvSpPr/>
          <p:nvPr/>
        </p:nvSpPr>
        <p:spPr bwMode="auto">
          <a:xfrm>
            <a:off x="4435362" y="5173259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66" name="Ellipse 165"/>
          <p:cNvSpPr/>
          <p:nvPr/>
        </p:nvSpPr>
        <p:spPr bwMode="auto">
          <a:xfrm>
            <a:off x="4452105" y="5754096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67" name="ZoneTexte 166"/>
          <p:cNvSpPr txBox="1"/>
          <p:nvPr/>
        </p:nvSpPr>
        <p:spPr>
          <a:xfrm>
            <a:off x="3808268" y="5109737"/>
            <a:ext cx="7360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Name</a:t>
            </a:r>
          </a:p>
          <a:p>
            <a:endParaRPr lang="en-US" sz="1800" dirty="0" smtClean="0"/>
          </a:p>
          <a:p>
            <a:r>
              <a:rPr lang="en-US" sz="1800" dirty="0" smtClean="0"/>
              <a:t>Zaza</a:t>
            </a:r>
          </a:p>
        </p:txBody>
      </p:sp>
      <p:sp>
        <p:nvSpPr>
          <p:cNvPr id="168" name="ZoneTexte 167"/>
          <p:cNvSpPr txBox="1"/>
          <p:nvPr/>
        </p:nvSpPr>
        <p:spPr>
          <a:xfrm>
            <a:off x="4597543" y="5119074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Sex</a:t>
            </a:r>
          </a:p>
          <a:p>
            <a:endParaRPr lang="en-US" sz="1800" dirty="0" smtClean="0"/>
          </a:p>
          <a:p>
            <a:r>
              <a:rPr lang="en-US" sz="1800" dirty="0" smtClean="0"/>
              <a:t>F</a:t>
            </a:r>
            <a:endParaRPr lang="en-US" sz="1800" dirty="0"/>
          </a:p>
        </p:txBody>
      </p:sp>
      <p:sp>
        <p:nvSpPr>
          <p:cNvPr id="170" name="Ellipse 169"/>
          <p:cNvSpPr/>
          <p:nvPr/>
        </p:nvSpPr>
        <p:spPr bwMode="auto">
          <a:xfrm>
            <a:off x="3983291" y="4607366"/>
            <a:ext cx="200920" cy="24652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cxnSp>
        <p:nvCxnSpPr>
          <p:cNvPr id="172" name="Connecteur droit 171"/>
          <p:cNvCxnSpPr>
            <a:stCxn id="163" idx="4"/>
            <a:endCxn id="164" idx="0"/>
          </p:cNvCxnSpPr>
          <p:nvPr/>
        </p:nvCxnSpPr>
        <p:spPr bwMode="auto">
          <a:xfrm rot="16200000" flipH="1">
            <a:off x="3602273" y="5591644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Connecteur droit 172"/>
          <p:cNvCxnSpPr>
            <a:stCxn id="165" idx="4"/>
            <a:endCxn id="166" idx="0"/>
          </p:cNvCxnSpPr>
          <p:nvPr/>
        </p:nvCxnSpPr>
        <p:spPr bwMode="auto">
          <a:xfrm rot="16200000" flipH="1">
            <a:off x="4377040" y="5578569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Connecteur droit 173"/>
          <p:cNvCxnSpPr>
            <a:stCxn id="170" idx="4"/>
            <a:endCxn id="163" idx="0"/>
          </p:cNvCxnSpPr>
          <p:nvPr/>
        </p:nvCxnSpPr>
        <p:spPr bwMode="auto">
          <a:xfrm rot="5400000">
            <a:off x="3756184" y="4858766"/>
            <a:ext cx="332441" cy="3226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Connecteur droit 174"/>
          <p:cNvCxnSpPr>
            <a:stCxn id="170" idx="4"/>
            <a:endCxn id="165" idx="0"/>
          </p:cNvCxnSpPr>
          <p:nvPr/>
        </p:nvCxnSpPr>
        <p:spPr bwMode="auto">
          <a:xfrm rot="16200000" flipH="1">
            <a:off x="4150103" y="4787540"/>
            <a:ext cx="319366" cy="4520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9" name="Connecteur droit 188"/>
          <p:cNvCxnSpPr>
            <a:stCxn id="137" idx="3"/>
            <a:endCxn id="185" idx="0"/>
          </p:cNvCxnSpPr>
          <p:nvPr/>
        </p:nvCxnSpPr>
        <p:spPr bwMode="auto">
          <a:xfrm rot="5400000">
            <a:off x="5704318" y="4330996"/>
            <a:ext cx="390481" cy="13201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5" name="Ellipse 184"/>
          <p:cNvSpPr/>
          <p:nvPr/>
        </p:nvSpPr>
        <p:spPr bwMode="auto">
          <a:xfrm>
            <a:off x="5139001" y="5186334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86" name="Ellipse 185"/>
          <p:cNvSpPr/>
          <p:nvPr/>
        </p:nvSpPr>
        <p:spPr bwMode="auto">
          <a:xfrm>
            <a:off x="5155743" y="5767171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87" name="ZoneTexte 186"/>
          <p:cNvSpPr txBox="1"/>
          <p:nvPr/>
        </p:nvSpPr>
        <p:spPr>
          <a:xfrm>
            <a:off x="5279063" y="5111606"/>
            <a:ext cx="7023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Ann.</a:t>
            </a:r>
          </a:p>
          <a:p>
            <a:endParaRPr lang="en-US" sz="1800" dirty="0" smtClean="0"/>
          </a:p>
          <a:p>
            <a:r>
              <a:rPr lang="en-US" sz="1800" dirty="0" smtClean="0"/>
              <a:t>Trash</a:t>
            </a:r>
            <a:endParaRPr lang="en-US" sz="1800" dirty="0"/>
          </a:p>
        </p:txBody>
      </p:sp>
      <p:cxnSp>
        <p:nvCxnSpPr>
          <p:cNvPr id="188" name="Connecteur droit 187"/>
          <p:cNvCxnSpPr>
            <a:stCxn id="185" idx="4"/>
            <a:endCxn id="186" idx="0"/>
          </p:cNvCxnSpPr>
          <p:nvPr/>
        </p:nvCxnSpPr>
        <p:spPr bwMode="auto">
          <a:xfrm rot="16200000" flipH="1">
            <a:off x="5080678" y="5591644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6" name="ZoneTexte 135"/>
          <p:cNvSpPr txBox="1"/>
          <p:nvPr/>
        </p:nvSpPr>
        <p:spPr>
          <a:xfrm>
            <a:off x="456499" y="2959993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Family</a:t>
            </a:r>
          </a:p>
        </p:txBody>
      </p:sp>
      <p:sp>
        <p:nvSpPr>
          <p:cNvPr id="139" name="ZoneTexte 138"/>
          <p:cNvSpPr txBox="1"/>
          <p:nvPr/>
        </p:nvSpPr>
        <p:spPr>
          <a:xfrm>
            <a:off x="6224143" y="2957845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Family</a:t>
            </a:r>
          </a:p>
        </p:txBody>
      </p:sp>
      <p:sp>
        <p:nvSpPr>
          <p:cNvPr id="142" name="ZoneTexte 141"/>
          <p:cNvSpPr txBox="1"/>
          <p:nvPr/>
        </p:nvSpPr>
        <p:spPr>
          <a:xfrm>
            <a:off x="1263207" y="4556774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Car</a:t>
            </a:r>
            <a:endParaRPr lang="en-US" sz="1800" dirty="0"/>
          </a:p>
        </p:txBody>
      </p:sp>
      <p:sp>
        <p:nvSpPr>
          <p:cNvPr id="154" name="ZoneTexte 153"/>
          <p:cNvSpPr txBox="1"/>
          <p:nvPr/>
        </p:nvSpPr>
        <p:spPr>
          <a:xfrm>
            <a:off x="6799029" y="455462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Car</a:t>
            </a:r>
            <a:endParaRPr lang="en-US" sz="1800" dirty="0"/>
          </a:p>
        </p:txBody>
      </p:sp>
      <p:sp>
        <p:nvSpPr>
          <p:cNvPr id="155" name="ZoneTexte 154"/>
          <p:cNvSpPr txBox="1"/>
          <p:nvPr/>
        </p:nvSpPr>
        <p:spPr>
          <a:xfrm>
            <a:off x="2748459" y="4549093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Child</a:t>
            </a:r>
          </a:p>
        </p:txBody>
      </p:sp>
      <p:sp>
        <p:nvSpPr>
          <p:cNvPr id="157" name="ZoneTexte 156"/>
          <p:cNvSpPr txBox="1"/>
          <p:nvPr/>
        </p:nvSpPr>
        <p:spPr>
          <a:xfrm>
            <a:off x="4266033" y="4546945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Child</a:t>
            </a:r>
          </a:p>
        </p:txBody>
      </p:sp>
      <p:cxnSp>
        <p:nvCxnSpPr>
          <p:cNvPr id="141" name="Connecteur droit 140"/>
          <p:cNvCxnSpPr>
            <a:stCxn id="5" idx="0"/>
            <a:endCxn id="4" idx="4"/>
          </p:cNvCxnSpPr>
          <p:nvPr/>
        </p:nvCxnSpPr>
        <p:spPr bwMode="auto">
          <a:xfrm rot="5400000" flipH="1" flipV="1">
            <a:off x="1611049" y="2264204"/>
            <a:ext cx="603249" cy="108832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Connecteur droit 143"/>
          <p:cNvCxnSpPr>
            <a:stCxn id="114" idx="1"/>
            <a:endCxn id="4" idx="4"/>
          </p:cNvCxnSpPr>
          <p:nvPr/>
        </p:nvCxnSpPr>
        <p:spPr bwMode="auto">
          <a:xfrm rot="16200000" flipV="1">
            <a:off x="3964883" y="998698"/>
            <a:ext cx="637484" cy="36535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0D1C-709F-F74E-83BB-3B9E997D0630}" type="datetime1">
              <a:rPr lang="en-US" smtClean="0"/>
              <a:t>3/20/12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better adapted to a Web context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356931"/>
            <a:ext cx="8458200" cy="451583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Self describing data: No separation between schema and data </a:t>
            </a:r>
          </a:p>
          <a:p>
            <a:pPr marL="0" indent="0">
              <a:buNone/>
            </a:pPr>
            <a:r>
              <a:rPr lang="en-US" sz="2400" dirty="0" smtClean="0"/>
              <a:t>Flexibility </a:t>
            </a:r>
          </a:p>
          <a:p>
            <a:pPr marL="0" indent="0">
              <a:buNone/>
            </a:pPr>
            <a:r>
              <a:rPr lang="en-US" sz="2400" dirty="0" smtClean="0"/>
              <a:t>Not such a big deal</a:t>
            </a:r>
          </a:p>
          <a:p>
            <a:pPr marL="0" indent="0">
              <a:buNone/>
            </a:pPr>
            <a:r>
              <a:rPr lang="en-US" sz="2400" dirty="0" smtClean="0"/>
              <a:t>A syntax for </a:t>
            </a:r>
            <a:r>
              <a:rPr lang="en-US" sz="2400" dirty="0" err="1" smtClean="0"/>
              <a:t>inlining</a:t>
            </a:r>
            <a:r>
              <a:rPr lang="en-US" sz="2400" dirty="0" smtClean="0"/>
              <a:t> and exchanging data</a:t>
            </a:r>
          </a:p>
          <a:p>
            <a:pPr marL="400050" lvl="1" indent="0">
              <a:buNone/>
            </a:pPr>
            <a:r>
              <a:rPr lang="en-US" sz="2000" dirty="0" smtClean="0"/>
              <a:t>&lt;families&gt;&lt;family&gt;&lt;name&gt;Peter&lt;Name&gt;&lt;Cars&gt;&lt;Car&gt;&lt;Name&gt;BMW&lt;/Name&gt;&lt;Year&gt;2010&lt;/Year&gt;&lt;/Car&gt;&lt;/Cars&gt;&lt;Children&gt;&lt;Child&gt; …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Rectangle à coins arrondis 7"/>
          <p:cNvSpPr/>
          <p:nvPr/>
        </p:nvSpPr>
        <p:spPr bwMode="auto">
          <a:xfrm>
            <a:off x="4572001" y="5157192"/>
            <a:ext cx="3816423" cy="792089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/>
              <a:t>The more things change,       </a:t>
            </a:r>
          </a:p>
          <a:p>
            <a:r>
              <a:rPr lang="en-US" sz="2400" dirty="0" smtClean="0"/>
              <a:t>the more they stay the same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D2D1-1129-D449-9FB5-655D69CE6C0C}" type="datetime1">
              <a:rPr lang="en-US" smtClean="0"/>
              <a:t>3/20/12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86315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else? The trees are unbounded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468192"/>
            <a:ext cx="7093039" cy="455160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600" dirty="0" smtClean="0"/>
              <a:t>Like nested relations, trees are </a:t>
            </a:r>
            <a:r>
              <a:rPr lang="en-US" sz="2600" b="1" dirty="0" smtClean="0">
                <a:solidFill>
                  <a:srgbClr val="FF0000"/>
                </a:solidFill>
              </a:rPr>
              <a:t>unbounded in width</a:t>
            </a:r>
          </a:p>
          <a:p>
            <a:pPr marL="0" indent="0">
              <a:buNone/>
            </a:pPr>
            <a:r>
              <a:rPr lang="en-US" sz="2600" dirty="0" smtClean="0"/>
              <a:t>Unlike nested relations, they are </a:t>
            </a:r>
            <a:r>
              <a:rPr lang="en-US" sz="2600" b="1" dirty="0" smtClean="0">
                <a:solidFill>
                  <a:srgbClr val="FF0000"/>
                </a:solidFill>
              </a:rPr>
              <a:t>unbounded in depth</a:t>
            </a:r>
          </a:p>
          <a:p>
            <a:pPr marL="0" indent="0">
              <a:buNone/>
            </a:pPr>
            <a:r>
              <a:rPr lang="en-US" sz="2600" dirty="0" smtClean="0"/>
              <a:t>One can simulate 2 counter machines with 2 branches</a:t>
            </a:r>
          </a:p>
          <a:p>
            <a:pPr lvl="1"/>
            <a:r>
              <a:rPr lang="en-US" sz="2200" dirty="0" smtClean="0"/>
              <a:t>I am still looking for a real application that </a:t>
            </a:r>
            <a:r>
              <a:rPr lang="en-US" sz="2200" dirty="0"/>
              <a:t>simulate 2 counter machines with XML documents</a:t>
            </a:r>
            <a:r>
              <a:rPr lang="en-US" sz="2200" dirty="0" smtClean="0"/>
              <a:t>?</a:t>
            </a:r>
          </a:p>
          <a:p>
            <a:pPr lvl="1"/>
            <a:r>
              <a:rPr lang="en-US" sz="2200" dirty="0" smtClean="0"/>
              <a:t>XML documents are rarely deep</a:t>
            </a:r>
          </a:p>
          <a:p>
            <a:pPr marL="0" indent="0">
              <a:buNone/>
            </a:pPr>
            <a:r>
              <a:rPr lang="en-US" sz="2600" dirty="0" smtClean="0"/>
              <a:t>But even for bounded trees there are fun questions</a:t>
            </a:r>
          </a:p>
          <a:p>
            <a:pPr lvl="1"/>
            <a:r>
              <a:rPr lang="en-US" dirty="0" smtClean="0"/>
              <a:t>Rich study of query languages</a:t>
            </a:r>
          </a:p>
          <a:p>
            <a:pPr lvl="1"/>
            <a:r>
              <a:rPr lang="en-US" dirty="0" smtClean="0"/>
              <a:t>Typing and semantics</a:t>
            </a:r>
            <a:endParaRPr lang="en-US" dirty="0"/>
          </a:p>
        </p:txBody>
      </p:sp>
      <p:grpSp>
        <p:nvGrpSpPr>
          <p:cNvPr id="8" name="Groupe 7"/>
          <p:cNvGrpSpPr/>
          <p:nvPr/>
        </p:nvGrpSpPr>
        <p:grpSpPr>
          <a:xfrm>
            <a:off x="8577330" y="-77283"/>
            <a:ext cx="412124" cy="463640"/>
            <a:chOff x="8538693" y="901521"/>
            <a:chExt cx="412124" cy="463640"/>
          </a:xfrm>
        </p:grpSpPr>
        <p:sp>
          <p:nvSpPr>
            <p:cNvPr id="4" name="Ellipse 3"/>
            <p:cNvSpPr/>
            <p:nvPr/>
          </p:nvSpPr>
          <p:spPr bwMode="auto">
            <a:xfrm>
              <a:off x="8538693" y="991673"/>
              <a:ext cx="412124" cy="37348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8603088" y="901521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</a:t>
              </a:r>
              <a:endParaRPr lang="en-US" dirty="0"/>
            </a:p>
          </p:txBody>
        </p:sp>
      </p:grpSp>
      <p:cxnSp>
        <p:nvCxnSpPr>
          <p:cNvPr id="7" name="Connecteur droit 6"/>
          <p:cNvCxnSpPr>
            <a:stCxn id="5" idx="2"/>
            <a:endCxn id="53" idx="0"/>
          </p:cNvCxnSpPr>
          <p:nvPr/>
        </p:nvCxnSpPr>
        <p:spPr bwMode="auto">
          <a:xfrm>
            <a:off x="8785354" y="384382"/>
            <a:ext cx="122532" cy="5257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9" name="Groupe 8"/>
          <p:cNvGrpSpPr/>
          <p:nvPr/>
        </p:nvGrpSpPr>
        <p:grpSpPr>
          <a:xfrm>
            <a:off x="8047143" y="822099"/>
            <a:ext cx="412124" cy="463640"/>
            <a:chOff x="8538693" y="901521"/>
            <a:chExt cx="412124" cy="463640"/>
          </a:xfrm>
        </p:grpSpPr>
        <p:sp>
          <p:nvSpPr>
            <p:cNvPr id="10" name="Ellipse 9"/>
            <p:cNvSpPr/>
            <p:nvPr/>
          </p:nvSpPr>
          <p:spPr bwMode="auto">
            <a:xfrm>
              <a:off x="8538693" y="991673"/>
              <a:ext cx="412124" cy="37348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8603088" y="901521"/>
              <a:ext cx="3050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s</a:t>
              </a:r>
            </a:p>
          </p:txBody>
        </p:sp>
      </p:grpSp>
      <p:cxnSp>
        <p:nvCxnSpPr>
          <p:cNvPr id="17" name="Connecteur droit 16"/>
          <p:cNvCxnSpPr/>
          <p:nvPr/>
        </p:nvCxnSpPr>
        <p:spPr bwMode="auto">
          <a:xfrm rot="5400000">
            <a:off x="7946081" y="1590888"/>
            <a:ext cx="633042" cy="18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8" name="Groupe 17"/>
          <p:cNvGrpSpPr/>
          <p:nvPr/>
        </p:nvGrpSpPr>
        <p:grpSpPr>
          <a:xfrm>
            <a:off x="8057874" y="1772997"/>
            <a:ext cx="412124" cy="463640"/>
            <a:chOff x="8538693" y="901521"/>
            <a:chExt cx="412124" cy="463640"/>
          </a:xfrm>
        </p:grpSpPr>
        <p:sp>
          <p:nvSpPr>
            <p:cNvPr id="19" name="Ellipse 18"/>
            <p:cNvSpPr/>
            <p:nvPr/>
          </p:nvSpPr>
          <p:spPr bwMode="auto">
            <a:xfrm>
              <a:off x="8538693" y="991673"/>
              <a:ext cx="412124" cy="37348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8603088" y="901521"/>
              <a:ext cx="3209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</p:grpSp>
      <p:grpSp>
        <p:nvGrpSpPr>
          <p:cNvPr id="21" name="Groupe 20"/>
          <p:cNvGrpSpPr/>
          <p:nvPr/>
        </p:nvGrpSpPr>
        <p:grpSpPr>
          <a:xfrm>
            <a:off x="8060022" y="1775145"/>
            <a:ext cx="412124" cy="463640"/>
            <a:chOff x="8538693" y="901521"/>
            <a:chExt cx="412124" cy="463640"/>
          </a:xfrm>
        </p:grpSpPr>
        <p:sp>
          <p:nvSpPr>
            <p:cNvPr id="22" name="Ellipse 21"/>
            <p:cNvSpPr/>
            <p:nvPr/>
          </p:nvSpPr>
          <p:spPr bwMode="auto">
            <a:xfrm>
              <a:off x="8538693" y="991673"/>
              <a:ext cx="412124" cy="37348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8603088" y="901521"/>
              <a:ext cx="3209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</p:grpSp>
      <p:cxnSp>
        <p:nvCxnSpPr>
          <p:cNvPr id="24" name="Connecteur droit 23"/>
          <p:cNvCxnSpPr/>
          <p:nvPr/>
        </p:nvCxnSpPr>
        <p:spPr bwMode="auto">
          <a:xfrm rot="5400000">
            <a:off x="7958960" y="2543934"/>
            <a:ext cx="633042" cy="18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5" name="Groupe 24"/>
          <p:cNvGrpSpPr/>
          <p:nvPr/>
        </p:nvGrpSpPr>
        <p:grpSpPr>
          <a:xfrm>
            <a:off x="8070753" y="2726043"/>
            <a:ext cx="412124" cy="463640"/>
            <a:chOff x="8538693" y="901521"/>
            <a:chExt cx="412124" cy="463640"/>
          </a:xfrm>
        </p:grpSpPr>
        <p:sp>
          <p:nvSpPr>
            <p:cNvPr id="26" name="Ellipse 25"/>
            <p:cNvSpPr/>
            <p:nvPr/>
          </p:nvSpPr>
          <p:spPr bwMode="auto">
            <a:xfrm>
              <a:off x="8538693" y="991673"/>
              <a:ext cx="412124" cy="37348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8603088" y="901521"/>
              <a:ext cx="3209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8070753" y="2726043"/>
            <a:ext cx="412124" cy="463640"/>
            <a:chOff x="8538693" y="901521"/>
            <a:chExt cx="412124" cy="463640"/>
          </a:xfrm>
        </p:grpSpPr>
        <p:sp>
          <p:nvSpPr>
            <p:cNvPr id="29" name="Ellipse 28"/>
            <p:cNvSpPr/>
            <p:nvPr/>
          </p:nvSpPr>
          <p:spPr bwMode="auto">
            <a:xfrm>
              <a:off x="8538693" y="991673"/>
              <a:ext cx="412124" cy="37348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8603088" y="901521"/>
              <a:ext cx="3209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</p:grpSp>
      <p:cxnSp>
        <p:nvCxnSpPr>
          <p:cNvPr id="31" name="Connecteur droit 30"/>
          <p:cNvCxnSpPr/>
          <p:nvPr/>
        </p:nvCxnSpPr>
        <p:spPr bwMode="auto">
          <a:xfrm rot="5400000">
            <a:off x="7969691" y="3494832"/>
            <a:ext cx="633042" cy="18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2" name="Groupe 31"/>
          <p:cNvGrpSpPr/>
          <p:nvPr/>
        </p:nvGrpSpPr>
        <p:grpSpPr>
          <a:xfrm>
            <a:off x="8081484" y="3676941"/>
            <a:ext cx="412124" cy="463640"/>
            <a:chOff x="8538693" y="901521"/>
            <a:chExt cx="412124" cy="463640"/>
          </a:xfrm>
        </p:grpSpPr>
        <p:sp>
          <p:nvSpPr>
            <p:cNvPr id="33" name="Ellipse 32"/>
            <p:cNvSpPr/>
            <p:nvPr/>
          </p:nvSpPr>
          <p:spPr bwMode="auto">
            <a:xfrm>
              <a:off x="8538693" y="991673"/>
              <a:ext cx="412124" cy="37348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8603088" y="901521"/>
              <a:ext cx="3209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</p:grpSp>
      <p:grpSp>
        <p:nvGrpSpPr>
          <p:cNvPr id="35" name="Groupe 34"/>
          <p:cNvGrpSpPr/>
          <p:nvPr/>
        </p:nvGrpSpPr>
        <p:grpSpPr>
          <a:xfrm>
            <a:off x="8075049" y="3683385"/>
            <a:ext cx="412124" cy="463640"/>
            <a:chOff x="8538693" y="901521"/>
            <a:chExt cx="412124" cy="463640"/>
          </a:xfrm>
        </p:grpSpPr>
        <p:sp>
          <p:nvSpPr>
            <p:cNvPr id="36" name="Ellipse 35"/>
            <p:cNvSpPr/>
            <p:nvPr/>
          </p:nvSpPr>
          <p:spPr bwMode="auto">
            <a:xfrm>
              <a:off x="8538693" y="991673"/>
              <a:ext cx="412124" cy="37348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8603088" y="901521"/>
              <a:ext cx="3209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</p:grpSp>
      <p:cxnSp>
        <p:nvCxnSpPr>
          <p:cNvPr id="38" name="Connecteur droit 37"/>
          <p:cNvCxnSpPr/>
          <p:nvPr/>
        </p:nvCxnSpPr>
        <p:spPr bwMode="auto">
          <a:xfrm rot="5400000">
            <a:off x="7973987" y="4452174"/>
            <a:ext cx="633042" cy="18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9" name="Groupe 38"/>
          <p:cNvGrpSpPr/>
          <p:nvPr/>
        </p:nvGrpSpPr>
        <p:grpSpPr>
          <a:xfrm>
            <a:off x="8085780" y="4634283"/>
            <a:ext cx="412124" cy="463640"/>
            <a:chOff x="8538693" y="901521"/>
            <a:chExt cx="412124" cy="463640"/>
          </a:xfrm>
        </p:grpSpPr>
        <p:sp>
          <p:nvSpPr>
            <p:cNvPr id="40" name="Ellipse 39"/>
            <p:cNvSpPr/>
            <p:nvPr/>
          </p:nvSpPr>
          <p:spPr bwMode="auto">
            <a:xfrm>
              <a:off x="8538693" y="991673"/>
              <a:ext cx="412124" cy="37348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8603088" y="901521"/>
              <a:ext cx="3209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</p:grpSp>
      <p:grpSp>
        <p:nvGrpSpPr>
          <p:cNvPr id="42" name="Groupe 41"/>
          <p:cNvGrpSpPr/>
          <p:nvPr/>
        </p:nvGrpSpPr>
        <p:grpSpPr>
          <a:xfrm>
            <a:off x="8085780" y="4634283"/>
            <a:ext cx="412124" cy="463640"/>
            <a:chOff x="8538693" y="901521"/>
            <a:chExt cx="412124" cy="463640"/>
          </a:xfrm>
        </p:grpSpPr>
        <p:sp>
          <p:nvSpPr>
            <p:cNvPr id="43" name="Ellipse 42"/>
            <p:cNvSpPr/>
            <p:nvPr/>
          </p:nvSpPr>
          <p:spPr bwMode="auto">
            <a:xfrm>
              <a:off x="8538693" y="991673"/>
              <a:ext cx="412124" cy="37348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8603088" y="901521"/>
              <a:ext cx="3209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</p:grpSp>
      <p:cxnSp>
        <p:nvCxnSpPr>
          <p:cNvPr id="45" name="Connecteur droit 44"/>
          <p:cNvCxnSpPr/>
          <p:nvPr/>
        </p:nvCxnSpPr>
        <p:spPr bwMode="auto">
          <a:xfrm rot="5400000">
            <a:off x="7984718" y="5403072"/>
            <a:ext cx="633042" cy="18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6" name="Groupe 45"/>
          <p:cNvGrpSpPr/>
          <p:nvPr/>
        </p:nvGrpSpPr>
        <p:grpSpPr>
          <a:xfrm>
            <a:off x="8096511" y="5585181"/>
            <a:ext cx="412124" cy="463640"/>
            <a:chOff x="8538693" y="901521"/>
            <a:chExt cx="412124" cy="463640"/>
          </a:xfrm>
        </p:grpSpPr>
        <p:sp>
          <p:nvSpPr>
            <p:cNvPr id="47" name="Ellipse 46"/>
            <p:cNvSpPr/>
            <p:nvPr/>
          </p:nvSpPr>
          <p:spPr bwMode="auto">
            <a:xfrm>
              <a:off x="8538693" y="991673"/>
              <a:ext cx="412124" cy="37348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8603088" y="901521"/>
              <a:ext cx="3209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</p:grpSp>
      <p:grpSp>
        <p:nvGrpSpPr>
          <p:cNvPr id="49" name="Groupe 48"/>
          <p:cNvGrpSpPr/>
          <p:nvPr/>
        </p:nvGrpSpPr>
        <p:grpSpPr>
          <a:xfrm>
            <a:off x="8701824" y="819951"/>
            <a:ext cx="412124" cy="463640"/>
            <a:chOff x="8538693" y="901521"/>
            <a:chExt cx="412124" cy="463640"/>
          </a:xfrm>
        </p:grpSpPr>
        <p:sp>
          <p:nvSpPr>
            <p:cNvPr id="50" name="Ellipse 49"/>
            <p:cNvSpPr/>
            <p:nvPr/>
          </p:nvSpPr>
          <p:spPr bwMode="auto">
            <a:xfrm>
              <a:off x="8538693" y="991673"/>
              <a:ext cx="412124" cy="37348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8603088" y="901521"/>
              <a:ext cx="3209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</p:grpSp>
      <p:sp>
        <p:nvSpPr>
          <p:cNvPr id="53" name="Ellipse 52"/>
          <p:cNvSpPr/>
          <p:nvPr/>
        </p:nvSpPr>
        <p:spPr bwMode="auto">
          <a:xfrm>
            <a:off x="8701824" y="910103"/>
            <a:ext cx="412124" cy="37348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cxnSp>
        <p:nvCxnSpPr>
          <p:cNvPr id="55" name="Connecteur droit 54"/>
          <p:cNvCxnSpPr/>
          <p:nvPr/>
        </p:nvCxnSpPr>
        <p:spPr bwMode="auto">
          <a:xfrm rot="5400000">
            <a:off x="8600762" y="1588740"/>
            <a:ext cx="633042" cy="18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6" name="Groupe 55"/>
          <p:cNvGrpSpPr/>
          <p:nvPr/>
        </p:nvGrpSpPr>
        <p:grpSpPr>
          <a:xfrm>
            <a:off x="8712555" y="1770849"/>
            <a:ext cx="412124" cy="463640"/>
            <a:chOff x="8538693" y="901521"/>
            <a:chExt cx="412124" cy="463640"/>
          </a:xfrm>
        </p:grpSpPr>
        <p:sp>
          <p:nvSpPr>
            <p:cNvPr id="57" name="Ellipse 56"/>
            <p:cNvSpPr/>
            <p:nvPr/>
          </p:nvSpPr>
          <p:spPr bwMode="auto">
            <a:xfrm>
              <a:off x="8538693" y="991673"/>
              <a:ext cx="412124" cy="37348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8603088" y="901521"/>
              <a:ext cx="3209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</p:grpSp>
      <p:grpSp>
        <p:nvGrpSpPr>
          <p:cNvPr id="59" name="Groupe 58"/>
          <p:cNvGrpSpPr/>
          <p:nvPr/>
        </p:nvGrpSpPr>
        <p:grpSpPr>
          <a:xfrm>
            <a:off x="8714703" y="1772997"/>
            <a:ext cx="412124" cy="463640"/>
            <a:chOff x="8538693" y="901521"/>
            <a:chExt cx="412124" cy="463640"/>
          </a:xfrm>
        </p:grpSpPr>
        <p:sp>
          <p:nvSpPr>
            <p:cNvPr id="60" name="Ellipse 59"/>
            <p:cNvSpPr/>
            <p:nvPr/>
          </p:nvSpPr>
          <p:spPr bwMode="auto">
            <a:xfrm>
              <a:off x="8538693" y="991673"/>
              <a:ext cx="412124" cy="37348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61" name="ZoneTexte 60"/>
            <p:cNvSpPr txBox="1"/>
            <p:nvPr/>
          </p:nvSpPr>
          <p:spPr>
            <a:xfrm>
              <a:off x="8603088" y="901521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</p:grpSp>
      <p:cxnSp>
        <p:nvCxnSpPr>
          <p:cNvPr id="62" name="Connecteur droit 61"/>
          <p:cNvCxnSpPr/>
          <p:nvPr/>
        </p:nvCxnSpPr>
        <p:spPr bwMode="auto">
          <a:xfrm rot="5400000">
            <a:off x="8613641" y="2541786"/>
            <a:ext cx="633042" cy="18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63" name="Groupe 62"/>
          <p:cNvGrpSpPr/>
          <p:nvPr/>
        </p:nvGrpSpPr>
        <p:grpSpPr>
          <a:xfrm>
            <a:off x="8725434" y="2723895"/>
            <a:ext cx="412124" cy="463640"/>
            <a:chOff x="8538693" y="901521"/>
            <a:chExt cx="412124" cy="463640"/>
          </a:xfrm>
        </p:grpSpPr>
        <p:sp>
          <p:nvSpPr>
            <p:cNvPr id="64" name="Ellipse 63"/>
            <p:cNvSpPr/>
            <p:nvPr/>
          </p:nvSpPr>
          <p:spPr bwMode="auto">
            <a:xfrm>
              <a:off x="8538693" y="991673"/>
              <a:ext cx="412124" cy="37348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8603088" y="901521"/>
              <a:ext cx="3209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</p:grpSp>
      <p:grpSp>
        <p:nvGrpSpPr>
          <p:cNvPr id="66" name="Groupe 65"/>
          <p:cNvGrpSpPr/>
          <p:nvPr/>
        </p:nvGrpSpPr>
        <p:grpSpPr>
          <a:xfrm>
            <a:off x="8725434" y="2723895"/>
            <a:ext cx="412124" cy="463640"/>
            <a:chOff x="8538693" y="901521"/>
            <a:chExt cx="412124" cy="463640"/>
          </a:xfrm>
        </p:grpSpPr>
        <p:sp>
          <p:nvSpPr>
            <p:cNvPr id="67" name="Ellipse 66"/>
            <p:cNvSpPr/>
            <p:nvPr/>
          </p:nvSpPr>
          <p:spPr bwMode="auto">
            <a:xfrm>
              <a:off x="8538693" y="991673"/>
              <a:ext cx="412124" cy="37348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8603088" y="901521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</p:grpSp>
      <p:cxnSp>
        <p:nvCxnSpPr>
          <p:cNvPr id="69" name="Connecteur droit 68"/>
          <p:cNvCxnSpPr/>
          <p:nvPr/>
        </p:nvCxnSpPr>
        <p:spPr bwMode="auto">
          <a:xfrm rot="5400000">
            <a:off x="8624372" y="3492684"/>
            <a:ext cx="633042" cy="18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0" name="Groupe 69"/>
          <p:cNvGrpSpPr/>
          <p:nvPr/>
        </p:nvGrpSpPr>
        <p:grpSpPr>
          <a:xfrm>
            <a:off x="8736165" y="3674793"/>
            <a:ext cx="412124" cy="463640"/>
            <a:chOff x="8538693" y="901521"/>
            <a:chExt cx="412124" cy="463640"/>
          </a:xfrm>
        </p:grpSpPr>
        <p:sp>
          <p:nvSpPr>
            <p:cNvPr id="71" name="Ellipse 70"/>
            <p:cNvSpPr/>
            <p:nvPr/>
          </p:nvSpPr>
          <p:spPr bwMode="auto">
            <a:xfrm>
              <a:off x="8538693" y="991673"/>
              <a:ext cx="412124" cy="37348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8603088" y="901521"/>
              <a:ext cx="3209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</p:grpSp>
      <p:grpSp>
        <p:nvGrpSpPr>
          <p:cNvPr id="73" name="Groupe 72"/>
          <p:cNvGrpSpPr/>
          <p:nvPr/>
        </p:nvGrpSpPr>
        <p:grpSpPr>
          <a:xfrm>
            <a:off x="8729730" y="3681237"/>
            <a:ext cx="412124" cy="463640"/>
            <a:chOff x="8538693" y="901521"/>
            <a:chExt cx="412124" cy="463640"/>
          </a:xfrm>
        </p:grpSpPr>
        <p:sp>
          <p:nvSpPr>
            <p:cNvPr id="74" name="Ellipse 73"/>
            <p:cNvSpPr/>
            <p:nvPr/>
          </p:nvSpPr>
          <p:spPr bwMode="auto">
            <a:xfrm>
              <a:off x="8538693" y="991673"/>
              <a:ext cx="412124" cy="37348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8603088" y="901521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</p:grpSp>
      <p:cxnSp>
        <p:nvCxnSpPr>
          <p:cNvPr id="89" name="Connecteur droit 88"/>
          <p:cNvCxnSpPr>
            <a:stCxn id="5" idx="2"/>
          </p:cNvCxnSpPr>
          <p:nvPr/>
        </p:nvCxnSpPr>
        <p:spPr bwMode="auto">
          <a:xfrm flipH="1">
            <a:off x="8253205" y="384382"/>
            <a:ext cx="532149" cy="5108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ZoneTexte 15"/>
          <p:cNvSpPr txBox="1"/>
          <p:nvPr/>
        </p:nvSpPr>
        <p:spPr>
          <a:xfrm>
            <a:off x="8111538" y="38768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2" name="ZoneTexte 81"/>
          <p:cNvSpPr txBox="1"/>
          <p:nvPr/>
        </p:nvSpPr>
        <p:spPr>
          <a:xfrm>
            <a:off x="8766219" y="87910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81" name="Espace réservé de la date 8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BDF9-5D6E-4242-B09E-FCEE006A9B66}" type="datetime1">
              <a:rPr lang="en-US" smtClean="0"/>
              <a:t>3/20/12</a:t>
            </a:fld>
            <a:endParaRPr lang="fr-FR"/>
          </a:p>
        </p:txBody>
      </p:sp>
      <p:sp>
        <p:nvSpPr>
          <p:cNvPr id="83" name="Espace réservé du numéro de diapositive 8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111" name="Ellipse 110"/>
          <p:cNvSpPr/>
          <p:nvPr/>
        </p:nvSpPr>
        <p:spPr>
          <a:xfrm>
            <a:off x="0" y="0"/>
            <a:ext cx="360040" cy="36004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Ellipse 111"/>
          <p:cNvSpPr/>
          <p:nvPr/>
        </p:nvSpPr>
        <p:spPr>
          <a:xfrm>
            <a:off x="35496" y="476672"/>
            <a:ext cx="360040" cy="36004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Ellipse 112"/>
          <p:cNvSpPr/>
          <p:nvPr/>
        </p:nvSpPr>
        <p:spPr>
          <a:xfrm>
            <a:off x="467544" y="476672"/>
            <a:ext cx="360040" cy="36004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Ellipse 113"/>
          <p:cNvSpPr/>
          <p:nvPr/>
        </p:nvSpPr>
        <p:spPr>
          <a:xfrm>
            <a:off x="899592" y="476672"/>
            <a:ext cx="360040" cy="36004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Ellipse 114"/>
          <p:cNvSpPr/>
          <p:nvPr/>
        </p:nvSpPr>
        <p:spPr>
          <a:xfrm>
            <a:off x="1331640" y="332656"/>
            <a:ext cx="360040" cy="36004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Ellipse 115"/>
          <p:cNvSpPr/>
          <p:nvPr/>
        </p:nvSpPr>
        <p:spPr>
          <a:xfrm>
            <a:off x="1691680" y="116632"/>
            <a:ext cx="360040" cy="36004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8" name="Connecteur droit 117"/>
          <p:cNvCxnSpPr>
            <a:stCxn id="111" idx="4"/>
            <a:endCxn id="112" idx="0"/>
          </p:cNvCxnSpPr>
          <p:nvPr/>
        </p:nvCxnSpPr>
        <p:spPr>
          <a:xfrm>
            <a:off x="180020" y="360040"/>
            <a:ext cx="35496" cy="1166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/>
          <p:cNvCxnSpPr>
            <a:stCxn id="111" idx="4"/>
            <a:endCxn id="113" idx="0"/>
          </p:cNvCxnSpPr>
          <p:nvPr/>
        </p:nvCxnSpPr>
        <p:spPr>
          <a:xfrm>
            <a:off x="180020" y="360040"/>
            <a:ext cx="467544" cy="1166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droit 121"/>
          <p:cNvCxnSpPr>
            <a:stCxn id="111" idx="4"/>
            <a:endCxn id="114" idx="0"/>
          </p:cNvCxnSpPr>
          <p:nvPr/>
        </p:nvCxnSpPr>
        <p:spPr>
          <a:xfrm>
            <a:off x="180020" y="360040"/>
            <a:ext cx="899592" cy="1166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123"/>
          <p:cNvCxnSpPr>
            <a:stCxn id="111" idx="4"/>
            <a:endCxn id="115" idx="1"/>
          </p:cNvCxnSpPr>
          <p:nvPr/>
        </p:nvCxnSpPr>
        <p:spPr>
          <a:xfrm>
            <a:off x="180020" y="360040"/>
            <a:ext cx="1204347" cy="253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Connecteur droit 125"/>
          <p:cNvCxnSpPr>
            <a:stCxn id="111" idx="4"/>
            <a:endCxn id="116" idx="1"/>
          </p:cNvCxnSpPr>
          <p:nvPr/>
        </p:nvCxnSpPr>
        <p:spPr>
          <a:xfrm flipV="1">
            <a:off x="180020" y="169359"/>
            <a:ext cx="1564387" cy="1906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374247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else? the trees are ordered</a:t>
            </a:r>
            <a:br>
              <a:rPr lang="en-US" dirty="0" smtClean="0"/>
            </a:br>
            <a:r>
              <a:rPr lang="en-US" dirty="0" smtClean="0"/>
              <a:t>Unranked labeled </a:t>
            </a:r>
            <a:r>
              <a:rPr lang="en-US" i="1" dirty="0" smtClean="0"/>
              <a:t>ordered</a:t>
            </a:r>
            <a:r>
              <a:rPr lang="en-US" dirty="0" smtClean="0"/>
              <a:t> trees = XML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87624" y="3501008"/>
            <a:ext cx="2952328" cy="9361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Ignore order</a:t>
            </a:r>
          </a:p>
          <a:p>
            <a:pPr marL="0" indent="0">
              <a:buNone/>
            </a:pPr>
            <a:r>
              <a:rPr lang="en-US" sz="2400" dirty="0" smtClean="0"/>
              <a:t>Classical optimization</a:t>
            </a:r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5436096" y="3501008"/>
            <a:ext cx="3707904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Respect order</a:t>
            </a:r>
          </a:p>
          <a:p>
            <a:pPr marL="0" indent="0">
              <a:buNone/>
            </a:pPr>
            <a:r>
              <a:rPr lang="en-US" sz="2400" dirty="0" smtClean="0"/>
              <a:t>Totally new ball game</a:t>
            </a:r>
          </a:p>
        </p:txBody>
      </p:sp>
      <p:sp>
        <p:nvSpPr>
          <p:cNvPr id="7" name="Flèche angle droit à deux pointes 6"/>
          <p:cNvSpPr/>
          <p:nvPr/>
        </p:nvSpPr>
        <p:spPr bwMode="auto">
          <a:xfrm rot="13503495">
            <a:off x="3383593" y="2382601"/>
            <a:ext cx="1880315" cy="1790163"/>
          </a:xfrm>
          <a:prstGeom prst="left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0" name="Flèche vers le bas 9"/>
          <p:cNvSpPr/>
          <p:nvPr/>
        </p:nvSpPr>
        <p:spPr bwMode="auto">
          <a:xfrm rot="18789608">
            <a:off x="3473746" y="4378819"/>
            <a:ext cx="914400" cy="1249251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1" name="Flèche vers le bas 10"/>
          <p:cNvSpPr/>
          <p:nvPr/>
        </p:nvSpPr>
        <p:spPr bwMode="auto">
          <a:xfrm rot="2873092">
            <a:off x="4334491" y="4389550"/>
            <a:ext cx="914400" cy="1249251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2" name="Espace réservé du contenu 7"/>
          <p:cNvSpPr txBox="1">
            <a:spLocks/>
          </p:cNvSpPr>
          <p:nvPr/>
        </p:nvSpPr>
        <p:spPr bwMode="auto">
          <a:xfrm>
            <a:off x="3779912" y="5517232"/>
            <a:ext cx="3543838" cy="2372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4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noProof="0" dirty="0" smtClean="0">
                <a:latin typeface="+mn-lt"/>
              </a:rPr>
              <a:t>Reconcile?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</a:endParaRPr>
          </a:p>
        </p:txBody>
      </p:sp>
      <p:sp>
        <p:nvSpPr>
          <p:cNvPr id="9" name="Rectangle à coins arrondis 8"/>
          <p:cNvSpPr/>
          <p:nvPr/>
        </p:nvSpPr>
        <p:spPr bwMode="auto">
          <a:xfrm>
            <a:off x="5652120" y="5633864"/>
            <a:ext cx="2304256" cy="1224136"/>
          </a:xfrm>
          <a:prstGeom prst="wedgeRoundRectCallout">
            <a:avLst>
              <a:gd name="adj1" fmla="val -83822"/>
              <a:gd name="adj2" fmla="val -96214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rPr>
              <a:t>Order is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rPr>
              <a:t>often painful for optimization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3A7B1-6E0A-B544-948C-F9A6FA41991B}" type="datetime1">
              <a:rPr lang="en-US" smtClean="0"/>
              <a:t>3/20/12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7530811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for first lecture:</a:t>
            </a:r>
            <a:br>
              <a:rPr lang="en-US" dirty="0" smtClean="0"/>
            </a:br>
            <a:r>
              <a:rPr lang="en-US" dirty="0" smtClean="0"/>
              <a:t>Always </a:t>
            </a:r>
            <a:r>
              <a:rPr lang="en-US" dirty="0"/>
              <a:t>question </a:t>
            </a:r>
            <a:r>
              <a:rPr lang="en-US" dirty="0" smtClean="0"/>
              <a:t>everything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435280" cy="4525963"/>
          </a:xfrm>
        </p:spPr>
        <p:txBody>
          <a:bodyPr>
            <a:normAutofit lnSpcReduction="10000"/>
          </a:bodyPr>
          <a:lstStyle/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In industry: to challenge the well established guys </a:t>
            </a:r>
          </a:p>
          <a:p>
            <a:pPr>
              <a:buNone/>
            </a:pPr>
            <a:r>
              <a:rPr lang="en-US" sz="2400" dirty="0" smtClean="0"/>
              <a:t>In academia: to discover new problems</a:t>
            </a:r>
          </a:p>
          <a:p>
            <a:pPr>
              <a:buNone/>
            </a:pPr>
            <a:r>
              <a:rPr lang="en-US" sz="2400" dirty="0" smtClean="0"/>
              <a:t>Revisit the models, languages​​, principles</a:t>
            </a:r>
          </a:p>
          <a:p>
            <a:pPr>
              <a:buNone/>
            </a:pPr>
            <a:r>
              <a:rPr lang="en-US" sz="2400" dirty="0" smtClean="0"/>
              <a:t>Main motivations</a:t>
            </a:r>
          </a:p>
          <a:p>
            <a:pPr lvl="1"/>
            <a:r>
              <a:rPr lang="en-US" sz="2000" dirty="0"/>
              <a:t>To facilitate application development</a:t>
            </a:r>
          </a:p>
          <a:p>
            <a:pPr lvl="1"/>
            <a:r>
              <a:rPr lang="en-US" sz="2000" dirty="0" smtClean="0"/>
              <a:t>Performance to scale to always more data and queries</a:t>
            </a:r>
          </a:p>
          <a:p>
            <a:pPr lvl="1"/>
            <a:r>
              <a:rPr lang="en-US" sz="2000" dirty="0" smtClean="0"/>
              <a:t>To offer more in terms of reliability, security, etc..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smtClean="0"/>
              <a:t>We study here some of the main attempts to go beyond the relational model</a:t>
            </a:r>
            <a:endParaRPr lang="en-US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8639-6547-494C-9982-CE2502FD5787}" type="datetime1">
              <a:rPr lang="en-US" smtClean="0"/>
              <a:t>3/20/12</a:t>
            </a:fld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51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0872" y="274638"/>
            <a:ext cx="8229600" cy="1143000"/>
          </a:xfrm>
        </p:spPr>
        <p:txBody>
          <a:bodyPr/>
          <a:lstStyle/>
          <a:p>
            <a:r>
              <a:rPr lang="en-US" sz="3600" dirty="0" smtClean="0"/>
              <a:t>The XML world</a:t>
            </a:r>
            <a:endParaRPr lang="en-US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4840" y="1498600"/>
            <a:ext cx="8305800" cy="48827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600" dirty="0" smtClean="0"/>
              <a:t>Typing</a:t>
            </a:r>
          </a:p>
          <a:p>
            <a:pPr lvl="1" indent="-342900"/>
            <a:r>
              <a:rPr lang="en-US" sz="2200" b="1" dirty="0" smtClean="0">
                <a:solidFill>
                  <a:srgbClr val="FF0000"/>
                </a:solidFill>
              </a:rPr>
              <a:t>Tree </a:t>
            </a:r>
            <a:r>
              <a:rPr lang="en-US" sz="2200" b="1" dirty="0">
                <a:solidFill>
                  <a:srgbClr val="FF0000"/>
                </a:solidFill>
              </a:rPr>
              <a:t>automata</a:t>
            </a:r>
            <a:r>
              <a:rPr lang="en-US" sz="2200" dirty="0"/>
              <a:t>, DTD, XML Schema, Relax NG…</a:t>
            </a:r>
          </a:p>
          <a:p>
            <a:pPr marL="0" indent="0">
              <a:buNone/>
            </a:pPr>
            <a:r>
              <a:rPr lang="en-US" sz="2600" dirty="0" smtClean="0"/>
              <a:t>Query languages​​</a:t>
            </a:r>
          </a:p>
          <a:p>
            <a:pPr lvl="1" indent="-342900"/>
            <a:r>
              <a:rPr lang="en-US" sz="2200" dirty="0" smtClean="0"/>
              <a:t>XPATH</a:t>
            </a:r>
          </a:p>
          <a:p>
            <a:pPr marL="800100" lvl="2" indent="0">
              <a:buNone/>
            </a:pPr>
            <a:r>
              <a:rPr lang="en-US" sz="1700" dirty="0"/>
              <a:t>article[1]/auteurs/auteur[2]</a:t>
            </a:r>
            <a:endParaRPr lang="en-US" sz="1700" dirty="0" smtClean="0"/>
          </a:p>
          <a:p>
            <a:pPr lvl="1" indent="-342900"/>
            <a:r>
              <a:rPr lang="en-US" sz="2200" dirty="0" err="1" smtClean="0"/>
              <a:t>Xquery</a:t>
            </a:r>
            <a:endParaRPr lang="en-US" sz="2200" dirty="0" smtClean="0"/>
          </a:p>
          <a:p>
            <a:pPr marL="800100" lvl="2" indent="0">
              <a:buNone/>
            </a:pPr>
            <a:r>
              <a:rPr lang="en-US" sz="1700" dirty="0" smtClean="0"/>
              <a:t>FOR $ p IN document ("</a:t>
            </a:r>
            <a:r>
              <a:rPr lang="en-US" sz="1700" dirty="0" err="1" smtClean="0"/>
              <a:t>bib.xml</a:t>
            </a:r>
            <a:r>
              <a:rPr lang="en-US" sz="1700" dirty="0" smtClean="0"/>
              <a:t>") / / publisher</a:t>
            </a:r>
          </a:p>
          <a:p>
            <a:pPr marL="800100" lvl="2" indent="0">
              <a:buNone/>
            </a:pPr>
            <a:r>
              <a:rPr lang="en-US" sz="1700" dirty="0" smtClean="0"/>
              <a:t>LET $ b: = document ("</a:t>
            </a:r>
            <a:r>
              <a:rPr lang="en-US" sz="1700" dirty="0" err="1" smtClean="0"/>
              <a:t>bib.xml</a:t>
            </a:r>
            <a:r>
              <a:rPr lang="en-US" sz="1700" dirty="0" smtClean="0"/>
              <a:t>) / / book [publisher = $ p]</a:t>
            </a:r>
          </a:p>
          <a:p>
            <a:pPr marL="800100" lvl="2" indent="0">
              <a:buNone/>
            </a:pPr>
            <a:r>
              <a:rPr lang="en-US" sz="1700" dirty="0" smtClean="0"/>
              <a:t>WHERE count ($ b)&gt; 100</a:t>
            </a:r>
          </a:p>
          <a:p>
            <a:pPr marL="800100" lvl="2" indent="0">
              <a:buNone/>
            </a:pPr>
            <a:r>
              <a:rPr lang="en-US" sz="1700" dirty="0" smtClean="0"/>
              <a:t>RETURN $ p</a:t>
            </a:r>
          </a:p>
          <a:p>
            <a:pPr marL="685800" lvl="1"/>
            <a:r>
              <a:rPr lang="en-US" sz="2200" b="1" dirty="0" smtClean="0">
                <a:solidFill>
                  <a:srgbClr val="FF0000"/>
                </a:solidFill>
              </a:rPr>
              <a:t>Monadic </a:t>
            </a:r>
            <a:r>
              <a:rPr lang="en-US" sz="2200" b="1" dirty="0" err="1" smtClean="0">
                <a:solidFill>
                  <a:srgbClr val="FF0000"/>
                </a:solidFill>
              </a:rPr>
              <a:t>datalog</a:t>
            </a:r>
            <a:r>
              <a:rPr lang="en-US" sz="2200" b="1" dirty="0" smtClean="0">
                <a:solidFill>
                  <a:srgbClr val="FF0000"/>
                </a:solidFill>
              </a:rPr>
              <a:t>, FO, Pebble automata</a:t>
            </a:r>
            <a:r>
              <a:rPr lang="en-US" sz="2200" dirty="0" smtClean="0"/>
              <a:t>…</a:t>
            </a:r>
          </a:p>
          <a:p>
            <a:pPr marL="0" indent="0">
              <a:buNone/>
            </a:pPr>
            <a:r>
              <a:rPr lang="en-US" sz="2600" dirty="0" smtClean="0"/>
              <a:t>Transformation language: XSLT</a:t>
            </a:r>
          </a:p>
          <a:p>
            <a:pPr marL="0" indent="0">
              <a:buNone/>
            </a:pPr>
            <a:r>
              <a:rPr lang="en-US" sz="2600" dirty="0" smtClean="0"/>
              <a:t>Other standards around XML</a:t>
            </a:r>
          </a:p>
          <a:p>
            <a:pPr lvl="1" indent="-342900"/>
            <a:r>
              <a:rPr lang="en-US" sz="2200" dirty="0" smtClean="0"/>
              <a:t>SOAP, DOM</a:t>
            </a:r>
          </a:p>
          <a:p>
            <a:pPr lvl="1" indent="-342900"/>
            <a:r>
              <a:rPr lang="en-US" sz="2200" dirty="0" smtClean="0"/>
              <a:t>XML dialects: RSS, WML, SVG, </a:t>
            </a:r>
            <a:r>
              <a:rPr lang="en-US" sz="2200" dirty="0" err="1" smtClean="0"/>
              <a:t>XLink</a:t>
            </a:r>
            <a:r>
              <a:rPr lang="en-US" sz="2200" dirty="0" smtClean="0"/>
              <a:t>, </a:t>
            </a:r>
            <a:r>
              <a:rPr lang="en-US" sz="2200" dirty="0" err="1" smtClean="0"/>
              <a:t>MathML</a:t>
            </a:r>
            <a:endParaRPr lang="en-US" sz="2200" dirty="0" smtClean="0"/>
          </a:p>
          <a:p>
            <a:pPr marL="0" indent="0">
              <a:buNone/>
            </a:pPr>
            <a:r>
              <a:rPr lang="en-US" sz="2600" dirty="0" smtClean="0"/>
              <a:t>Lots of open source software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160A-7400-734C-9EEF-80B61A066A70}" type="datetime1">
              <a:rPr lang="en-US" smtClean="0"/>
              <a:t>3/20/12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</a:t>
            </a:r>
            <a:r>
              <a:rPr lang="en-US" dirty="0"/>
              <a:t>containment</a:t>
            </a:r>
            <a:br>
              <a:rPr lang="en-US" dirty="0"/>
            </a:br>
            <a:r>
              <a:rPr lang="en-US" dirty="0"/>
              <a:t>(continuing jewel of 1</a:t>
            </a:r>
            <a:r>
              <a:rPr lang="en-US" baseline="30000" dirty="0"/>
              <a:t>st</a:t>
            </a:r>
            <a:r>
              <a:rPr lang="en-US" dirty="0"/>
              <a:t> class)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</a:t>
            </a:r>
            <a:r>
              <a:rPr lang="en-US" b="1" dirty="0" smtClean="0">
                <a:solidFill>
                  <a:srgbClr val="FF0000"/>
                </a:solidFill>
              </a:rPr>
              <a:t>Homomorphism Theorem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</a:t>
            </a:r>
            <a:r>
              <a:rPr lang="en-US" dirty="0" smtClean="0"/>
              <a:t>1 ⊆ q2 </a:t>
            </a:r>
            <a:r>
              <a:rPr lang="en-US" dirty="0" err="1" smtClean="0"/>
              <a:t>iff</a:t>
            </a:r>
            <a:r>
              <a:rPr lang="en-US" dirty="0" smtClean="0"/>
              <a:t> there is a homomorphism from q2 to q1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1674-8E06-0A47-B511-A8C159B61077}" type="datetime1">
              <a:rPr lang="en-US" smtClean="0"/>
              <a:t>3/20/12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9890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pattern query – semantics </a:t>
            </a:r>
            <a:endParaRPr lang="en-US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2792" cy="532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Tree pattern query</a:t>
            </a:r>
            <a:endParaRPr lang="en-US" sz="2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1674-8E06-0A47-B511-A8C159B61077}" type="datetime1">
              <a:rPr lang="en-US" smtClean="0"/>
              <a:t>3/20/12</a:t>
            </a:fld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9" name="Ellipse 8"/>
          <p:cNvSpPr/>
          <p:nvPr/>
        </p:nvSpPr>
        <p:spPr>
          <a:xfrm>
            <a:off x="1043608" y="2420888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2" name="Ellipse 11"/>
          <p:cNvSpPr/>
          <p:nvPr/>
        </p:nvSpPr>
        <p:spPr>
          <a:xfrm>
            <a:off x="1043608" y="3429000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13" name="Ellipse 12"/>
          <p:cNvSpPr/>
          <p:nvPr/>
        </p:nvSpPr>
        <p:spPr>
          <a:xfrm>
            <a:off x="611560" y="4365104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4" name="Ellipse 13"/>
          <p:cNvSpPr/>
          <p:nvPr/>
        </p:nvSpPr>
        <p:spPr>
          <a:xfrm>
            <a:off x="611560" y="5373216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5" name="Ellipse 14"/>
          <p:cNvSpPr/>
          <p:nvPr/>
        </p:nvSpPr>
        <p:spPr>
          <a:xfrm>
            <a:off x="1475656" y="4365104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6" name="Ellipse 15"/>
          <p:cNvSpPr/>
          <p:nvPr/>
        </p:nvSpPr>
        <p:spPr>
          <a:xfrm>
            <a:off x="1475656" y="5373216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18" name="Connecteur droit 17"/>
          <p:cNvCxnSpPr>
            <a:stCxn id="9" idx="4"/>
            <a:endCxn id="12" idx="0"/>
          </p:cNvCxnSpPr>
          <p:nvPr/>
        </p:nvCxnSpPr>
        <p:spPr>
          <a:xfrm>
            <a:off x="1295636" y="2924944"/>
            <a:ext cx="0" cy="504056"/>
          </a:xfrm>
          <a:prstGeom prst="line">
            <a:avLst/>
          </a:prstGeom>
          <a:ln w="76200" cmpd="tri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2" idx="4"/>
            <a:endCxn id="13" idx="0"/>
          </p:cNvCxnSpPr>
          <p:nvPr/>
        </p:nvCxnSpPr>
        <p:spPr>
          <a:xfrm flipH="1">
            <a:off x="863588" y="3933056"/>
            <a:ext cx="432048" cy="432048"/>
          </a:xfrm>
          <a:prstGeom prst="line">
            <a:avLst/>
          </a:prstGeom>
          <a:ln w="76200" cmpd="tri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12" idx="4"/>
            <a:endCxn id="15" idx="0"/>
          </p:cNvCxnSpPr>
          <p:nvPr/>
        </p:nvCxnSpPr>
        <p:spPr>
          <a:xfrm>
            <a:off x="1295636" y="3933056"/>
            <a:ext cx="432048" cy="432048"/>
          </a:xfrm>
          <a:prstGeom prst="line">
            <a:avLst/>
          </a:prstGeom>
          <a:ln w="76200" cmpd="tri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13" idx="4"/>
            <a:endCxn id="14" idx="0"/>
          </p:cNvCxnSpPr>
          <p:nvPr/>
        </p:nvCxnSpPr>
        <p:spPr>
          <a:xfrm>
            <a:off x="863588" y="4869160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15" idx="4"/>
            <a:endCxn id="16" idx="0"/>
          </p:cNvCxnSpPr>
          <p:nvPr/>
        </p:nvCxnSpPr>
        <p:spPr>
          <a:xfrm>
            <a:off x="1727684" y="4869160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Ellipse 36"/>
          <p:cNvSpPr/>
          <p:nvPr/>
        </p:nvSpPr>
        <p:spPr>
          <a:xfrm>
            <a:off x="5436096" y="2348880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38" name="Ellipse 37"/>
          <p:cNvSpPr/>
          <p:nvPr/>
        </p:nvSpPr>
        <p:spPr>
          <a:xfrm>
            <a:off x="5436096" y="3356992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39" name="Ellipse 38"/>
          <p:cNvSpPr/>
          <p:nvPr/>
        </p:nvSpPr>
        <p:spPr>
          <a:xfrm>
            <a:off x="5436096" y="4293096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40" name="Ellipse 39"/>
          <p:cNvSpPr/>
          <p:nvPr/>
        </p:nvSpPr>
        <p:spPr>
          <a:xfrm>
            <a:off x="5436096" y="5301208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41" name="Connecteur droit 40"/>
          <p:cNvCxnSpPr>
            <a:stCxn id="37" idx="4"/>
            <a:endCxn id="38" idx="0"/>
          </p:cNvCxnSpPr>
          <p:nvPr/>
        </p:nvCxnSpPr>
        <p:spPr>
          <a:xfrm>
            <a:off x="5688124" y="285293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>
            <a:stCxn id="39" idx="0"/>
            <a:endCxn id="38" idx="4"/>
          </p:cNvCxnSpPr>
          <p:nvPr/>
        </p:nvCxnSpPr>
        <p:spPr>
          <a:xfrm flipV="1">
            <a:off x="5688124" y="3861048"/>
            <a:ext cx="0" cy="4320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>
            <a:stCxn id="39" idx="4"/>
            <a:endCxn id="40" idx="0"/>
          </p:cNvCxnSpPr>
          <p:nvPr/>
        </p:nvCxnSpPr>
        <p:spPr>
          <a:xfrm>
            <a:off x="5688124" y="4797152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Ellipse 43"/>
          <p:cNvSpPr/>
          <p:nvPr/>
        </p:nvSpPr>
        <p:spPr>
          <a:xfrm>
            <a:off x="6660232" y="2348880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45" name="Ellipse 44"/>
          <p:cNvSpPr/>
          <p:nvPr/>
        </p:nvSpPr>
        <p:spPr>
          <a:xfrm>
            <a:off x="6660232" y="3356992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46" name="Ellipse 45"/>
          <p:cNvSpPr/>
          <p:nvPr/>
        </p:nvSpPr>
        <p:spPr>
          <a:xfrm>
            <a:off x="6660232" y="4293096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47" name="Ellipse 46"/>
          <p:cNvSpPr/>
          <p:nvPr/>
        </p:nvSpPr>
        <p:spPr>
          <a:xfrm>
            <a:off x="6660232" y="5301208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48" name="Connecteur droit 47"/>
          <p:cNvCxnSpPr>
            <a:stCxn id="44" idx="4"/>
            <a:endCxn id="45" idx="0"/>
          </p:cNvCxnSpPr>
          <p:nvPr/>
        </p:nvCxnSpPr>
        <p:spPr>
          <a:xfrm>
            <a:off x="6912260" y="285293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>
            <a:stCxn id="46" idx="0"/>
            <a:endCxn id="45" idx="4"/>
          </p:cNvCxnSpPr>
          <p:nvPr/>
        </p:nvCxnSpPr>
        <p:spPr>
          <a:xfrm flipV="1">
            <a:off x="6912260" y="3861048"/>
            <a:ext cx="0" cy="4320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>
            <a:stCxn id="46" idx="4"/>
            <a:endCxn id="47" idx="0"/>
          </p:cNvCxnSpPr>
          <p:nvPr/>
        </p:nvCxnSpPr>
        <p:spPr>
          <a:xfrm>
            <a:off x="6912260" y="4797152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Ellipse 50"/>
          <p:cNvSpPr/>
          <p:nvPr/>
        </p:nvSpPr>
        <p:spPr>
          <a:xfrm>
            <a:off x="7884368" y="2348880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52" name="Ellipse 51"/>
          <p:cNvSpPr/>
          <p:nvPr/>
        </p:nvSpPr>
        <p:spPr>
          <a:xfrm>
            <a:off x="7884368" y="3356992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53" name="Ellipse 52"/>
          <p:cNvSpPr/>
          <p:nvPr/>
        </p:nvSpPr>
        <p:spPr>
          <a:xfrm>
            <a:off x="7884368" y="4293096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54" name="Ellipse 53"/>
          <p:cNvSpPr/>
          <p:nvPr/>
        </p:nvSpPr>
        <p:spPr>
          <a:xfrm>
            <a:off x="7884368" y="5301208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55" name="Connecteur droit 54"/>
          <p:cNvCxnSpPr>
            <a:stCxn id="51" idx="4"/>
            <a:endCxn id="52" idx="0"/>
          </p:cNvCxnSpPr>
          <p:nvPr/>
        </p:nvCxnSpPr>
        <p:spPr>
          <a:xfrm>
            <a:off x="8136396" y="285293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>
            <a:stCxn id="53" idx="0"/>
            <a:endCxn id="52" idx="4"/>
          </p:cNvCxnSpPr>
          <p:nvPr/>
        </p:nvCxnSpPr>
        <p:spPr>
          <a:xfrm flipV="1">
            <a:off x="8136396" y="3861048"/>
            <a:ext cx="0" cy="4320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>
            <a:stCxn id="53" idx="4"/>
            <a:endCxn id="54" idx="0"/>
          </p:cNvCxnSpPr>
          <p:nvPr/>
        </p:nvCxnSpPr>
        <p:spPr>
          <a:xfrm>
            <a:off x="8136396" y="4797152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en arc 6"/>
          <p:cNvCxnSpPr>
            <a:stCxn id="9" idx="6"/>
            <a:endCxn id="37" idx="3"/>
          </p:cNvCxnSpPr>
          <p:nvPr/>
        </p:nvCxnSpPr>
        <p:spPr>
          <a:xfrm>
            <a:off x="1547664" y="2672916"/>
            <a:ext cx="3962249" cy="106203"/>
          </a:xfrm>
          <a:prstGeom prst="curvedConnector4">
            <a:avLst>
              <a:gd name="adj1" fmla="val 49068"/>
              <a:gd name="adj2" fmla="val 315248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en arc 58"/>
          <p:cNvCxnSpPr>
            <a:stCxn id="12" idx="6"/>
            <a:endCxn id="38" idx="3"/>
          </p:cNvCxnSpPr>
          <p:nvPr/>
        </p:nvCxnSpPr>
        <p:spPr>
          <a:xfrm>
            <a:off x="1547664" y="3681028"/>
            <a:ext cx="3962249" cy="106203"/>
          </a:xfrm>
          <a:prstGeom prst="curvedConnector4">
            <a:avLst>
              <a:gd name="adj1" fmla="val 49068"/>
              <a:gd name="adj2" fmla="val 315248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en arc 59"/>
          <p:cNvCxnSpPr>
            <a:stCxn id="15" idx="6"/>
            <a:endCxn id="38" idx="3"/>
          </p:cNvCxnSpPr>
          <p:nvPr/>
        </p:nvCxnSpPr>
        <p:spPr>
          <a:xfrm flipV="1">
            <a:off x="1979712" y="3787231"/>
            <a:ext cx="3530201" cy="829901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en arc 60"/>
          <p:cNvCxnSpPr>
            <a:stCxn id="16" idx="6"/>
            <a:endCxn id="40" idx="3"/>
          </p:cNvCxnSpPr>
          <p:nvPr/>
        </p:nvCxnSpPr>
        <p:spPr>
          <a:xfrm>
            <a:off x="1979712" y="5625244"/>
            <a:ext cx="3530201" cy="106203"/>
          </a:xfrm>
          <a:prstGeom prst="curvedConnector4">
            <a:avLst>
              <a:gd name="adj1" fmla="val 48954"/>
              <a:gd name="adj2" fmla="val 315248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ZoneTexte 62"/>
          <p:cNvSpPr txBox="1"/>
          <p:nvPr/>
        </p:nvSpPr>
        <p:spPr>
          <a:xfrm>
            <a:off x="5484661" y="5877272"/>
            <a:ext cx="3047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☝           ☝          </a:t>
            </a:r>
            <a:r>
              <a:rPr lang="en-US" sz="2800" b="1" dirty="0" smtClean="0">
                <a:solidFill>
                  <a:srgbClr val="FF0000"/>
                </a:solidFill>
              </a:rPr>
              <a:t> ☟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6594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pattern query – semantics </a:t>
            </a:r>
            <a:endParaRPr lang="en-US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2792" cy="532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Tree pattern query</a:t>
            </a:r>
            <a:endParaRPr lang="en-US" sz="2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1674-8E06-0A47-B511-A8C159B61077}" type="datetime1">
              <a:rPr lang="en-US" smtClean="0"/>
              <a:t>3/20/12</a:t>
            </a:fld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8" name="Ellipse 27"/>
          <p:cNvSpPr/>
          <p:nvPr/>
        </p:nvSpPr>
        <p:spPr>
          <a:xfrm>
            <a:off x="2843808" y="2420888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29" name="Ellipse 28"/>
          <p:cNvSpPr/>
          <p:nvPr/>
        </p:nvSpPr>
        <p:spPr>
          <a:xfrm>
            <a:off x="2843808" y="3429000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30" name="Ellipse 29"/>
          <p:cNvSpPr/>
          <p:nvPr/>
        </p:nvSpPr>
        <p:spPr>
          <a:xfrm>
            <a:off x="2843808" y="4365104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31" name="Ellipse 30"/>
          <p:cNvSpPr/>
          <p:nvPr/>
        </p:nvSpPr>
        <p:spPr>
          <a:xfrm>
            <a:off x="2843808" y="5373216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32" name="Connecteur droit 31"/>
          <p:cNvCxnSpPr>
            <a:stCxn id="28" idx="4"/>
            <a:endCxn id="29" idx="0"/>
          </p:cNvCxnSpPr>
          <p:nvPr/>
        </p:nvCxnSpPr>
        <p:spPr>
          <a:xfrm>
            <a:off x="3095836" y="2924944"/>
            <a:ext cx="0" cy="504056"/>
          </a:xfrm>
          <a:prstGeom prst="line">
            <a:avLst/>
          </a:prstGeom>
          <a:ln w="76200" cmpd="tri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>
            <a:stCxn id="30" idx="0"/>
            <a:endCxn id="29" idx="4"/>
          </p:cNvCxnSpPr>
          <p:nvPr/>
        </p:nvCxnSpPr>
        <p:spPr>
          <a:xfrm flipV="1">
            <a:off x="3095836" y="3933056"/>
            <a:ext cx="0" cy="4320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>
            <a:stCxn id="30" idx="4"/>
            <a:endCxn id="31" idx="0"/>
          </p:cNvCxnSpPr>
          <p:nvPr/>
        </p:nvCxnSpPr>
        <p:spPr>
          <a:xfrm>
            <a:off x="3095836" y="4869160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Ellipse 36"/>
          <p:cNvSpPr/>
          <p:nvPr/>
        </p:nvSpPr>
        <p:spPr>
          <a:xfrm>
            <a:off x="5436096" y="2348880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38" name="Ellipse 37"/>
          <p:cNvSpPr/>
          <p:nvPr/>
        </p:nvSpPr>
        <p:spPr>
          <a:xfrm>
            <a:off x="5436096" y="3356992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39" name="Ellipse 38"/>
          <p:cNvSpPr/>
          <p:nvPr/>
        </p:nvSpPr>
        <p:spPr>
          <a:xfrm>
            <a:off x="5436096" y="4293096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40" name="Ellipse 39"/>
          <p:cNvSpPr/>
          <p:nvPr/>
        </p:nvSpPr>
        <p:spPr>
          <a:xfrm>
            <a:off x="5436096" y="5301208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41" name="Connecteur droit 40"/>
          <p:cNvCxnSpPr>
            <a:stCxn id="37" idx="4"/>
            <a:endCxn id="38" idx="0"/>
          </p:cNvCxnSpPr>
          <p:nvPr/>
        </p:nvCxnSpPr>
        <p:spPr>
          <a:xfrm>
            <a:off x="5688124" y="285293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>
            <a:stCxn id="39" idx="0"/>
            <a:endCxn id="38" idx="4"/>
          </p:cNvCxnSpPr>
          <p:nvPr/>
        </p:nvCxnSpPr>
        <p:spPr>
          <a:xfrm flipV="1">
            <a:off x="5688124" y="3861048"/>
            <a:ext cx="0" cy="4320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>
            <a:stCxn id="39" idx="4"/>
            <a:endCxn id="40" idx="0"/>
          </p:cNvCxnSpPr>
          <p:nvPr/>
        </p:nvCxnSpPr>
        <p:spPr>
          <a:xfrm>
            <a:off x="5688124" y="4797152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Ellipse 43"/>
          <p:cNvSpPr/>
          <p:nvPr/>
        </p:nvSpPr>
        <p:spPr>
          <a:xfrm>
            <a:off x="6660232" y="2348880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45" name="Ellipse 44"/>
          <p:cNvSpPr/>
          <p:nvPr/>
        </p:nvSpPr>
        <p:spPr>
          <a:xfrm>
            <a:off x="6660232" y="3356992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46" name="Ellipse 45"/>
          <p:cNvSpPr/>
          <p:nvPr/>
        </p:nvSpPr>
        <p:spPr>
          <a:xfrm>
            <a:off x="6660232" y="4293096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47" name="Ellipse 46"/>
          <p:cNvSpPr/>
          <p:nvPr/>
        </p:nvSpPr>
        <p:spPr>
          <a:xfrm>
            <a:off x="6660232" y="5301208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48" name="Connecteur droit 47"/>
          <p:cNvCxnSpPr>
            <a:stCxn id="44" idx="4"/>
            <a:endCxn id="45" idx="0"/>
          </p:cNvCxnSpPr>
          <p:nvPr/>
        </p:nvCxnSpPr>
        <p:spPr>
          <a:xfrm>
            <a:off x="6912260" y="285293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>
            <a:stCxn id="46" idx="0"/>
            <a:endCxn id="45" idx="4"/>
          </p:cNvCxnSpPr>
          <p:nvPr/>
        </p:nvCxnSpPr>
        <p:spPr>
          <a:xfrm flipV="1">
            <a:off x="6912260" y="3861048"/>
            <a:ext cx="0" cy="4320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>
            <a:stCxn id="46" idx="4"/>
            <a:endCxn id="47" idx="0"/>
          </p:cNvCxnSpPr>
          <p:nvPr/>
        </p:nvCxnSpPr>
        <p:spPr>
          <a:xfrm>
            <a:off x="6912260" y="4797152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Ellipse 50"/>
          <p:cNvSpPr/>
          <p:nvPr/>
        </p:nvSpPr>
        <p:spPr>
          <a:xfrm>
            <a:off x="7884368" y="2348880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52" name="Ellipse 51"/>
          <p:cNvSpPr/>
          <p:nvPr/>
        </p:nvSpPr>
        <p:spPr>
          <a:xfrm>
            <a:off x="7884368" y="3356992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53" name="Ellipse 52"/>
          <p:cNvSpPr/>
          <p:nvPr/>
        </p:nvSpPr>
        <p:spPr>
          <a:xfrm>
            <a:off x="7884368" y="4293096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54" name="Ellipse 53"/>
          <p:cNvSpPr/>
          <p:nvPr/>
        </p:nvSpPr>
        <p:spPr>
          <a:xfrm>
            <a:off x="7884368" y="5301208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55" name="Connecteur droit 54"/>
          <p:cNvCxnSpPr>
            <a:stCxn id="51" idx="4"/>
            <a:endCxn id="52" idx="0"/>
          </p:cNvCxnSpPr>
          <p:nvPr/>
        </p:nvCxnSpPr>
        <p:spPr>
          <a:xfrm>
            <a:off x="8136396" y="285293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>
            <a:stCxn id="53" idx="0"/>
            <a:endCxn id="52" idx="4"/>
          </p:cNvCxnSpPr>
          <p:nvPr/>
        </p:nvCxnSpPr>
        <p:spPr>
          <a:xfrm flipV="1">
            <a:off x="8136396" y="3861048"/>
            <a:ext cx="0" cy="4320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>
            <a:stCxn id="53" idx="4"/>
            <a:endCxn id="54" idx="0"/>
          </p:cNvCxnSpPr>
          <p:nvPr/>
        </p:nvCxnSpPr>
        <p:spPr>
          <a:xfrm>
            <a:off x="8136396" y="4797152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ZoneTexte 63"/>
          <p:cNvSpPr txBox="1"/>
          <p:nvPr/>
        </p:nvSpPr>
        <p:spPr>
          <a:xfrm>
            <a:off x="5403484" y="5877272"/>
            <a:ext cx="3128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☝       </a:t>
            </a:r>
            <a:r>
              <a:rPr lang="en-US" sz="2800" dirty="0"/>
              <a:t> </a:t>
            </a:r>
            <a:r>
              <a:rPr lang="en-US" sz="2800" dirty="0" smtClean="0"/>
              <a:t>    ☝     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    </a:t>
            </a:r>
            <a:r>
              <a:rPr lang="en-US" sz="2800" dirty="0" smtClean="0"/>
              <a:t>☝</a:t>
            </a:r>
            <a:endParaRPr lang="en-US" sz="2800" dirty="0"/>
          </a:p>
        </p:txBody>
      </p:sp>
      <p:cxnSp>
        <p:nvCxnSpPr>
          <p:cNvPr id="27" name="Connecteur en arc 26"/>
          <p:cNvCxnSpPr>
            <a:stCxn id="28" idx="5"/>
            <a:endCxn id="37" idx="2"/>
          </p:cNvCxnSpPr>
          <p:nvPr/>
        </p:nvCxnSpPr>
        <p:spPr>
          <a:xfrm rot="5400000" flipH="1" flipV="1">
            <a:off x="4229961" y="1644993"/>
            <a:ext cx="250219" cy="2162049"/>
          </a:xfrm>
          <a:prstGeom prst="curvedConnector4">
            <a:avLst>
              <a:gd name="adj1" fmla="val -91360"/>
              <a:gd name="adj2" fmla="val 51707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en arc 64"/>
          <p:cNvCxnSpPr>
            <a:stCxn id="29" idx="4"/>
          </p:cNvCxnSpPr>
          <p:nvPr/>
        </p:nvCxnSpPr>
        <p:spPr>
          <a:xfrm rot="5400000" flipH="1" flipV="1">
            <a:off x="4213768" y="2672916"/>
            <a:ext cx="142207" cy="2378073"/>
          </a:xfrm>
          <a:prstGeom prst="curvedConnector4">
            <a:avLst>
              <a:gd name="adj1" fmla="val -160752"/>
              <a:gd name="adj2" fmla="val 55299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en arc 65"/>
          <p:cNvCxnSpPr>
            <a:stCxn id="30" idx="4"/>
            <a:endCxn id="39" idx="2"/>
          </p:cNvCxnSpPr>
          <p:nvPr/>
        </p:nvCxnSpPr>
        <p:spPr>
          <a:xfrm rot="5400000" flipH="1" flipV="1">
            <a:off x="4103948" y="3537012"/>
            <a:ext cx="324036" cy="2340260"/>
          </a:xfrm>
          <a:prstGeom prst="curvedConnector4">
            <a:avLst>
              <a:gd name="adj1" fmla="val -70548"/>
              <a:gd name="adj2" fmla="val 55385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en arc 66"/>
          <p:cNvCxnSpPr>
            <a:stCxn id="31" idx="4"/>
            <a:endCxn id="40" idx="2"/>
          </p:cNvCxnSpPr>
          <p:nvPr/>
        </p:nvCxnSpPr>
        <p:spPr>
          <a:xfrm rot="5400000" flipH="1" flipV="1">
            <a:off x="4103948" y="4545124"/>
            <a:ext cx="324036" cy="2340260"/>
          </a:xfrm>
          <a:prstGeom prst="curvedConnector4">
            <a:avLst>
              <a:gd name="adj1" fmla="val -70548"/>
              <a:gd name="adj2" fmla="val 55385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4558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pattern query containment</a:t>
            </a:r>
            <a:endParaRPr lang="en-US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Tree pattern containment</a:t>
            </a:r>
            <a:endParaRPr lang="en-US" sz="240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xfrm>
            <a:off x="4283968" y="1600200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There is no homomorphism from q2 to q1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9" name="Ellipse 8"/>
          <p:cNvSpPr/>
          <p:nvPr/>
        </p:nvSpPr>
        <p:spPr>
          <a:xfrm>
            <a:off x="323528" y="2420888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2" name="Ellipse 11"/>
          <p:cNvSpPr/>
          <p:nvPr/>
        </p:nvSpPr>
        <p:spPr>
          <a:xfrm>
            <a:off x="323528" y="3429000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13" name="Ellipse 12"/>
          <p:cNvSpPr/>
          <p:nvPr/>
        </p:nvSpPr>
        <p:spPr>
          <a:xfrm>
            <a:off x="-108520" y="4365104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4" name="Ellipse 13"/>
          <p:cNvSpPr/>
          <p:nvPr/>
        </p:nvSpPr>
        <p:spPr>
          <a:xfrm>
            <a:off x="-108520" y="5373216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5" name="Ellipse 14"/>
          <p:cNvSpPr/>
          <p:nvPr/>
        </p:nvSpPr>
        <p:spPr>
          <a:xfrm>
            <a:off x="755576" y="4365104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6" name="Ellipse 15"/>
          <p:cNvSpPr/>
          <p:nvPr/>
        </p:nvSpPr>
        <p:spPr>
          <a:xfrm>
            <a:off x="755576" y="5373216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18" name="Connecteur droit 17"/>
          <p:cNvCxnSpPr>
            <a:stCxn id="9" idx="4"/>
            <a:endCxn id="12" idx="0"/>
          </p:cNvCxnSpPr>
          <p:nvPr/>
        </p:nvCxnSpPr>
        <p:spPr>
          <a:xfrm>
            <a:off x="575556" y="2924944"/>
            <a:ext cx="0" cy="504056"/>
          </a:xfrm>
          <a:prstGeom prst="line">
            <a:avLst/>
          </a:prstGeom>
          <a:ln w="76200" cmpd="tri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2" idx="4"/>
            <a:endCxn id="13" idx="0"/>
          </p:cNvCxnSpPr>
          <p:nvPr/>
        </p:nvCxnSpPr>
        <p:spPr>
          <a:xfrm flipH="1">
            <a:off x="143508" y="3933056"/>
            <a:ext cx="432048" cy="432048"/>
          </a:xfrm>
          <a:prstGeom prst="line">
            <a:avLst/>
          </a:prstGeom>
          <a:ln w="76200" cmpd="tri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12" idx="4"/>
            <a:endCxn id="15" idx="0"/>
          </p:cNvCxnSpPr>
          <p:nvPr/>
        </p:nvCxnSpPr>
        <p:spPr>
          <a:xfrm>
            <a:off x="575556" y="3933056"/>
            <a:ext cx="432048" cy="432048"/>
          </a:xfrm>
          <a:prstGeom prst="line">
            <a:avLst/>
          </a:prstGeom>
          <a:ln w="76200" cmpd="tri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13" idx="4"/>
            <a:endCxn id="14" idx="0"/>
          </p:cNvCxnSpPr>
          <p:nvPr/>
        </p:nvCxnSpPr>
        <p:spPr>
          <a:xfrm>
            <a:off x="143508" y="4869160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15" idx="4"/>
            <a:endCxn id="16" idx="0"/>
          </p:cNvCxnSpPr>
          <p:nvPr/>
        </p:nvCxnSpPr>
        <p:spPr>
          <a:xfrm>
            <a:off x="1007604" y="4869160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Ellipse 27"/>
          <p:cNvSpPr/>
          <p:nvPr/>
        </p:nvSpPr>
        <p:spPr>
          <a:xfrm>
            <a:off x="2843808" y="2420888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29" name="Ellipse 28"/>
          <p:cNvSpPr/>
          <p:nvPr/>
        </p:nvSpPr>
        <p:spPr>
          <a:xfrm>
            <a:off x="2843808" y="3429000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30" name="Ellipse 29"/>
          <p:cNvSpPr/>
          <p:nvPr/>
        </p:nvSpPr>
        <p:spPr>
          <a:xfrm>
            <a:off x="2843808" y="4365104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31" name="Ellipse 30"/>
          <p:cNvSpPr/>
          <p:nvPr/>
        </p:nvSpPr>
        <p:spPr>
          <a:xfrm>
            <a:off x="2843808" y="5373216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32" name="Connecteur droit 31"/>
          <p:cNvCxnSpPr>
            <a:stCxn id="28" idx="4"/>
            <a:endCxn id="29" idx="0"/>
          </p:cNvCxnSpPr>
          <p:nvPr/>
        </p:nvCxnSpPr>
        <p:spPr>
          <a:xfrm>
            <a:off x="3095836" y="2924944"/>
            <a:ext cx="0" cy="504056"/>
          </a:xfrm>
          <a:prstGeom prst="line">
            <a:avLst/>
          </a:prstGeom>
          <a:ln w="76200" cmpd="tri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>
            <a:stCxn id="30" idx="0"/>
            <a:endCxn id="29" idx="4"/>
          </p:cNvCxnSpPr>
          <p:nvPr/>
        </p:nvCxnSpPr>
        <p:spPr>
          <a:xfrm flipV="1">
            <a:off x="3095836" y="3933056"/>
            <a:ext cx="0" cy="4320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>
            <a:stCxn id="30" idx="4"/>
            <a:endCxn id="31" idx="0"/>
          </p:cNvCxnSpPr>
          <p:nvPr/>
        </p:nvCxnSpPr>
        <p:spPr>
          <a:xfrm>
            <a:off x="3095836" y="4869160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-36512" y="2708920"/>
            <a:ext cx="64807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q1</a:t>
            </a:r>
            <a:endParaRPr lang="en-US" dirty="0"/>
          </a:p>
        </p:txBody>
      </p:sp>
      <p:sp>
        <p:nvSpPr>
          <p:cNvPr id="38" name="ZoneTexte 37"/>
          <p:cNvSpPr txBox="1"/>
          <p:nvPr/>
        </p:nvSpPr>
        <p:spPr>
          <a:xfrm>
            <a:off x="3230137" y="2636912"/>
            <a:ext cx="4571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q2</a:t>
            </a:r>
            <a:endParaRPr lang="en-US" dirty="0"/>
          </a:p>
        </p:txBody>
      </p:sp>
      <p:grpSp>
        <p:nvGrpSpPr>
          <p:cNvPr id="46" name="Grouper 45"/>
          <p:cNvGrpSpPr/>
          <p:nvPr/>
        </p:nvGrpSpPr>
        <p:grpSpPr>
          <a:xfrm>
            <a:off x="827584" y="2672916"/>
            <a:ext cx="2304256" cy="2952328"/>
            <a:chOff x="827584" y="2672916"/>
            <a:chExt cx="2304256" cy="2952328"/>
          </a:xfrm>
        </p:grpSpPr>
        <p:sp>
          <p:nvSpPr>
            <p:cNvPr id="70" name="Multiplication 69"/>
            <p:cNvSpPr/>
            <p:nvPr/>
          </p:nvSpPr>
          <p:spPr>
            <a:xfrm>
              <a:off x="2123728" y="3933056"/>
              <a:ext cx="648072" cy="504056"/>
            </a:xfrm>
            <a:prstGeom prst="mathMultiply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77" name="Connecteur droit avec flèche 76"/>
            <p:cNvCxnSpPr/>
            <p:nvPr/>
          </p:nvCxnSpPr>
          <p:spPr>
            <a:xfrm flipH="1">
              <a:off x="827584" y="2672916"/>
              <a:ext cx="201622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eur droit avec flèche 77"/>
            <p:cNvCxnSpPr/>
            <p:nvPr/>
          </p:nvCxnSpPr>
          <p:spPr>
            <a:xfrm flipH="1">
              <a:off x="827584" y="3681028"/>
              <a:ext cx="201622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cteur droit avec flèche 78"/>
            <p:cNvCxnSpPr/>
            <p:nvPr/>
          </p:nvCxnSpPr>
          <p:spPr>
            <a:xfrm flipH="1">
              <a:off x="1259632" y="4617132"/>
              <a:ext cx="158417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cteur droit avec flèche 79"/>
            <p:cNvCxnSpPr/>
            <p:nvPr/>
          </p:nvCxnSpPr>
          <p:spPr>
            <a:xfrm flipH="1">
              <a:off x="1259632" y="5625244"/>
              <a:ext cx="158417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cteur droit avec flèche 80"/>
            <p:cNvCxnSpPr/>
            <p:nvPr/>
          </p:nvCxnSpPr>
          <p:spPr>
            <a:xfrm flipH="1">
              <a:off x="827584" y="4149080"/>
              <a:ext cx="2304256" cy="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07852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pattern query containment</a:t>
            </a:r>
            <a:endParaRPr lang="en-US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Tree pattern containment</a:t>
            </a:r>
            <a:endParaRPr lang="en-US" sz="24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9" name="Ellipse 8"/>
          <p:cNvSpPr/>
          <p:nvPr/>
        </p:nvSpPr>
        <p:spPr>
          <a:xfrm>
            <a:off x="323528" y="2420888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2" name="Ellipse 11"/>
          <p:cNvSpPr/>
          <p:nvPr/>
        </p:nvSpPr>
        <p:spPr>
          <a:xfrm>
            <a:off x="323528" y="3429000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13" name="Ellipse 12"/>
          <p:cNvSpPr/>
          <p:nvPr/>
        </p:nvSpPr>
        <p:spPr>
          <a:xfrm>
            <a:off x="-108520" y="4365104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4" name="Ellipse 13"/>
          <p:cNvSpPr/>
          <p:nvPr/>
        </p:nvSpPr>
        <p:spPr>
          <a:xfrm>
            <a:off x="-108520" y="5373216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5" name="Ellipse 14"/>
          <p:cNvSpPr/>
          <p:nvPr/>
        </p:nvSpPr>
        <p:spPr>
          <a:xfrm>
            <a:off x="755576" y="4365104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6" name="Ellipse 15"/>
          <p:cNvSpPr/>
          <p:nvPr/>
        </p:nvSpPr>
        <p:spPr>
          <a:xfrm>
            <a:off x="755576" y="5373216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18" name="Connecteur droit 17"/>
          <p:cNvCxnSpPr/>
          <p:nvPr/>
        </p:nvCxnSpPr>
        <p:spPr>
          <a:xfrm>
            <a:off x="539552" y="2924944"/>
            <a:ext cx="0" cy="504056"/>
          </a:xfrm>
          <a:prstGeom prst="line">
            <a:avLst/>
          </a:prstGeom>
          <a:ln w="76200" cmpd="tri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2" idx="4"/>
            <a:endCxn id="13" idx="0"/>
          </p:cNvCxnSpPr>
          <p:nvPr/>
        </p:nvCxnSpPr>
        <p:spPr>
          <a:xfrm flipH="1">
            <a:off x="143508" y="3933056"/>
            <a:ext cx="432048" cy="432048"/>
          </a:xfrm>
          <a:prstGeom prst="line">
            <a:avLst/>
          </a:prstGeom>
          <a:ln w="76200" cmpd="tri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12" idx="4"/>
            <a:endCxn id="15" idx="0"/>
          </p:cNvCxnSpPr>
          <p:nvPr/>
        </p:nvCxnSpPr>
        <p:spPr>
          <a:xfrm>
            <a:off x="575556" y="3933056"/>
            <a:ext cx="432048" cy="432048"/>
          </a:xfrm>
          <a:prstGeom prst="line">
            <a:avLst/>
          </a:prstGeom>
          <a:ln w="76200" cmpd="tri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13" idx="4"/>
            <a:endCxn id="14" idx="0"/>
          </p:cNvCxnSpPr>
          <p:nvPr/>
        </p:nvCxnSpPr>
        <p:spPr>
          <a:xfrm>
            <a:off x="143508" y="4869160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15" idx="4"/>
            <a:endCxn id="16" idx="0"/>
          </p:cNvCxnSpPr>
          <p:nvPr/>
        </p:nvCxnSpPr>
        <p:spPr>
          <a:xfrm>
            <a:off x="1007604" y="4869160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Ellipse 27"/>
          <p:cNvSpPr/>
          <p:nvPr/>
        </p:nvSpPr>
        <p:spPr>
          <a:xfrm>
            <a:off x="2843808" y="2420888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29" name="Ellipse 28"/>
          <p:cNvSpPr/>
          <p:nvPr/>
        </p:nvSpPr>
        <p:spPr>
          <a:xfrm>
            <a:off x="2843808" y="3429000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30" name="Ellipse 29"/>
          <p:cNvSpPr/>
          <p:nvPr/>
        </p:nvSpPr>
        <p:spPr>
          <a:xfrm>
            <a:off x="2843808" y="4365104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31" name="Ellipse 30"/>
          <p:cNvSpPr/>
          <p:nvPr/>
        </p:nvSpPr>
        <p:spPr>
          <a:xfrm>
            <a:off x="2843808" y="5373216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32" name="Connecteur droit 31"/>
          <p:cNvCxnSpPr>
            <a:stCxn id="28" idx="4"/>
            <a:endCxn id="29" idx="0"/>
          </p:cNvCxnSpPr>
          <p:nvPr/>
        </p:nvCxnSpPr>
        <p:spPr>
          <a:xfrm>
            <a:off x="3095836" y="2924944"/>
            <a:ext cx="0" cy="504056"/>
          </a:xfrm>
          <a:prstGeom prst="line">
            <a:avLst/>
          </a:prstGeom>
          <a:ln w="76200" cmpd="tri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>
            <a:stCxn id="30" idx="0"/>
            <a:endCxn id="29" idx="4"/>
          </p:cNvCxnSpPr>
          <p:nvPr/>
        </p:nvCxnSpPr>
        <p:spPr>
          <a:xfrm flipV="1">
            <a:off x="3095836" y="3933056"/>
            <a:ext cx="0" cy="4320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>
            <a:stCxn id="30" idx="4"/>
            <a:endCxn id="31" idx="0"/>
          </p:cNvCxnSpPr>
          <p:nvPr/>
        </p:nvCxnSpPr>
        <p:spPr>
          <a:xfrm>
            <a:off x="3095836" y="4869160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-36512" y="2708920"/>
            <a:ext cx="64807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q1</a:t>
            </a:r>
            <a:endParaRPr lang="en-US" dirty="0"/>
          </a:p>
        </p:txBody>
      </p:sp>
      <p:sp>
        <p:nvSpPr>
          <p:cNvPr id="38" name="ZoneTexte 37"/>
          <p:cNvSpPr txBox="1"/>
          <p:nvPr/>
        </p:nvSpPr>
        <p:spPr>
          <a:xfrm>
            <a:off x="3230137" y="2636912"/>
            <a:ext cx="4571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q2</a:t>
            </a:r>
            <a:endParaRPr lang="en-US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2"/>
          </p:nvPr>
        </p:nvSpPr>
        <p:spPr>
          <a:xfrm>
            <a:off x="4644008" y="1700808"/>
            <a:ext cx="4038600" cy="4525963"/>
          </a:xfrm>
        </p:spPr>
        <p:txBody>
          <a:bodyPr/>
          <a:lstStyle/>
          <a:p>
            <a:r>
              <a:rPr lang="en-US" dirty="0" smtClean="0"/>
              <a:t>But q1 ⊆ q2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q2 = there is a path of length at least 2 from the root r to a leaf c</a:t>
            </a:r>
          </a:p>
          <a:p>
            <a:pPr marL="0" indent="0">
              <a:buNone/>
            </a:pPr>
            <a:r>
              <a:rPr lang="en-US" dirty="0" smtClean="0"/>
              <a:t>q1 &amp; the # is not an </a:t>
            </a:r>
            <a:r>
              <a:rPr lang="en-US" b="1" i="1" dirty="0" smtClean="0"/>
              <a:t>a</a:t>
            </a:r>
          </a:p>
          <a:p>
            <a:pPr lvl="1" indent="-342900"/>
            <a:r>
              <a:rPr lang="en-US" dirty="0" smtClean="0"/>
              <a:t>There is such a path</a:t>
            </a:r>
          </a:p>
          <a:p>
            <a:pPr marL="0" indent="0">
              <a:buNone/>
            </a:pPr>
            <a:r>
              <a:rPr lang="en-US" dirty="0" smtClean="0"/>
              <a:t>q1 </a:t>
            </a:r>
            <a:r>
              <a:rPr lang="en-US" dirty="0"/>
              <a:t>&amp; the # is not a </a:t>
            </a:r>
            <a:r>
              <a:rPr lang="en-US" b="1" i="1" dirty="0" smtClean="0"/>
              <a:t>b</a:t>
            </a:r>
            <a:endParaRPr lang="en-US" b="1" i="1" dirty="0"/>
          </a:p>
          <a:p>
            <a:pPr lvl="1" indent="-342900"/>
            <a:r>
              <a:rPr lang="en-US" dirty="0"/>
              <a:t>There is such a path</a:t>
            </a:r>
          </a:p>
        </p:txBody>
      </p:sp>
      <p:grpSp>
        <p:nvGrpSpPr>
          <p:cNvPr id="69" name="Grouper 68"/>
          <p:cNvGrpSpPr/>
          <p:nvPr/>
        </p:nvGrpSpPr>
        <p:grpSpPr>
          <a:xfrm>
            <a:off x="1403648" y="2449488"/>
            <a:ext cx="936104" cy="3456384"/>
            <a:chOff x="1403648" y="2420888"/>
            <a:chExt cx="936104" cy="3456384"/>
          </a:xfrm>
        </p:grpSpPr>
        <p:sp>
          <p:nvSpPr>
            <p:cNvPr id="71" name="Ellipse 70"/>
            <p:cNvSpPr/>
            <p:nvPr/>
          </p:nvSpPr>
          <p:spPr>
            <a:xfrm>
              <a:off x="1835696" y="2420888"/>
              <a:ext cx="504056" cy="50405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</a:t>
              </a:r>
              <a:endParaRPr lang="en-US" dirty="0"/>
            </a:p>
          </p:txBody>
        </p:sp>
        <p:sp>
          <p:nvSpPr>
            <p:cNvPr id="72" name="Ellipse 71"/>
            <p:cNvSpPr/>
            <p:nvPr/>
          </p:nvSpPr>
          <p:spPr>
            <a:xfrm>
              <a:off x="1835696" y="3429000"/>
              <a:ext cx="504056" cy="50405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#</a:t>
              </a:r>
              <a:endParaRPr lang="en-US" dirty="0"/>
            </a:p>
          </p:txBody>
        </p:sp>
        <p:sp>
          <p:nvSpPr>
            <p:cNvPr id="73" name="Ellipse 72"/>
            <p:cNvSpPr/>
            <p:nvPr/>
          </p:nvSpPr>
          <p:spPr>
            <a:xfrm>
              <a:off x="1403648" y="4365104"/>
              <a:ext cx="504056" cy="50405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74" name="Ellipse 73"/>
            <p:cNvSpPr/>
            <p:nvPr/>
          </p:nvSpPr>
          <p:spPr>
            <a:xfrm>
              <a:off x="1403648" y="5373216"/>
              <a:ext cx="504056" cy="50405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</a:t>
              </a:r>
            </a:p>
          </p:txBody>
        </p:sp>
        <p:cxnSp>
          <p:nvCxnSpPr>
            <p:cNvPr id="75" name="Connecteur droit 74"/>
            <p:cNvCxnSpPr>
              <a:stCxn id="73" idx="4"/>
              <a:endCxn id="74" idx="0"/>
            </p:cNvCxnSpPr>
            <p:nvPr/>
          </p:nvCxnSpPr>
          <p:spPr>
            <a:xfrm>
              <a:off x="1655676" y="4869160"/>
              <a:ext cx="0" cy="50405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ZoneTexte 75"/>
            <p:cNvSpPr txBox="1"/>
            <p:nvPr/>
          </p:nvSpPr>
          <p:spPr>
            <a:xfrm>
              <a:off x="1475656" y="2708920"/>
              <a:ext cx="792088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q1</a:t>
              </a:r>
              <a:r>
                <a:rPr lang="en-US" sz="3200" baseline="-25000" dirty="0" smtClean="0"/>
                <a:t>1</a:t>
              </a:r>
              <a:endParaRPr lang="en-US" baseline="-25000" dirty="0"/>
            </a:p>
          </p:txBody>
        </p:sp>
        <p:cxnSp>
          <p:nvCxnSpPr>
            <p:cNvPr id="83" name="Connecteur droit 82"/>
            <p:cNvCxnSpPr/>
            <p:nvPr/>
          </p:nvCxnSpPr>
          <p:spPr>
            <a:xfrm>
              <a:off x="2123728" y="2924944"/>
              <a:ext cx="0" cy="504056"/>
            </a:xfrm>
            <a:prstGeom prst="line">
              <a:avLst/>
            </a:prstGeom>
            <a:ln w="76200" cmpd="tri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cteur droit 83"/>
            <p:cNvCxnSpPr>
              <a:stCxn id="72" idx="4"/>
              <a:endCxn id="73" idx="0"/>
            </p:cNvCxnSpPr>
            <p:nvPr/>
          </p:nvCxnSpPr>
          <p:spPr>
            <a:xfrm flipH="1">
              <a:off x="1655676" y="3933056"/>
              <a:ext cx="432048" cy="43204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er 22"/>
          <p:cNvGrpSpPr/>
          <p:nvPr/>
        </p:nvGrpSpPr>
        <p:grpSpPr>
          <a:xfrm>
            <a:off x="1475656" y="2420888"/>
            <a:ext cx="1224136" cy="3456384"/>
            <a:chOff x="-1404664" y="2573288"/>
            <a:chExt cx="1224136" cy="3456384"/>
          </a:xfrm>
        </p:grpSpPr>
        <p:sp>
          <p:nvSpPr>
            <p:cNvPr id="86" name="Ellipse 85"/>
            <p:cNvSpPr/>
            <p:nvPr/>
          </p:nvSpPr>
          <p:spPr>
            <a:xfrm>
              <a:off x="-1044624" y="2573288"/>
              <a:ext cx="504056" cy="50405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</a:t>
              </a:r>
              <a:endParaRPr lang="en-US" dirty="0"/>
            </a:p>
          </p:txBody>
        </p:sp>
        <p:sp>
          <p:nvSpPr>
            <p:cNvPr id="87" name="Ellipse 86"/>
            <p:cNvSpPr/>
            <p:nvPr/>
          </p:nvSpPr>
          <p:spPr>
            <a:xfrm>
              <a:off x="-1044624" y="3581400"/>
              <a:ext cx="504056" cy="50405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#</a:t>
              </a:r>
              <a:endParaRPr lang="en-US" dirty="0"/>
            </a:p>
          </p:txBody>
        </p:sp>
        <p:sp>
          <p:nvSpPr>
            <p:cNvPr id="88" name="Ellipse 87"/>
            <p:cNvSpPr/>
            <p:nvPr/>
          </p:nvSpPr>
          <p:spPr>
            <a:xfrm>
              <a:off x="-684584" y="4517504"/>
              <a:ext cx="504056" cy="50405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</a:t>
              </a:r>
            </a:p>
          </p:txBody>
        </p:sp>
        <p:sp>
          <p:nvSpPr>
            <p:cNvPr id="89" name="Ellipse 88"/>
            <p:cNvSpPr/>
            <p:nvPr/>
          </p:nvSpPr>
          <p:spPr>
            <a:xfrm>
              <a:off x="-684584" y="5525616"/>
              <a:ext cx="504056" cy="50405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</a:t>
              </a:r>
            </a:p>
          </p:txBody>
        </p:sp>
        <p:cxnSp>
          <p:nvCxnSpPr>
            <p:cNvPr id="90" name="Connecteur droit 89"/>
            <p:cNvCxnSpPr>
              <a:stCxn id="88" idx="4"/>
              <a:endCxn id="89" idx="0"/>
            </p:cNvCxnSpPr>
            <p:nvPr/>
          </p:nvCxnSpPr>
          <p:spPr>
            <a:xfrm>
              <a:off x="-432556" y="5021560"/>
              <a:ext cx="0" cy="50405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ZoneTexte 90"/>
            <p:cNvSpPr txBox="1"/>
            <p:nvPr/>
          </p:nvSpPr>
          <p:spPr>
            <a:xfrm>
              <a:off x="-1404664" y="2861320"/>
              <a:ext cx="792088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q1</a:t>
              </a:r>
              <a:r>
                <a:rPr lang="en-US" sz="3200" baseline="-25000" dirty="0"/>
                <a:t>2</a:t>
              </a:r>
              <a:endParaRPr lang="en-US" baseline="-25000" dirty="0"/>
            </a:p>
          </p:txBody>
        </p:sp>
        <p:cxnSp>
          <p:nvCxnSpPr>
            <p:cNvPr id="92" name="Connecteur droit 91"/>
            <p:cNvCxnSpPr/>
            <p:nvPr/>
          </p:nvCxnSpPr>
          <p:spPr>
            <a:xfrm>
              <a:off x="-756592" y="3077344"/>
              <a:ext cx="0" cy="504056"/>
            </a:xfrm>
            <a:prstGeom prst="line">
              <a:avLst/>
            </a:prstGeom>
            <a:ln w="76200" cmpd="tri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>
              <a:stCxn id="87" idx="4"/>
              <a:endCxn id="88" idx="0"/>
            </p:cNvCxnSpPr>
            <p:nvPr/>
          </p:nvCxnSpPr>
          <p:spPr>
            <a:xfrm>
              <a:off x="-792596" y="4085456"/>
              <a:ext cx="360040" cy="43204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79428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XML storage</a:t>
            </a:r>
            <a:endParaRPr lang="en-US" sz="360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In a file system</a:t>
            </a:r>
          </a:p>
          <a:p>
            <a:pPr lvl="1"/>
            <a:r>
              <a:rPr lang="en-US" sz="2000" dirty="0" smtClean="0"/>
              <a:t>A directory is now becoming a searchable database</a:t>
            </a:r>
          </a:p>
          <a:p>
            <a:pPr marL="0" indent="0">
              <a:buNone/>
            </a:pPr>
            <a:r>
              <a:rPr lang="en-US" sz="2400" dirty="0" smtClean="0"/>
              <a:t>In a native XML DBMS</a:t>
            </a:r>
          </a:p>
          <a:p>
            <a:pPr lvl="1"/>
            <a:r>
              <a:rPr lang="en-US" sz="2000" dirty="0" err="1" smtClean="0"/>
              <a:t>eXist</a:t>
            </a:r>
            <a:r>
              <a:rPr lang="en-US" sz="2000" dirty="0" smtClean="0"/>
              <a:t>: open source</a:t>
            </a:r>
          </a:p>
          <a:p>
            <a:pPr lvl="1"/>
            <a:r>
              <a:rPr lang="en-US" sz="2000" dirty="0" err="1" smtClean="0"/>
              <a:t>MonetDB</a:t>
            </a:r>
            <a:endParaRPr lang="en-US" sz="2000" dirty="0" smtClean="0"/>
          </a:p>
          <a:p>
            <a:pPr marL="0" indent="0">
              <a:buNone/>
            </a:pPr>
            <a:r>
              <a:rPr lang="en-US" sz="2400" dirty="0" smtClean="0"/>
              <a:t>In a relational DBMS</a:t>
            </a:r>
          </a:p>
          <a:p>
            <a:pPr lvl="1"/>
            <a:r>
              <a:rPr lang="en-US" sz="2000" dirty="0" smtClean="0"/>
              <a:t>Blades for storing XML</a:t>
            </a:r>
          </a:p>
          <a:p>
            <a:pPr marL="0" indent="0">
              <a:buNone/>
            </a:pPr>
            <a:r>
              <a:rPr lang="en-US" sz="2400" dirty="0" smtClean="0"/>
              <a:t>Several types of API</a:t>
            </a:r>
          </a:p>
          <a:p>
            <a:pPr lvl="1"/>
            <a:r>
              <a:rPr lang="en-US" sz="2000" dirty="0" smtClean="0"/>
              <a:t>XQJ XQuery API for Java specification (XQJ)</a:t>
            </a:r>
          </a:p>
          <a:p>
            <a:pPr lvl="1"/>
            <a:r>
              <a:rPr lang="en-US" sz="2000" dirty="0" smtClean="0"/>
              <a:t>XML:DB JDBC for XML databases</a:t>
            </a:r>
          </a:p>
          <a:p>
            <a:pPr marL="0" indent="0">
              <a:buNone/>
            </a:pPr>
            <a:r>
              <a:rPr lang="en-US" sz="2400" dirty="0" smtClean="0"/>
              <a:t>Trend: reduce the separation between DBMS and file systems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51C8-E319-9841-87A3-241FB8AE147D}" type="datetime1">
              <a:rPr lang="en-US" smtClean="0"/>
              <a:t>3/20/12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2651820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Graphs and </a:t>
            </a:r>
            <a:r>
              <a:rPr lang="en-US" dirty="0"/>
              <a:t>o</a:t>
            </a:r>
            <a:r>
              <a:rPr lang="en-US" dirty="0" smtClean="0"/>
              <a:t>bject databases </a:t>
            </a:r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DAEB-90F5-6548-AE3A-D0B69EE81F40}" type="datetime1">
              <a:rPr lang="en-US" smtClean="0"/>
              <a:t>3/20/12</a:t>
            </a:fld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6314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Object </a:t>
            </a:r>
            <a:r>
              <a:rPr lang="en-US" dirty="0" smtClean="0"/>
              <a:t>databases </a:t>
            </a:r>
            <a:r>
              <a:rPr lang="en-US" dirty="0"/>
              <a:t>=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Object</a:t>
            </a:r>
            <a:r>
              <a:rPr lang="en-US" dirty="0"/>
              <a:t>-oriented </a:t>
            </a:r>
            <a:r>
              <a:rPr lang="en-US" dirty="0" smtClean="0"/>
              <a:t>languages </a:t>
            </a:r>
            <a:r>
              <a:rPr lang="en-US" dirty="0"/>
              <a:t>+ </a:t>
            </a:r>
            <a:r>
              <a:rPr lang="en-US" dirty="0" smtClean="0"/>
              <a:t>Databases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Object-oriented language </a:t>
            </a:r>
          </a:p>
          <a:p>
            <a:pPr lvl="1"/>
            <a:r>
              <a:rPr lang="en-US" sz="2000" dirty="0"/>
              <a:t>Object = data + </a:t>
            </a:r>
            <a:r>
              <a:rPr lang="en-US" sz="2000" dirty="0" smtClean="0"/>
              <a:t>behavior</a:t>
            </a:r>
          </a:p>
          <a:p>
            <a:pPr lvl="1"/>
            <a:r>
              <a:rPr lang="en-US" sz="2000" dirty="0" smtClean="0"/>
              <a:t>Objects encapsulate data</a:t>
            </a:r>
          </a:p>
          <a:p>
            <a:r>
              <a:rPr lang="en-US" sz="2400" dirty="0" smtClean="0"/>
              <a:t>Standard database features</a:t>
            </a:r>
          </a:p>
          <a:p>
            <a:pPr lvl="1"/>
            <a:r>
              <a:rPr lang="en-US" sz="2000" dirty="0" smtClean="0"/>
              <a:t>Transactions</a:t>
            </a:r>
          </a:p>
          <a:p>
            <a:pPr lvl="1"/>
            <a:r>
              <a:rPr lang="en-US" sz="2000" dirty="0"/>
              <a:t>Q</a:t>
            </a:r>
            <a:r>
              <a:rPr lang="en-US" sz="2000" dirty="0" smtClean="0"/>
              <a:t>ueries, etc. </a:t>
            </a:r>
          </a:p>
          <a:p>
            <a:r>
              <a:rPr lang="en-US" sz="2400" dirty="0"/>
              <a:t>Object data model</a:t>
            </a:r>
          </a:p>
          <a:p>
            <a:pPr lvl="1"/>
            <a:r>
              <a:rPr lang="en-US" sz="2000" dirty="0"/>
              <a:t>Object identity</a:t>
            </a:r>
          </a:p>
          <a:p>
            <a:pPr lvl="1"/>
            <a:r>
              <a:rPr lang="en-US" sz="2000" dirty="0"/>
              <a:t>Complex </a:t>
            </a:r>
            <a:r>
              <a:rPr lang="en-US" sz="2000" dirty="0" smtClean="0"/>
              <a:t>structure (typically set &amp; tuple constructors)</a:t>
            </a:r>
            <a:endParaRPr lang="en-US" sz="2000" dirty="0"/>
          </a:p>
          <a:p>
            <a:pPr lvl="1"/>
            <a:r>
              <a:rPr lang="en-US" sz="2000" dirty="0" smtClean="0"/>
              <a:t>Classes: type and class hierarchies</a:t>
            </a:r>
          </a:p>
          <a:p>
            <a:pPr lvl="1"/>
            <a:r>
              <a:rPr lang="en-US" sz="2000" dirty="0" smtClean="0"/>
              <a:t>Inheritance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E2D0-6ADF-8443-A485-83216626E27D}" type="datetime1">
              <a:rPr lang="en-US" smtClean="0"/>
              <a:t>3/20/12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8947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Architecture: relational vs. object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47332" y="2060848"/>
            <a:ext cx="2304256" cy="1800200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4367" y="3320592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JDBC / ODBC</a:t>
            </a:r>
            <a:endParaRPr lang="en-US" sz="2400"/>
          </a:p>
        </p:txBody>
      </p:sp>
      <p:cxnSp>
        <p:nvCxnSpPr>
          <p:cNvPr id="7" name="Straight Connector 6"/>
          <p:cNvCxnSpPr/>
          <p:nvPr/>
        </p:nvCxnSpPr>
        <p:spPr>
          <a:xfrm>
            <a:off x="947332" y="3284984"/>
            <a:ext cx="2304256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301324" y="2486337"/>
            <a:ext cx="1596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Application</a:t>
            </a:r>
            <a:endParaRPr lang="en-US" sz="2400"/>
          </a:p>
        </p:txBody>
      </p:sp>
      <p:sp>
        <p:nvSpPr>
          <p:cNvPr id="9" name="Rectangle 8"/>
          <p:cNvSpPr/>
          <p:nvPr/>
        </p:nvSpPr>
        <p:spPr>
          <a:xfrm>
            <a:off x="964346" y="4707839"/>
            <a:ext cx="2304256" cy="728464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5998" y="4841238"/>
            <a:ext cx="2287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Relational server</a:t>
            </a:r>
            <a:endParaRPr lang="en-US" sz="2400"/>
          </a:p>
        </p:txBody>
      </p:sp>
      <p:cxnSp>
        <p:nvCxnSpPr>
          <p:cNvPr id="12" name="Straight Arrow Connector 11"/>
          <p:cNvCxnSpPr>
            <a:stCxn id="4" idx="2"/>
            <a:endCxn id="9" idx="0"/>
          </p:cNvCxnSpPr>
          <p:nvPr/>
        </p:nvCxnSpPr>
        <p:spPr>
          <a:xfrm>
            <a:off x="2099460" y="3861048"/>
            <a:ext cx="17014" cy="846791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n 12"/>
          <p:cNvSpPr/>
          <p:nvPr/>
        </p:nvSpPr>
        <p:spPr>
          <a:xfrm>
            <a:off x="1523395" y="5661248"/>
            <a:ext cx="1152128" cy="648072"/>
          </a:xfrm>
          <a:prstGeom prst="ca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675523" y="3822778"/>
            <a:ext cx="1391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Each reads is </a:t>
            </a:r>
          </a:p>
          <a:p>
            <a:r>
              <a:rPr lang="en-US" smtClean="0"/>
              <a:t>to the server</a:t>
            </a:r>
            <a:endParaRPr lang="en-US"/>
          </a:p>
        </p:txBody>
      </p:sp>
      <p:cxnSp>
        <p:nvCxnSpPr>
          <p:cNvPr id="16" name="Straight Arrow Connector 15"/>
          <p:cNvCxnSpPr>
            <a:endCxn id="13" idx="0"/>
          </p:cNvCxnSpPr>
          <p:nvPr/>
        </p:nvCxnSpPr>
        <p:spPr>
          <a:xfrm flipH="1">
            <a:off x="2099459" y="5393295"/>
            <a:ext cx="2" cy="429971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004048" y="2086115"/>
            <a:ext cx="2304256" cy="180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36096" y="2213159"/>
            <a:ext cx="1596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Application</a:t>
            </a:r>
            <a:endParaRPr lang="en-US" sz="2400"/>
          </a:p>
        </p:txBody>
      </p:sp>
      <p:cxnSp>
        <p:nvCxnSpPr>
          <p:cNvPr id="20" name="Straight Connector 19"/>
          <p:cNvCxnSpPr/>
          <p:nvPr/>
        </p:nvCxnSpPr>
        <p:spPr>
          <a:xfrm>
            <a:off x="5004048" y="2793887"/>
            <a:ext cx="2304256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988939" y="4720798"/>
            <a:ext cx="2304256" cy="7284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59012" y="4854197"/>
            <a:ext cx="2287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Object DB server</a:t>
            </a:r>
            <a:endParaRPr lang="en-US" sz="2400"/>
          </a:p>
        </p:txBody>
      </p:sp>
      <p:sp>
        <p:nvSpPr>
          <p:cNvPr id="24" name="TextBox 23"/>
          <p:cNvSpPr txBox="1"/>
          <p:nvPr/>
        </p:nvSpPr>
        <p:spPr>
          <a:xfrm>
            <a:off x="6836737" y="3886315"/>
            <a:ext cx="1281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Some reads</a:t>
            </a:r>
          </a:p>
          <a:p>
            <a:r>
              <a:rPr lang="en-US" smtClean="0"/>
              <a:t>are local</a:t>
            </a:r>
            <a:endParaRPr lang="en-US"/>
          </a:p>
        </p:txBody>
      </p:sp>
      <p:sp>
        <p:nvSpPr>
          <p:cNvPr id="25" name="Can 24"/>
          <p:cNvSpPr/>
          <p:nvPr/>
        </p:nvSpPr>
        <p:spPr>
          <a:xfrm>
            <a:off x="5580112" y="5702932"/>
            <a:ext cx="1152128" cy="648072"/>
          </a:xfrm>
          <a:prstGeom prst="ca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6164565" y="5455402"/>
            <a:ext cx="2" cy="429971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192588" y="3861048"/>
            <a:ext cx="17014" cy="846791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168958" y="2851362"/>
            <a:ext cx="2139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Object cache &amp; cache manager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812C-DC51-6546-B9F3-31238C5AB900}" type="datetime1">
              <a:rPr lang="en-US" smtClean="0"/>
              <a:t>3/20/12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29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5076056" y="4221088"/>
            <a:ext cx="1664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Queries or OIDs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832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Organization</a:t>
            </a:r>
            <a:endParaRPr lang="en-US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Trees and XML</a:t>
            </a:r>
          </a:p>
          <a:p>
            <a:pPr marL="0" indent="0">
              <a:buNone/>
            </a:pPr>
            <a:r>
              <a:rPr lang="en-US" sz="2400" dirty="0" smtClean="0"/>
              <a:t>Graphs and object databases</a:t>
            </a:r>
          </a:p>
          <a:p>
            <a:pPr marL="0" indent="0">
              <a:buNone/>
            </a:pPr>
            <a:r>
              <a:rPr lang="en-US" sz="2400" dirty="0" err="1" smtClean="0"/>
              <a:t>NoSQL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OLAP (On-line analytical processing)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Conditional tables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Next class: Semantic Web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407E-F8A1-A047-9F50-866E159BCB1E}" type="datetime1">
              <a:rPr lang="en-US" smtClean="0"/>
              <a:t>3/20/12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same object from disc to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/>
              <a:t>Greatly facilitates developing </a:t>
            </a:r>
            <a:r>
              <a:rPr lang="en-US" sz="2400" dirty="0" smtClean="0"/>
              <a:t>applications</a:t>
            </a:r>
          </a:p>
          <a:p>
            <a:pPr lvl="1"/>
            <a:r>
              <a:rPr lang="en-US" sz="2000" dirty="0" smtClean="0"/>
              <a:t>A single data model (richer)</a:t>
            </a:r>
          </a:p>
          <a:p>
            <a:pPr lvl="1"/>
            <a:r>
              <a:rPr lang="en-US" sz="2000" dirty="0"/>
              <a:t>I</a:t>
            </a:r>
            <a:r>
              <a:rPr lang="en-US" sz="2000" dirty="0" smtClean="0"/>
              <a:t>ntegration with an object programming language, </a:t>
            </a:r>
          </a:p>
          <a:p>
            <a:pPr marL="0" indent="0">
              <a:buNone/>
            </a:pPr>
            <a:r>
              <a:rPr lang="en-US" sz="2400" dirty="0" smtClean="0"/>
              <a:t>Performance because of </a:t>
            </a:r>
            <a:r>
              <a:rPr lang="en-US" sz="2400" dirty="0"/>
              <a:t>complex objects</a:t>
            </a:r>
          </a:p>
          <a:p>
            <a:pPr lvl="1"/>
            <a:r>
              <a:rPr lang="en-US" sz="2000" dirty="0"/>
              <a:t>Join between multiple tables replaced by navigation between </a:t>
            </a:r>
            <a:r>
              <a:rPr lang="en-US" sz="2000" dirty="0" smtClean="0"/>
              <a:t>objects</a:t>
            </a:r>
          </a:p>
          <a:p>
            <a:pPr lvl="1"/>
            <a:r>
              <a:rPr lang="en-US" sz="2000" dirty="0" smtClean="0"/>
              <a:t>Object often </a:t>
            </a:r>
            <a:r>
              <a:rPr lang="en-US" sz="2000" dirty="0"/>
              <a:t>in local cache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E2D0-6ADF-8443-A485-83216626E27D}" type="datetime1">
              <a:rPr lang="en-US" smtClean="0"/>
              <a:t>3/20/12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30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971600" y="1700808"/>
            <a:ext cx="2808312" cy="1800200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04048" y="1700808"/>
            <a:ext cx="2808312" cy="1800200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914600" y="1949501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634680" y="2168860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202632" y="2879935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66728" y="2883897"/>
            <a:ext cx="432048" cy="432048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6" idx="6"/>
            <a:endCxn id="9" idx="2"/>
          </p:cNvCxnSpPr>
          <p:nvPr/>
        </p:nvCxnSpPr>
        <p:spPr>
          <a:xfrm>
            <a:off x="2346648" y="2165525"/>
            <a:ext cx="288032" cy="21935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3"/>
          </p:cNvCxnSpPr>
          <p:nvPr/>
        </p:nvCxnSpPr>
        <p:spPr>
          <a:xfrm flipH="1">
            <a:off x="1786216" y="2318277"/>
            <a:ext cx="191656" cy="1968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4"/>
            <a:endCxn id="12" idx="0"/>
          </p:cNvCxnSpPr>
          <p:nvPr/>
        </p:nvCxnSpPr>
        <p:spPr>
          <a:xfrm>
            <a:off x="2850704" y="2600908"/>
            <a:ext cx="432048" cy="28298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9" idx="4"/>
          </p:cNvCxnSpPr>
          <p:nvPr/>
        </p:nvCxnSpPr>
        <p:spPr>
          <a:xfrm flipV="1">
            <a:off x="2490664" y="2600908"/>
            <a:ext cx="360040" cy="27965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5976156" y="1889212"/>
            <a:ext cx="432048" cy="43204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696236" y="2108571"/>
            <a:ext cx="432048" cy="43204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478996" y="2391560"/>
            <a:ext cx="432048" cy="43204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 	</a:t>
            </a:r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264188" y="2819646"/>
            <a:ext cx="432048" cy="43204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128284" y="2823608"/>
            <a:ext cx="432048" cy="43204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>
            <a:stCxn id="28" idx="6"/>
            <a:endCxn id="29" idx="2"/>
          </p:cNvCxnSpPr>
          <p:nvPr/>
        </p:nvCxnSpPr>
        <p:spPr>
          <a:xfrm>
            <a:off x="6408204" y="2105236"/>
            <a:ext cx="288032" cy="21935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8" idx="3"/>
            <a:endCxn id="30" idx="7"/>
          </p:cNvCxnSpPr>
          <p:nvPr/>
        </p:nvCxnSpPr>
        <p:spPr>
          <a:xfrm flipH="1">
            <a:off x="5847772" y="2257988"/>
            <a:ext cx="191656" cy="1968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9" idx="4"/>
            <a:endCxn id="32" idx="0"/>
          </p:cNvCxnSpPr>
          <p:nvPr/>
        </p:nvCxnSpPr>
        <p:spPr>
          <a:xfrm>
            <a:off x="6912260" y="2540619"/>
            <a:ext cx="432048" cy="28298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29" idx="4"/>
          </p:cNvCxnSpPr>
          <p:nvPr/>
        </p:nvCxnSpPr>
        <p:spPr>
          <a:xfrm flipV="1">
            <a:off x="6552220" y="2540619"/>
            <a:ext cx="360040" cy="27965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Left-Right Arrow 26"/>
          <p:cNvSpPr/>
          <p:nvPr/>
        </p:nvSpPr>
        <p:spPr>
          <a:xfrm>
            <a:off x="3779912" y="2329855"/>
            <a:ext cx="1224136" cy="406909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052"/>
          <p:cNvSpPr>
            <a:spLocks noChangeArrowheads="1"/>
          </p:cNvSpPr>
          <p:nvPr/>
        </p:nvSpPr>
        <p:spPr bwMode="auto">
          <a:xfrm>
            <a:off x="971600" y="3524608"/>
            <a:ext cx="1808561" cy="318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i="1" dirty="0" smtClean="0">
                <a:solidFill>
                  <a:schemeClr val="tx2"/>
                </a:solidFill>
                <a:latin typeface="Arial" charset="0"/>
              </a:rPr>
              <a:t>In memory object</a:t>
            </a:r>
            <a:endParaRPr lang="en-US" sz="1600" b="0" i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9" name="Rectangle 1052"/>
          <p:cNvSpPr>
            <a:spLocks noChangeArrowheads="1"/>
          </p:cNvSpPr>
          <p:nvPr/>
        </p:nvSpPr>
        <p:spPr bwMode="auto">
          <a:xfrm>
            <a:off x="4991862" y="3534773"/>
            <a:ext cx="3097976" cy="318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0" i="1" dirty="0" smtClean="0">
                <a:solidFill>
                  <a:schemeClr val="tx2"/>
                </a:solidFill>
                <a:latin typeface="Arial" charset="0"/>
              </a:rPr>
              <a:t>Same object in object database</a:t>
            </a:r>
            <a:endParaRPr lang="en-US" sz="1600" b="0" i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0" name="Rectangle 1052"/>
          <p:cNvSpPr>
            <a:spLocks noChangeArrowheads="1"/>
          </p:cNvSpPr>
          <p:nvPr/>
        </p:nvSpPr>
        <p:spPr bwMode="auto">
          <a:xfrm>
            <a:off x="3792456" y="2883897"/>
            <a:ext cx="1204429" cy="540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i="1" dirty="0" smtClean="0">
                <a:solidFill>
                  <a:schemeClr val="tx2"/>
                </a:solidFill>
                <a:latin typeface="Arial" charset="0"/>
              </a:rPr>
              <a:t>Query</a:t>
            </a:r>
          </a:p>
          <a:p>
            <a:pPr>
              <a:lnSpc>
                <a:spcPct val="90000"/>
              </a:lnSpc>
            </a:pPr>
            <a:r>
              <a:rPr lang="en-US" sz="1600" b="0" i="1" dirty="0" smtClean="0">
                <a:solidFill>
                  <a:schemeClr val="tx2"/>
                </a:solidFill>
                <a:latin typeface="Arial" charset="0"/>
              </a:rPr>
              <a:t>Navigation</a:t>
            </a:r>
            <a:endParaRPr lang="en-US" sz="1600" b="0" i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7" name="Oval 11"/>
          <p:cNvSpPr/>
          <p:nvPr/>
        </p:nvSpPr>
        <p:spPr>
          <a:xfrm>
            <a:off x="1547664" y="2492896"/>
            <a:ext cx="432048" cy="432048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15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Moderate industrial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Object database systems</a:t>
            </a:r>
          </a:p>
          <a:p>
            <a:pPr lvl="1"/>
            <a:r>
              <a:rPr lang="en-US" sz="2000" dirty="0" smtClean="0"/>
              <a:t>1989: Object Database Manifesto (Atkinson, </a:t>
            </a:r>
            <a:r>
              <a:rPr lang="en-US" sz="2000" dirty="0" err="1" smtClean="0"/>
              <a:t>Bancilhon</a:t>
            </a:r>
            <a:r>
              <a:rPr lang="en-US" sz="2000" dirty="0" smtClean="0"/>
              <a:t> et al)</a:t>
            </a:r>
          </a:p>
          <a:p>
            <a:pPr lvl="1"/>
            <a:r>
              <a:rPr lang="en-US" sz="2000" dirty="0"/>
              <a:t>Pioneers: O2, </a:t>
            </a:r>
            <a:r>
              <a:rPr lang="en-US" sz="2000" dirty="0" err="1"/>
              <a:t>ObjectStore</a:t>
            </a:r>
            <a:r>
              <a:rPr lang="en-US" sz="2000" dirty="0"/>
              <a:t>, Objectivity, Versant…</a:t>
            </a:r>
          </a:p>
          <a:p>
            <a:pPr lvl="1"/>
            <a:r>
              <a:rPr lang="en-US" sz="2000" dirty="0" smtClean="0"/>
              <a:t>ODMG Standard, OQL</a:t>
            </a:r>
          </a:p>
          <a:p>
            <a:r>
              <a:rPr lang="en-US" sz="2400" dirty="0" smtClean="0"/>
              <a:t>Object-Relational</a:t>
            </a:r>
          </a:p>
          <a:p>
            <a:pPr lvl="1"/>
            <a:r>
              <a:rPr lang="en-US" sz="2000" dirty="0" smtClean="0"/>
              <a:t>Dirty attempts to use relational back-ends to store objects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1EFB-9649-C042-B3AD-7972D313B1E1}" type="datetime1">
              <a:rPr lang="en-US" smtClean="0"/>
              <a:t>3/20/12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31</a:t>
            </a:fld>
            <a:endParaRPr lang="fr-FR"/>
          </a:p>
        </p:txBody>
      </p:sp>
      <p:grpSp>
        <p:nvGrpSpPr>
          <p:cNvPr id="7" name="Group 102"/>
          <p:cNvGrpSpPr/>
          <p:nvPr/>
        </p:nvGrpSpPr>
        <p:grpSpPr>
          <a:xfrm>
            <a:off x="986229" y="4342504"/>
            <a:ext cx="7768156" cy="1678784"/>
            <a:chOff x="1198877" y="2286927"/>
            <a:chExt cx="7768156" cy="1678784"/>
          </a:xfrm>
        </p:grpSpPr>
        <p:sp>
          <p:nvSpPr>
            <p:cNvPr id="8" name="Rectangle 7"/>
            <p:cNvSpPr/>
            <p:nvPr/>
          </p:nvSpPr>
          <p:spPr>
            <a:xfrm>
              <a:off x="1198877" y="2286927"/>
              <a:ext cx="2808312" cy="1335066"/>
            </a:xfrm>
            <a:prstGeom prst="rect">
              <a:avLst/>
            </a:prstGeom>
            <a:solidFill>
              <a:srgbClr val="CCE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231325" y="2286927"/>
              <a:ext cx="2808312" cy="1335066"/>
            </a:xfrm>
            <a:prstGeom prst="rect">
              <a:avLst/>
            </a:prstGeom>
            <a:solidFill>
              <a:srgbClr val="CC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5"/>
            <p:cNvSpPr/>
            <p:nvPr/>
          </p:nvSpPr>
          <p:spPr>
            <a:xfrm>
              <a:off x="2141877" y="2471363"/>
              <a:ext cx="432048" cy="3204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6"/>
            <p:cNvSpPr/>
            <p:nvPr/>
          </p:nvSpPr>
          <p:spPr>
            <a:xfrm>
              <a:off x="2861957" y="2634044"/>
              <a:ext cx="432048" cy="3204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7"/>
            <p:cNvSpPr/>
            <p:nvPr/>
          </p:nvSpPr>
          <p:spPr>
            <a:xfrm>
              <a:off x="1644717" y="2843915"/>
              <a:ext cx="432048" cy="3204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 	</a:t>
              </a:r>
              <a:endParaRPr lang="en-US"/>
            </a:p>
          </p:txBody>
        </p:sp>
        <p:sp>
          <p:nvSpPr>
            <p:cNvPr id="13" name="Oval 8"/>
            <p:cNvSpPr/>
            <p:nvPr/>
          </p:nvSpPr>
          <p:spPr>
            <a:xfrm>
              <a:off x="2429909" y="3161392"/>
              <a:ext cx="432048" cy="3204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9"/>
            <p:cNvSpPr/>
            <p:nvPr/>
          </p:nvSpPr>
          <p:spPr>
            <a:xfrm>
              <a:off x="3294005" y="3164330"/>
              <a:ext cx="432048" cy="320416"/>
            </a:xfrm>
            <a:prstGeom prst="ellipse">
              <a:avLst/>
            </a:prstGeom>
            <a:solidFill>
              <a:schemeClr val="accent1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0"/>
            <p:cNvCxnSpPr>
              <a:stCxn id="10" idx="6"/>
              <a:endCxn id="11" idx="2"/>
            </p:cNvCxnSpPr>
            <p:nvPr/>
          </p:nvCxnSpPr>
          <p:spPr>
            <a:xfrm>
              <a:off x="2573925" y="2631571"/>
              <a:ext cx="288032" cy="16268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1"/>
            <p:cNvCxnSpPr>
              <a:stCxn id="10" idx="3"/>
              <a:endCxn id="12" idx="7"/>
            </p:cNvCxnSpPr>
            <p:nvPr/>
          </p:nvCxnSpPr>
          <p:spPr>
            <a:xfrm flipH="1">
              <a:off x="2013493" y="2744855"/>
              <a:ext cx="191656" cy="14598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2"/>
            <p:cNvCxnSpPr>
              <a:stCxn id="11" idx="4"/>
              <a:endCxn id="14" idx="0"/>
            </p:cNvCxnSpPr>
            <p:nvPr/>
          </p:nvCxnSpPr>
          <p:spPr>
            <a:xfrm>
              <a:off x="3077981" y="2954460"/>
              <a:ext cx="432048" cy="2098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3"/>
            <p:cNvCxnSpPr>
              <a:endCxn id="11" idx="4"/>
            </p:cNvCxnSpPr>
            <p:nvPr/>
          </p:nvCxnSpPr>
          <p:spPr>
            <a:xfrm flipV="1">
              <a:off x="2717941" y="2954460"/>
              <a:ext cx="360040" cy="20739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Left-Right Arrow 23"/>
            <p:cNvSpPr/>
            <p:nvPr/>
          </p:nvSpPr>
          <p:spPr>
            <a:xfrm>
              <a:off x="4007189" y="2753441"/>
              <a:ext cx="1224136" cy="301772"/>
            </a:xfrm>
            <a:prstGeom prst="leftRightArrow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052"/>
            <p:cNvSpPr>
              <a:spLocks noChangeArrowheads="1"/>
            </p:cNvSpPr>
            <p:nvPr/>
          </p:nvSpPr>
          <p:spPr bwMode="auto">
            <a:xfrm>
              <a:off x="1198877" y="3639495"/>
              <a:ext cx="1911153" cy="3186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i="1" smtClean="0">
                  <a:solidFill>
                    <a:schemeClr val="tx2"/>
                  </a:solidFill>
                  <a:latin typeface="Arial" charset="0"/>
                </a:rPr>
                <a:t>In memory objects</a:t>
              </a:r>
              <a:endParaRPr lang="en-US" sz="1600" b="0" i="1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1" name="Rectangle 1052"/>
            <p:cNvSpPr>
              <a:spLocks noChangeArrowheads="1"/>
            </p:cNvSpPr>
            <p:nvPr/>
          </p:nvSpPr>
          <p:spPr bwMode="auto">
            <a:xfrm>
              <a:off x="5219139" y="3647033"/>
              <a:ext cx="3747894" cy="3186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i="1" smtClean="0">
                  <a:solidFill>
                    <a:schemeClr val="tx2"/>
                  </a:solidFill>
                  <a:latin typeface="Arial" charset="0"/>
                </a:rPr>
                <a:t>Relational data with pointers to objects</a:t>
              </a:r>
              <a:endParaRPr lang="en-US" sz="1600" b="0" i="1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2" name="Rectangle 1052"/>
            <p:cNvSpPr>
              <a:spLocks noChangeArrowheads="1"/>
            </p:cNvSpPr>
            <p:nvPr/>
          </p:nvSpPr>
          <p:spPr bwMode="auto">
            <a:xfrm>
              <a:off x="3986311" y="3164330"/>
              <a:ext cx="1113258" cy="540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i="1" smtClean="0">
                  <a:solidFill>
                    <a:schemeClr val="tx2"/>
                  </a:solidFill>
                  <a:latin typeface="Arial" charset="0"/>
                </a:rPr>
                <a:t>SQL </a:t>
              </a:r>
            </a:p>
            <a:p>
              <a:pPr>
                <a:lnSpc>
                  <a:spcPct val="90000"/>
                </a:lnSpc>
              </a:pPr>
              <a:r>
                <a:rPr lang="en-US" sz="1600" b="0" i="1" smtClean="0">
                  <a:solidFill>
                    <a:schemeClr val="tx2"/>
                  </a:solidFill>
                  <a:latin typeface="Arial" charset="0"/>
                </a:rPr>
                <a:t>extension</a:t>
              </a:r>
              <a:endParaRPr lang="en-US" sz="1600" b="0" i="1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3" name="Oval 53"/>
            <p:cNvSpPr/>
            <p:nvPr/>
          </p:nvSpPr>
          <p:spPr>
            <a:xfrm>
              <a:off x="5700086" y="3001184"/>
              <a:ext cx="350253" cy="320416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488443" y="2712911"/>
              <a:ext cx="1123794" cy="76889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56"/>
            <p:cNvCxnSpPr/>
            <p:nvPr/>
          </p:nvCxnSpPr>
          <p:spPr>
            <a:xfrm>
              <a:off x="5488443" y="2904327"/>
              <a:ext cx="1123794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57"/>
            <p:cNvCxnSpPr/>
            <p:nvPr/>
          </p:nvCxnSpPr>
          <p:spPr>
            <a:xfrm>
              <a:off x="5640843" y="2712911"/>
              <a:ext cx="0" cy="76889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63"/>
            <p:cNvGrpSpPr/>
            <p:nvPr/>
          </p:nvGrpSpPr>
          <p:grpSpPr>
            <a:xfrm>
              <a:off x="6839333" y="2418895"/>
              <a:ext cx="925032" cy="588032"/>
              <a:chOff x="6853301" y="2471363"/>
              <a:chExt cx="1123794" cy="768897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6853301" y="2471363"/>
                <a:ext cx="1123794" cy="76889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3" name="Straight Connector 61"/>
              <p:cNvCxnSpPr/>
              <p:nvPr/>
            </p:nvCxnSpPr>
            <p:spPr>
              <a:xfrm>
                <a:off x="6853301" y="2662779"/>
                <a:ext cx="1123794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62"/>
              <p:cNvCxnSpPr/>
              <p:nvPr/>
            </p:nvCxnSpPr>
            <p:spPr>
              <a:xfrm>
                <a:off x="7005701" y="2471363"/>
                <a:ext cx="0" cy="768897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Oval 64"/>
            <p:cNvSpPr/>
            <p:nvPr/>
          </p:nvSpPr>
          <p:spPr>
            <a:xfrm>
              <a:off x="6261984" y="3103706"/>
              <a:ext cx="350253" cy="320416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65"/>
            <p:cNvCxnSpPr/>
            <p:nvPr/>
          </p:nvCxnSpPr>
          <p:spPr>
            <a:xfrm>
              <a:off x="6050339" y="2719257"/>
              <a:ext cx="0" cy="76889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66"/>
            <p:cNvCxnSpPr/>
            <p:nvPr/>
          </p:nvCxnSpPr>
          <p:spPr>
            <a:xfrm>
              <a:off x="6261984" y="2719257"/>
              <a:ext cx="0" cy="76889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lbow Connector 77"/>
            <p:cNvCxnSpPr/>
            <p:nvPr/>
          </p:nvCxnSpPr>
          <p:spPr>
            <a:xfrm flipV="1">
              <a:off x="6148887" y="2650116"/>
              <a:ext cx="712677" cy="608688"/>
            </a:xfrm>
            <a:prstGeom prst="bentConnector3">
              <a:avLst>
                <a:gd name="adj1" fmla="val 767"/>
              </a:avLst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43743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the ideas are spreading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Standard </a:t>
            </a:r>
            <a:r>
              <a:rPr lang="en-US" sz="2400" dirty="0"/>
              <a:t>around Java: JDO </a:t>
            </a:r>
          </a:p>
          <a:p>
            <a:pPr marL="0" indent="0">
              <a:buNone/>
            </a:pPr>
            <a:r>
              <a:rPr lang="en-US" sz="2400" dirty="0"/>
              <a:t>Popular </a:t>
            </a:r>
            <a:r>
              <a:rPr lang="en-US" sz="2400" dirty="0" smtClean="0"/>
              <a:t>open source </a:t>
            </a:r>
            <a:r>
              <a:rPr lang="en-US" sz="2400" dirty="0"/>
              <a:t>software such as Db4o</a:t>
            </a:r>
          </a:p>
          <a:p>
            <a:pPr marL="0" indent="0">
              <a:buNone/>
            </a:pPr>
            <a:r>
              <a:rPr lang="en-US" sz="2400" dirty="0"/>
              <a:t>Frameworks for </a:t>
            </a:r>
            <a:r>
              <a:rPr lang="en-US" sz="2400" dirty="0" smtClean="0"/>
              <a:t>languages </a:t>
            </a:r>
            <a:r>
              <a:rPr lang="en-US" sz="2400" dirty="0"/>
              <a:t>with </a:t>
            </a:r>
            <a:r>
              <a:rPr lang="en-US" sz="2400" dirty="0" smtClean="0"/>
              <a:t>persistence: </a:t>
            </a:r>
            <a:r>
              <a:rPr lang="en-US" sz="2400" dirty="0"/>
              <a:t>JPA, </a:t>
            </a:r>
            <a:r>
              <a:rPr lang="en-US" sz="2400" dirty="0" err="1"/>
              <a:t>DataObjects.NET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1674-8E06-0A47-B511-A8C159B61077}" type="datetime1">
              <a:rPr lang="en-US" smtClean="0"/>
              <a:t>3/20/12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1130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NoSQL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ABD4-CB38-D941-ABC8-9D94FCAFEB95}" type="datetime1">
              <a:rPr lang="en-US" smtClean="0"/>
              <a:t>3/20/12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9062133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Motivations for </a:t>
            </a:r>
            <a:r>
              <a:rPr lang="en-US" sz="3200" dirty="0" err="1" smtClean="0"/>
              <a:t>NoSQL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DBMSs pay a high overhead for their universality</a:t>
            </a:r>
          </a:p>
          <a:p>
            <a:pPr marL="0" indent="0">
              <a:buNone/>
            </a:pPr>
            <a:r>
              <a:rPr lang="en-US" sz="2400" dirty="0" smtClean="0"/>
              <a:t>Avoid this overhead for very demanding applications</a:t>
            </a:r>
          </a:p>
          <a:p>
            <a:pPr marL="0" indent="0">
              <a:buNone/>
            </a:pPr>
            <a:r>
              <a:rPr lang="en-US" sz="2400" dirty="0" smtClean="0"/>
              <a:t>Major overheads to avoid: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 smtClean="0"/>
              <a:t>Buffer Management: cache disk blocks in memory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 smtClean="0"/>
              <a:t>Locking: for the management of concurrency.. Transactions must wait for the release of locks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 smtClean="0"/>
              <a:t>Latching: Short term locks used for access structures that are shared as B-tree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 smtClean="0"/>
              <a:t>Logging: Every update  is written in the log that is forced to disk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Analysis of OLTP applications [</a:t>
            </a:r>
            <a:r>
              <a:rPr lang="en-US" sz="2400" dirty="0" err="1" smtClean="0"/>
              <a:t>Harizopoulos</a:t>
            </a:r>
            <a:r>
              <a:rPr lang="en-US" sz="2400" dirty="0" smtClean="0"/>
              <a:t> &amp; AL08]:</a:t>
            </a:r>
          </a:p>
          <a:p>
            <a:pPr marL="400050" lvl="1" indent="0">
              <a:buNone/>
            </a:pPr>
            <a:r>
              <a:rPr lang="en-US" sz="1800" dirty="0" smtClean="0"/>
              <a:t>35% buffer management		21%  locking</a:t>
            </a:r>
          </a:p>
          <a:p>
            <a:pPr marL="400050" lvl="1" indent="0">
              <a:buNone/>
            </a:pPr>
            <a:r>
              <a:rPr lang="en-US" sz="1800" dirty="0" smtClean="0"/>
              <a:t>19% latching			17%  logging</a:t>
            </a:r>
            <a:endParaRPr lang="en-US" sz="1800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7C14-61DD-814C-84CB-F7E741EB24D0}" type="datetime1">
              <a:rPr lang="en-US" smtClean="0"/>
              <a:t>3/20/12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34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Specialized data management systems</a:t>
            </a:r>
            <a:endParaRPr lang="en-US" sz="360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Specialized for certain types of queries</a:t>
            </a:r>
          </a:p>
          <a:p>
            <a:pPr marL="0" indent="0">
              <a:buNone/>
            </a:pPr>
            <a:r>
              <a:rPr lang="en-US" sz="2400" dirty="0" smtClean="0"/>
              <a:t>Specialized for certain aspects such as scalability</a:t>
            </a:r>
          </a:p>
          <a:p>
            <a:pPr marL="0" indent="0">
              <a:buNone/>
            </a:pPr>
            <a:r>
              <a:rPr lang="en-US" sz="2400" dirty="0" smtClean="0"/>
              <a:t>In return: sacrifice universality</a:t>
            </a:r>
          </a:p>
          <a:p>
            <a:pPr lvl="1"/>
            <a:r>
              <a:rPr lang="en-US" sz="2000" dirty="0" smtClean="0"/>
              <a:t>Sacrifice certain types of queries like the join</a:t>
            </a:r>
          </a:p>
          <a:p>
            <a:pPr lvl="1"/>
            <a:r>
              <a:rPr lang="en-US" sz="2000" dirty="0" smtClean="0"/>
              <a:t>Sacrifice some features, such as concurrency</a:t>
            </a:r>
          </a:p>
          <a:p>
            <a:pPr marL="0" indent="0">
              <a:buNone/>
            </a:pPr>
            <a:r>
              <a:rPr lang="en-US" sz="2400" dirty="0" smtClean="0"/>
              <a:t>No SQL</a:t>
            </a:r>
          </a:p>
          <a:p>
            <a:pPr lvl="1"/>
            <a:r>
              <a:rPr lang="en-US" sz="2000" dirty="0" smtClean="0"/>
              <a:t>Non-standard systems for data management</a:t>
            </a:r>
          </a:p>
          <a:p>
            <a:pPr lvl="1"/>
            <a:r>
              <a:rPr lang="en-US" sz="2000" dirty="0" smtClean="0"/>
              <a:t>Typically simpler data models</a:t>
            </a:r>
          </a:p>
          <a:p>
            <a:pPr lvl="1"/>
            <a:r>
              <a:rPr lang="en-US" sz="2000" dirty="0" smtClean="0"/>
              <a:t>(Support sometimes SQL)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14908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égende encadrée 1 3"/>
          <p:cNvSpPr/>
          <p:nvPr/>
        </p:nvSpPr>
        <p:spPr>
          <a:xfrm>
            <a:off x="0" y="5301208"/>
            <a:ext cx="4860032" cy="1080120"/>
          </a:xfrm>
          <a:prstGeom prst="borderCallout1">
            <a:avLst>
              <a:gd name="adj1" fmla="val 54024"/>
              <a:gd name="adj2" fmla="val 104616"/>
              <a:gd name="adj3" fmla="val 37053"/>
              <a:gd name="adj4" fmla="val 12501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Warning: the term NoSQL is also used sometimes for systems based on the contrary, more complex models: Object /XML / RDF                 – not here</a:t>
            </a:r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6300-F2B2-4147-B9A5-A0A1D84E97A4}" type="datetime1">
              <a:rPr lang="en-US" smtClean="0"/>
              <a:t>3/20/12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35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       </a:t>
            </a:r>
            <a:r>
              <a:rPr lang="en-US" dirty="0" err="1" smtClean="0"/>
              <a:t>NoSQL</a:t>
            </a:r>
            <a:r>
              <a:rPr lang="en-US" dirty="0" smtClean="0"/>
              <a:t> : different flavors</a:t>
            </a:r>
            <a:endParaRPr lang="en-US" sz="36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Extreme performance</a:t>
            </a:r>
          </a:p>
          <a:p>
            <a:pPr lvl="1"/>
            <a:r>
              <a:rPr lang="en-US" sz="1800" dirty="0" smtClean="0"/>
              <a:t>Massive scalability</a:t>
            </a:r>
          </a:p>
          <a:p>
            <a:pPr lvl="1"/>
            <a:r>
              <a:rPr lang="en-US" sz="1800" dirty="0" smtClean="0"/>
              <a:t>Massive distribution</a:t>
            </a:r>
          </a:p>
          <a:p>
            <a:pPr lvl="1"/>
            <a:r>
              <a:rPr lang="en-US" sz="1800" dirty="0" smtClean="0"/>
              <a:t>Total availability</a:t>
            </a:r>
          </a:p>
          <a:p>
            <a:pPr marL="0" indent="0">
              <a:buNone/>
            </a:pPr>
            <a:r>
              <a:rPr lang="en-US" sz="2400" dirty="0" smtClean="0"/>
              <a:t>Specialization</a:t>
            </a:r>
          </a:p>
          <a:p>
            <a:pPr lvl="1"/>
            <a:r>
              <a:rPr lang="en-US" sz="1800" dirty="0" smtClean="0"/>
              <a:t>High transaction rates</a:t>
            </a:r>
          </a:p>
          <a:p>
            <a:pPr lvl="1"/>
            <a:r>
              <a:rPr lang="en-US" sz="1800" dirty="0" smtClean="0"/>
              <a:t>Simple OLAP queries on very large volumes </a:t>
            </a:r>
          </a:p>
          <a:p>
            <a:pPr lvl="1"/>
            <a:endParaRPr lang="en-US" sz="1800" dirty="0" smtClean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42442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smtClean="0"/>
              <a:t>No universality</a:t>
            </a:r>
          </a:p>
          <a:p>
            <a:pPr marL="0" indent="0">
              <a:buNone/>
            </a:pPr>
            <a:r>
              <a:rPr lang="en-US" sz="2400" smtClean="0"/>
              <a:t>Less independence</a:t>
            </a:r>
          </a:p>
          <a:p>
            <a:pPr lvl="1"/>
            <a:r>
              <a:rPr lang="en-US" sz="1800" smtClean="0"/>
              <a:t>No 3 levels</a:t>
            </a:r>
          </a:p>
          <a:p>
            <a:pPr marL="0" indent="0">
              <a:buNone/>
            </a:pPr>
            <a:r>
              <a:rPr lang="en-US" sz="2400" smtClean="0"/>
              <a:t>Less abstraction</a:t>
            </a:r>
          </a:p>
          <a:p>
            <a:pPr lvl="1"/>
            <a:r>
              <a:rPr lang="en-US" sz="1800" smtClean="0"/>
              <a:t>Not relational and SQL</a:t>
            </a:r>
          </a:p>
          <a:p>
            <a:pPr lvl="1"/>
            <a:r>
              <a:rPr lang="en-US" sz="1800" smtClean="0"/>
              <a:t>Simple Data: key / value</a:t>
            </a:r>
          </a:p>
          <a:p>
            <a:pPr lvl="1"/>
            <a:r>
              <a:rPr lang="en-US" sz="1800" smtClean="0"/>
              <a:t>Simple queries</a:t>
            </a:r>
          </a:p>
          <a:p>
            <a:pPr marL="0" indent="0">
              <a:buNone/>
            </a:pPr>
            <a:r>
              <a:rPr lang="en-US" sz="2400" smtClean="0"/>
              <a:t>Loss of functionality</a:t>
            </a:r>
          </a:p>
          <a:p>
            <a:pPr lvl="1"/>
            <a:r>
              <a:rPr lang="en-US" sz="1800" smtClean="0"/>
              <a:t>No ACID (strict)</a:t>
            </a:r>
          </a:p>
          <a:p>
            <a:pPr lvl="1"/>
            <a:r>
              <a:rPr lang="en-US" sz="1800" smtClean="0"/>
              <a:t>Less typing and integrity</a:t>
            </a:r>
          </a:p>
          <a:p>
            <a:pPr lvl="1"/>
            <a:r>
              <a:rPr lang="en-US" sz="1800" smtClean="0"/>
              <a:t>Simple access structures</a:t>
            </a:r>
          </a:p>
          <a:p>
            <a:pPr lvl="1"/>
            <a:r>
              <a:rPr lang="en-US" sz="1800" smtClean="0"/>
              <a:t>simplistic API - no JDBC</a:t>
            </a:r>
            <a:endParaRPr lang="en-US" sz="3600" smtClean="0"/>
          </a:p>
          <a:p>
            <a:endParaRPr lang="en-US" sz="3600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8731" y="0"/>
            <a:ext cx="2205269" cy="165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13D61-F263-5D42-9566-75A1853FFDE5}" type="datetime1">
              <a:rPr lang="en-US" smtClean="0"/>
              <a:t>3/20/12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36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Key / value store with weak consistency </a:t>
            </a:r>
          </a:p>
          <a:p>
            <a:pPr lvl="1" indent="-342900"/>
            <a:r>
              <a:rPr lang="en-US" sz="2000" dirty="0" smtClean="0"/>
              <a:t>Cassandra (Apache), Dynamo (Amazon)</a:t>
            </a:r>
          </a:p>
          <a:p>
            <a:pPr marL="0" indent="0">
              <a:buNone/>
            </a:pPr>
            <a:r>
              <a:rPr lang="en-US" sz="2400" dirty="0" smtClean="0"/>
              <a:t>Key / value store on disk</a:t>
            </a:r>
          </a:p>
          <a:p>
            <a:pPr lvl="1" indent="-342900"/>
            <a:r>
              <a:rPr lang="en-US" sz="2000" b="1" dirty="0" err="1" smtClean="0">
                <a:solidFill>
                  <a:srgbClr val="FF0000"/>
                </a:solidFill>
              </a:rPr>
              <a:t>Hadoop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Hbase</a:t>
            </a:r>
            <a:r>
              <a:rPr lang="en-US" sz="2000" dirty="0" smtClean="0"/>
              <a:t> (Apache), </a:t>
            </a:r>
            <a:r>
              <a:rPr lang="en-US" sz="2000" dirty="0" err="1" smtClean="0"/>
              <a:t>BigTable</a:t>
            </a:r>
            <a:r>
              <a:rPr lang="en-US" sz="2000" dirty="0" smtClean="0"/>
              <a:t> (Google)</a:t>
            </a:r>
          </a:p>
          <a:p>
            <a:pPr marL="0" indent="0">
              <a:buNone/>
            </a:pPr>
            <a:r>
              <a:rPr lang="en-US" sz="2400" dirty="0" smtClean="0"/>
              <a:t>Document store with N1NF</a:t>
            </a:r>
          </a:p>
          <a:p>
            <a:pPr lvl="1"/>
            <a:r>
              <a:rPr lang="en-US" sz="2000" dirty="0" err="1" smtClean="0"/>
              <a:t>MongoDB</a:t>
            </a:r>
            <a:r>
              <a:rPr lang="en-US" sz="2000" dirty="0" smtClean="0"/>
              <a:t> (free software)</a:t>
            </a:r>
          </a:p>
          <a:p>
            <a:pPr marL="0" indent="0">
              <a:buNone/>
            </a:pPr>
            <a:r>
              <a:rPr lang="en-US" sz="2400" dirty="0" smtClean="0"/>
              <a:t>Main memory database single-threaded for OLTP</a:t>
            </a:r>
          </a:p>
          <a:p>
            <a:pPr lvl="1"/>
            <a:r>
              <a:rPr lang="en-US" sz="2000" dirty="0" err="1" smtClean="0"/>
              <a:t>VolTDB</a:t>
            </a:r>
            <a:endParaRPr lang="en-US" sz="2000" dirty="0" smtClean="0"/>
          </a:p>
          <a:p>
            <a:pPr marL="0" indent="0">
              <a:buNone/>
            </a:pPr>
            <a:r>
              <a:rPr lang="en-US" sz="2400" dirty="0" smtClean="0"/>
              <a:t>Massively parallel database for analysis</a:t>
            </a:r>
          </a:p>
          <a:p>
            <a:pPr lvl="1"/>
            <a:r>
              <a:rPr lang="en-US" sz="2000" dirty="0" err="1" smtClean="0"/>
              <a:t>Greenplum</a:t>
            </a:r>
            <a:r>
              <a:rPr lang="en-US" sz="2000" dirty="0" smtClean="0"/>
              <a:t>, MySQL Cluster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And many more …</a:t>
            </a:r>
            <a:endParaRPr lang="en-US" sz="2000" dirty="0" smtClean="0"/>
          </a:p>
          <a:p>
            <a:endParaRPr lang="en-US" sz="2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F573-A2CC-5647-AE4F-AFEEEBF629CA}" type="datetime1">
              <a:rPr lang="en-US" smtClean="0"/>
              <a:t>3/20/12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37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OLAP multidimensional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4529-A4C5-3D4C-A0AF-A32B69961B4F}" type="datetime1">
              <a:rPr lang="en-US" smtClean="0"/>
              <a:t>3/20/12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38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131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get organized in cubes</a:t>
            </a:r>
            <a:endParaRPr lang="en-US" dirty="0"/>
          </a:p>
        </p:txBody>
      </p:sp>
      <p:graphicFrame>
        <p:nvGraphicFramePr>
          <p:cNvPr id="6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340383"/>
              </p:ext>
            </p:extLst>
          </p:nvPr>
        </p:nvGraphicFramePr>
        <p:xfrm>
          <a:off x="2053591" y="1716087"/>
          <a:ext cx="5351463" cy="1370013"/>
        </p:xfrm>
        <a:graphic>
          <a:graphicData uri="http://schemas.openxmlformats.org/drawingml/2006/table">
            <a:tbl>
              <a:tblPr/>
              <a:tblGrid>
                <a:gridCol w="1317625"/>
                <a:gridCol w="1009650"/>
                <a:gridCol w="1008063"/>
                <a:gridCol w="1008062"/>
                <a:gridCol w="1008063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USA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Canada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France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UK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Bread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Cheese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Yoghurt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Chocolate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Group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193998"/>
              </p:ext>
            </p:extLst>
          </p:nvPr>
        </p:nvGraphicFramePr>
        <p:xfrm>
          <a:off x="1909129" y="1860550"/>
          <a:ext cx="5351462" cy="1370013"/>
        </p:xfrm>
        <a:graphic>
          <a:graphicData uri="http://schemas.openxmlformats.org/drawingml/2006/table">
            <a:tbl>
              <a:tblPr/>
              <a:tblGrid>
                <a:gridCol w="1317625"/>
                <a:gridCol w="1009650"/>
                <a:gridCol w="1008062"/>
                <a:gridCol w="1008063"/>
                <a:gridCol w="1008062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USA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Canada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France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UK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Bread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Cheese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Yoghurt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Chocolate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oup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203069"/>
              </p:ext>
            </p:extLst>
          </p:nvPr>
        </p:nvGraphicFramePr>
        <p:xfrm>
          <a:off x="1764666" y="2005012"/>
          <a:ext cx="5351463" cy="1370013"/>
        </p:xfrm>
        <a:graphic>
          <a:graphicData uri="http://schemas.openxmlformats.org/drawingml/2006/table">
            <a:tbl>
              <a:tblPr/>
              <a:tblGrid>
                <a:gridCol w="1317625"/>
                <a:gridCol w="1009650"/>
                <a:gridCol w="1008063"/>
                <a:gridCol w="1008062"/>
                <a:gridCol w="1008063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USA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Canada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France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UK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Pain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Fromage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Yaourt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Chocolat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9" name="Text Box 163"/>
          <p:cNvSpPr txBox="1">
            <a:spLocks noChangeArrowheads="1"/>
          </p:cNvSpPr>
          <p:nvPr/>
        </p:nvSpPr>
        <p:spPr bwMode="auto">
          <a:xfrm>
            <a:off x="828041" y="2220912"/>
            <a:ext cx="76289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 smtClean="0"/>
              <a:t>January</a:t>
            </a:r>
            <a:endParaRPr lang="en-US" sz="1400" b="1" dirty="0"/>
          </a:p>
        </p:txBody>
      </p:sp>
      <p:sp>
        <p:nvSpPr>
          <p:cNvPr id="10" name="Text Box 164"/>
          <p:cNvSpPr txBox="1">
            <a:spLocks noChangeArrowheads="1"/>
          </p:cNvSpPr>
          <p:nvPr/>
        </p:nvSpPr>
        <p:spPr bwMode="auto">
          <a:xfrm>
            <a:off x="972504" y="2078037"/>
            <a:ext cx="85151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 smtClean="0"/>
              <a:t>February</a:t>
            </a:r>
            <a:endParaRPr lang="en-US" sz="1400" b="1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941794"/>
              </p:ext>
            </p:extLst>
          </p:nvPr>
        </p:nvGraphicFramePr>
        <p:xfrm>
          <a:off x="3347864" y="3789041"/>
          <a:ext cx="2520280" cy="2585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5" name="Bitmap Image" r:id="rId3" imgW="1467055" imgH="1504762" progId="PBrush">
                  <p:embed/>
                </p:oleObj>
              </mc:Choice>
              <mc:Fallback>
                <p:oleObj name="Bitmap Image" r:id="rId3" imgW="1467055" imgH="1504762" progId="PBrush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3789041"/>
                        <a:ext cx="2520280" cy="25857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163"/>
          <p:cNvSpPr txBox="1">
            <a:spLocks noChangeArrowheads="1"/>
          </p:cNvSpPr>
          <p:nvPr/>
        </p:nvSpPr>
        <p:spPr bwMode="auto">
          <a:xfrm rot="18960974">
            <a:off x="3192871" y="3924503"/>
            <a:ext cx="6403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 b="1" smtClean="0"/>
              <a:t>Date</a:t>
            </a:r>
            <a:endParaRPr lang="en-US" sz="1800" b="1"/>
          </a:p>
        </p:txBody>
      </p:sp>
      <p:sp>
        <p:nvSpPr>
          <p:cNvPr id="15" name="Line 171"/>
          <p:cNvSpPr>
            <a:spLocks noChangeShapeType="1"/>
          </p:cNvSpPr>
          <p:nvPr/>
        </p:nvSpPr>
        <p:spPr bwMode="auto">
          <a:xfrm flipV="1">
            <a:off x="3448918" y="4005064"/>
            <a:ext cx="547018" cy="5374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68"/>
          <p:cNvSpPr>
            <a:spLocks noChangeShapeType="1"/>
          </p:cNvSpPr>
          <p:nvPr/>
        </p:nvSpPr>
        <p:spPr bwMode="auto">
          <a:xfrm>
            <a:off x="3445743" y="4658378"/>
            <a:ext cx="0" cy="14410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170"/>
          <p:cNvSpPr txBox="1">
            <a:spLocks noChangeArrowheads="1"/>
          </p:cNvSpPr>
          <p:nvPr/>
        </p:nvSpPr>
        <p:spPr bwMode="auto">
          <a:xfrm rot="16200000">
            <a:off x="2617068" y="5267531"/>
            <a:ext cx="1296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800" b="1" smtClean="0"/>
              <a:t>Product</a:t>
            </a:r>
            <a:endParaRPr lang="en-US" sz="1800" b="1"/>
          </a:p>
        </p:txBody>
      </p:sp>
      <p:sp>
        <p:nvSpPr>
          <p:cNvPr id="18" name="Text Box 169"/>
          <p:cNvSpPr txBox="1">
            <a:spLocks noChangeArrowheads="1"/>
          </p:cNvSpPr>
          <p:nvPr/>
        </p:nvSpPr>
        <p:spPr bwMode="auto">
          <a:xfrm>
            <a:off x="4668986" y="3501995"/>
            <a:ext cx="84492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smtClean="0"/>
              <a:t>Region</a:t>
            </a:r>
            <a:endParaRPr lang="en-US" sz="1800" b="1"/>
          </a:p>
        </p:txBody>
      </p:sp>
      <p:sp>
        <p:nvSpPr>
          <p:cNvPr id="19" name="Line 172"/>
          <p:cNvSpPr>
            <a:spLocks noChangeShapeType="1"/>
          </p:cNvSpPr>
          <p:nvPr/>
        </p:nvSpPr>
        <p:spPr bwMode="auto">
          <a:xfrm>
            <a:off x="4284663" y="3833222"/>
            <a:ext cx="14394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Bent-Up Arrow 20"/>
          <p:cNvSpPr/>
          <p:nvPr/>
        </p:nvSpPr>
        <p:spPr>
          <a:xfrm rot="5400000">
            <a:off x="1908335" y="3685351"/>
            <a:ext cx="1007481" cy="1117042"/>
          </a:xfrm>
          <a:prstGeom prst="bentUp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 Box 169"/>
          <p:cNvSpPr txBox="1">
            <a:spLocks noChangeArrowheads="1"/>
          </p:cNvSpPr>
          <p:nvPr/>
        </p:nvSpPr>
        <p:spPr bwMode="auto">
          <a:xfrm>
            <a:off x="6300192" y="4305013"/>
            <a:ext cx="2038539" cy="1754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mtClean="0"/>
              <a:t>+ more dimensions:</a:t>
            </a:r>
            <a:br>
              <a:rPr lang="en-US" smtClean="0"/>
            </a:br>
            <a:r>
              <a:rPr lang="en-US" smtClean="0"/>
              <a:t> </a:t>
            </a:r>
          </a:p>
          <a:p>
            <a:pPr>
              <a:buFontTx/>
              <a:buChar char="•"/>
            </a:pPr>
            <a:r>
              <a:rPr lang="en-US" smtClean="0"/>
              <a:t> Kind of customer</a:t>
            </a:r>
          </a:p>
          <a:p>
            <a:pPr>
              <a:buFontTx/>
              <a:buChar char="•"/>
            </a:pPr>
            <a:r>
              <a:rPr lang="en-US" smtClean="0"/>
              <a:t> Kind of sale (web, </a:t>
            </a:r>
          </a:p>
          <a:p>
            <a:pPr>
              <a:buFontTx/>
              <a:buChar char="•"/>
            </a:pPr>
            <a:r>
              <a:rPr lang="en-US" smtClean="0"/>
              <a:t> …</a:t>
            </a:r>
          </a:p>
          <a:p>
            <a:pPr>
              <a:buFontTx/>
              <a:buChar char="•"/>
            </a:pP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FC34-9C0C-564D-9869-DA56502F35B5}" type="datetime1">
              <a:rPr lang="en-US" smtClean="0"/>
              <a:t>3/20/12</a:t>
            </a:fld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39</a:t>
            </a:fld>
            <a:endParaRPr lang="fr-FR"/>
          </a:p>
        </p:txBody>
      </p:sp>
      <p:sp>
        <p:nvSpPr>
          <p:cNvPr id="20" name="Text Box 164"/>
          <p:cNvSpPr txBox="1">
            <a:spLocks noChangeArrowheads="1"/>
          </p:cNvSpPr>
          <p:nvPr/>
        </p:nvSpPr>
        <p:spPr bwMode="auto">
          <a:xfrm>
            <a:off x="1124904" y="1916832"/>
            <a:ext cx="66550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 smtClean="0"/>
              <a:t>March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538889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4" grpId="0"/>
      <p:bldP spid="15" grpId="0" animBg="1"/>
      <p:bldP spid="16" grpId="0" animBg="1"/>
      <p:bldP spid="17" grpId="0"/>
      <p:bldP spid="18" grpId="0"/>
      <p:bldP spid="19" grpId="0" animBg="1"/>
      <p:bldP spid="21" grpId="0" animBg="1"/>
      <p:bldP spid="22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Trees and XML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A2C0-A4C8-CD4B-8410-01AA76A91892}" type="datetime1">
              <a:rPr lang="en-US" smtClean="0"/>
              <a:t>3/20/12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6409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Ted Codd </a:t>
            </a:r>
            <a:r>
              <a:rPr lang="en-US" sz="2400" dirty="0" smtClean="0"/>
              <a:t>1995</a:t>
            </a:r>
          </a:p>
          <a:p>
            <a:pPr marL="0" indent="0">
              <a:buNone/>
            </a:pPr>
            <a:r>
              <a:rPr lang="en-US" sz="2400" dirty="0"/>
              <a:t>Evolution from </a:t>
            </a:r>
            <a:r>
              <a:rPr lang="en-US" sz="2400" dirty="0" smtClean="0"/>
              <a:t>spreadsheet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Provide multidimensional views for analysis</a:t>
            </a:r>
          </a:p>
          <a:p>
            <a:pPr lvl="1"/>
            <a:r>
              <a:rPr lang="en-US" sz="2000" dirty="0" smtClean="0"/>
              <a:t>Hierarchical  domains – Time: day, </a:t>
            </a:r>
            <a:r>
              <a:rPr lang="en-US" sz="2000" dirty="0"/>
              <a:t>week, month, </a:t>
            </a:r>
            <a:r>
              <a:rPr lang="en-US" sz="2000" dirty="0" smtClean="0"/>
              <a:t>year</a:t>
            </a:r>
          </a:p>
          <a:p>
            <a:pPr lvl="1"/>
            <a:r>
              <a:rPr lang="en-US" sz="2000" dirty="0" smtClean="0"/>
              <a:t>Aggregation  </a:t>
            </a:r>
          </a:p>
          <a:p>
            <a:pPr marL="0" indent="0">
              <a:buNone/>
            </a:pPr>
            <a:r>
              <a:rPr lang="en-US" sz="2400" dirty="0" smtClean="0"/>
              <a:t>Example of queries</a:t>
            </a:r>
          </a:p>
          <a:p>
            <a:pPr lvl="1"/>
            <a:r>
              <a:rPr lang="en-US" sz="2000" dirty="0" smtClean="0"/>
              <a:t>5 top demography groups buying videos </a:t>
            </a:r>
          </a:p>
          <a:p>
            <a:pPr lvl="1"/>
            <a:r>
              <a:rPr lang="en-US" sz="2000" dirty="0" smtClean="0"/>
              <a:t>Products sold in France where rejection rate diminished by more than 5%</a:t>
            </a:r>
          </a:p>
          <a:p>
            <a:pPr marL="0" indent="0">
              <a:buNone/>
            </a:pPr>
            <a:r>
              <a:rPr lang="en-US" sz="2400" dirty="0" smtClean="0"/>
              <a:t>Querying, navigation, reporting</a:t>
            </a:r>
            <a:endParaRPr lang="en-US" dirty="0" smtClean="0"/>
          </a:p>
          <a:p>
            <a:pPr marL="0" lvl="1" indent="0">
              <a:buNone/>
            </a:pPr>
            <a:endParaRPr lang="en-US" sz="2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D3D4-B219-9F43-8258-29B6264A03E3}" type="datetime1">
              <a:rPr lang="en-US" smtClean="0"/>
              <a:t>3/20/12</a:t>
            </a:fld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34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r>
              <a:rPr lang="en-US" sz="3200" smtClean="0"/>
              <a:t>Standard query language: MDX </a:t>
            </a:r>
            <a:r>
              <a:rPr lang="en-US" sz="2000" smtClean="0"/>
              <a:t>(MSFT, 1997)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95536" y="1277070"/>
            <a:ext cx="3430969" cy="639762"/>
          </a:xfrm>
        </p:spPr>
        <p:txBody>
          <a:bodyPr/>
          <a:lstStyle/>
          <a:p>
            <a:r>
              <a:rPr lang="en-US" sz="2000" smtClean="0"/>
              <a:t>SQL</a:t>
            </a:r>
            <a:endParaRPr lang="en-US" sz="200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95537" y="1916832"/>
            <a:ext cx="3888432" cy="2880320"/>
          </a:xfrm>
        </p:spPr>
        <p:txBody>
          <a:bodyPr/>
          <a:lstStyle/>
          <a:p>
            <a:pPr marL="0" indent="0">
              <a:buNone/>
            </a:pPr>
            <a:r>
              <a:rPr lang="en-US" sz="2000" i="1" dirty="0" smtClean="0"/>
              <a:t>select, from, where, group-by</a:t>
            </a:r>
          </a:p>
          <a:p>
            <a:pPr marL="0" indent="0">
              <a:buNone/>
            </a:pPr>
            <a:r>
              <a:rPr lang="en-US" sz="2000" dirty="0" smtClean="0"/>
              <a:t>Yields a table (2-dim)</a:t>
            </a:r>
          </a:p>
          <a:p>
            <a:pPr marL="0" indent="0">
              <a:buNone/>
            </a:pPr>
            <a:r>
              <a:rPr lang="en-US" sz="2000" dirty="0" smtClean="0"/>
              <a:t>Select columns from some tables</a:t>
            </a:r>
          </a:p>
          <a:p>
            <a:pPr marL="0" indent="0">
              <a:buNone/>
            </a:pPr>
            <a:r>
              <a:rPr lang="en-US" sz="2000" dirty="0" smtClean="0"/>
              <a:t>Filter lines with predicates in </a:t>
            </a:r>
            <a:r>
              <a:rPr lang="en-US" sz="2000" i="1" dirty="0" smtClean="0"/>
              <a:t>where </a:t>
            </a:r>
            <a:r>
              <a:rPr lang="en-US" sz="2000" dirty="0" smtClean="0"/>
              <a:t>clause</a:t>
            </a: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dirty="0" smtClean="0"/>
              <a:t>Aggregation using </a:t>
            </a:r>
            <a:r>
              <a:rPr lang="en-US" sz="2000" i="1" dirty="0" smtClean="0"/>
              <a:t>group by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idx="1"/>
          </p:nvPr>
        </p:nvSpPr>
        <p:spPr>
          <a:xfrm>
            <a:off x="4716016" y="1277070"/>
            <a:ext cx="2746648" cy="639762"/>
          </a:xfrm>
        </p:spPr>
        <p:txBody>
          <a:bodyPr/>
          <a:lstStyle/>
          <a:p>
            <a:r>
              <a:rPr lang="en-US" sz="2000" smtClean="0"/>
              <a:t>MDX</a:t>
            </a:r>
            <a:endParaRPr lang="en-US" sz="2000"/>
          </a:p>
        </p:txBody>
      </p:sp>
      <p:sp>
        <p:nvSpPr>
          <p:cNvPr id="10" name="Content Placeholder 5"/>
          <p:cNvSpPr>
            <a:spLocks noGrp="1"/>
          </p:cNvSpPr>
          <p:nvPr>
            <p:ph sz="half" idx="2"/>
          </p:nvPr>
        </p:nvSpPr>
        <p:spPr>
          <a:xfrm>
            <a:off x="4716016" y="1916832"/>
            <a:ext cx="4464496" cy="28586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 smtClean="0"/>
              <a:t>with, select, from, where</a:t>
            </a:r>
          </a:p>
          <a:p>
            <a:pPr marL="0" indent="0">
              <a:buNone/>
            </a:pPr>
            <a:r>
              <a:rPr lang="en-US" sz="2000" dirty="0" smtClean="0"/>
              <a:t>Yields a cube (N-dim)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Select</a:t>
            </a:r>
            <a:r>
              <a:rPr lang="en-US" sz="2000" dirty="0" smtClean="0"/>
              <a:t>: select cube dimensions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With</a:t>
            </a:r>
            <a:r>
              <a:rPr lang="en-US" sz="2000" dirty="0" smtClean="0"/>
              <a:t>: specification on selected dimensions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Where</a:t>
            </a:r>
            <a:r>
              <a:rPr lang="en-US" sz="2000" dirty="0" smtClean="0"/>
              <a:t>: specification on non selected dimensions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Implicit aggregation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5576" y="4996914"/>
            <a:ext cx="8136904" cy="160043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457200" indent="-457200"/>
            <a:r>
              <a:rPr lang="en-US" sz="1400">
                <a:latin typeface="Courier New" pitchFamily="49" charset="0"/>
              </a:rPr>
              <a:t>w</a:t>
            </a:r>
            <a:r>
              <a:rPr lang="en-US" sz="1400" smtClean="0">
                <a:latin typeface="Courier New" pitchFamily="49" charset="0"/>
              </a:rPr>
              <a:t>ith member Measures.profit as Measures.StoreSales – Measures.cost</a:t>
            </a:r>
          </a:p>
          <a:p>
            <a:pPr marL="457200" indent="-457200"/>
            <a:r>
              <a:rPr lang="en-US" sz="1400" smtClean="0">
                <a:latin typeface="Courier New" pitchFamily="49" charset="0"/>
              </a:rPr>
              <a:t>select</a:t>
            </a:r>
          </a:p>
          <a:p>
            <a:pPr marL="457200" indent="-457200"/>
            <a:r>
              <a:rPr lang="en-US" sz="1400" smtClean="0">
                <a:latin typeface="Courier New" pitchFamily="49" charset="0"/>
              </a:rPr>
              <a:t>   {Measures.StoreSales, Measures.Profit} on columns,</a:t>
            </a:r>
          </a:p>
          <a:p>
            <a:pPr marL="457200" indent="-457200"/>
            <a:r>
              <a:rPr lang="en-US" sz="1400" smtClean="0">
                <a:latin typeface="Courier New" pitchFamily="49" charset="0"/>
              </a:rPr>
              <a:t>    non empty filter(Product.ProductDepartment.members,    </a:t>
            </a:r>
          </a:p>
          <a:p>
            <a:pPr marL="457200" indent="-457200"/>
            <a:r>
              <a:rPr lang="en-US" sz="1400" smtClean="0">
                <a:latin typeface="Courier New" pitchFamily="49" charset="0"/>
              </a:rPr>
              <a:t>           (Product.currentMember, Measures.StoreSales) &gt; 20000.0) on rows</a:t>
            </a:r>
          </a:p>
          <a:p>
            <a:pPr marL="457200" indent="-457200"/>
            <a:r>
              <a:rPr lang="en-US" sz="1400" smtClean="0">
                <a:latin typeface="Courier New" pitchFamily="49" charset="0"/>
              </a:rPr>
              <a:t>from [Sales]</a:t>
            </a:r>
          </a:p>
          <a:p>
            <a:pPr marL="457200" indent="-457200"/>
            <a:r>
              <a:rPr lang="en-US" sz="1400" smtClean="0">
                <a:latin typeface="Courier New" pitchFamily="49" charset="0"/>
              </a:rPr>
              <a:t>where ([Time].[1997])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7834-1667-F44F-8922-96A52C6B7A4E}" type="datetime1">
              <a:rPr lang="en-US" smtClean="0"/>
              <a:t>3/20/12</a:t>
            </a:fld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08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Conditional tables</a:t>
            </a:r>
            <a:endParaRPr lang="en-US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9A012-E812-E342-A951-E75A8C1F0E23}" type="datetime1">
              <a:rPr lang="en-US" smtClean="0"/>
              <a:t>3/20/12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42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904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Uncertainty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Lots of uncertain data</a:t>
            </a:r>
          </a:p>
          <a:p>
            <a:pPr marL="0" indent="0">
              <a:buNone/>
            </a:pPr>
            <a:r>
              <a:rPr lang="en-US" sz="2400" dirty="0" smtClean="0"/>
              <a:t>Studied in academia </a:t>
            </a:r>
          </a:p>
          <a:p>
            <a:pPr marL="0" indent="0">
              <a:buNone/>
            </a:pPr>
            <a:r>
              <a:rPr lang="en-US" sz="2400" dirty="0" smtClean="0"/>
              <a:t>Not much in industry</a:t>
            </a:r>
          </a:p>
          <a:p>
            <a:pPr lvl="1"/>
            <a:r>
              <a:rPr lang="en-US" sz="2000" dirty="0" smtClean="0"/>
              <a:t>Null values in SQL – Trash semantics </a:t>
            </a:r>
          </a:p>
          <a:p>
            <a:pPr lvl="1"/>
            <a:r>
              <a:rPr lang="en-US" sz="2000" dirty="0" smtClean="0"/>
              <a:t>No clear standard</a:t>
            </a:r>
          </a:p>
          <a:p>
            <a:pPr marL="0" indent="0">
              <a:buNone/>
            </a:pPr>
            <a:r>
              <a:rPr lang="en-US" sz="2400" dirty="0" smtClean="0"/>
              <a:t>We will see here in brief</a:t>
            </a:r>
          </a:p>
          <a:p>
            <a:pPr lvl="1"/>
            <a:r>
              <a:rPr lang="en-US" sz="2000" dirty="0" smtClean="0"/>
              <a:t>Conditional tables</a:t>
            </a:r>
          </a:p>
          <a:p>
            <a:pPr lvl="1"/>
            <a:r>
              <a:rPr lang="en-US" sz="2000" dirty="0" smtClean="0"/>
              <a:t>How to turn them probabilistic</a:t>
            </a:r>
            <a:endParaRPr lang="en-US" sz="2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00E7-ADA6-FA49-98B9-EE6CA68B7AB9}" type="datetime1">
              <a:rPr lang="en-US" smtClean="0"/>
              <a:t>3/20/12</a:t>
            </a:fld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tables &amp; uncertainty</a:t>
            </a:r>
            <a:endParaRPr lang="en-US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9686911"/>
              </p:ext>
            </p:extLst>
          </p:nvPr>
        </p:nvGraphicFramePr>
        <p:xfrm>
          <a:off x="2627784" y="1628800"/>
          <a:ext cx="3348372" cy="1854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116124"/>
                <a:gridCol w="1116124"/>
                <a:gridCol w="11161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Friend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London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London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E⋀F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¬E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Lucile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London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1674-8E06-0A47-B511-A8C159B61077}" type="datetime1">
              <a:rPr lang="en-US" smtClean="0"/>
              <a:t>3/20/12</a:t>
            </a:fld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en-US" smtClean="0"/>
              <a:pPr/>
              <a:t>44</a:t>
            </a:fld>
            <a:endParaRPr lang="en-US"/>
          </a:p>
        </p:txBody>
      </p:sp>
      <p:graphicFrame>
        <p:nvGraphicFramePr>
          <p:cNvPr id="7" name="Espace réservé du conten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4366704"/>
              </p:ext>
            </p:extLst>
          </p:nvPr>
        </p:nvGraphicFramePr>
        <p:xfrm>
          <a:off x="35496" y="4005064"/>
          <a:ext cx="2232248" cy="14833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116124"/>
                <a:gridCol w="11161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Friend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London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London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Lucile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London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Espace réservé du conten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7194705"/>
              </p:ext>
            </p:extLst>
          </p:nvPr>
        </p:nvGraphicFramePr>
        <p:xfrm>
          <a:off x="2303240" y="4005064"/>
          <a:ext cx="2232248" cy="7416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116124"/>
                <a:gridCol w="11161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Friend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London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Espace réservé du conten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9750725"/>
              </p:ext>
            </p:extLst>
          </p:nvPr>
        </p:nvGraphicFramePr>
        <p:xfrm>
          <a:off x="4572000" y="4005064"/>
          <a:ext cx="2232248" cy="11125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116124"/>
                <a:gridCol w="11161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Friend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Paris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Lucile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London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Espace réservé du conten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7145585"/>
              </p:ext>
            </p:extLst>
          </p:nvPr>
        </p:nvGraphicFramePr>
        <p:xfrm>
          <a:off x="6876256" y="4005064"/>
          <a:ext cx="2232248" cy="7416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116124"/>
                <a:gridCol w="11161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Friend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Paris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2699792" y="5661248"/>
            <a:ext cx="2343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 possible worlds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4586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tables </a:t>
            </a:r>
            <a:r>
              <a:rPr lang="en-US" smtClean="0"/>
              <a:t>&amp; probabilities</a:t>
            </a:r>
            <a:endParaRPr lang="en-US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7723555"/>
              </p:ext>
            </p:extLst>
          </p:nvPr>
        </p:nvGraphicFramePr>
        <p:xfrm>
          <a:off x="2627784" y="1628800"/>
          <a:ext cx="3348372" cy="1854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116124"/>
                <a:gridCol w="1116124"/>
                <a:gridCol w="11161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Friend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London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London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E⋀F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¬E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Lucile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London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1674-8E06-0A47-B511-A8C159B61077}" type="datetime1">
              <a:rPr lang="en-US" smtClean="0"/>
              <a:t>3/20/12</a:t>
            </a:fld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en-US" smtClean="0"/>
              <a:pPr/>
              <a:t>45</a:t>
            </a:fld>
            <a:endParaRPr lang="en-US"/>
          </a:p>
        </p:txBody>
      </p:sp>
      <p:graphicFrame>
        <p:nvGraphicFramePr>
          <p:cNvPr id="7" name="Espace réservé du conten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8088321"/>
              </p:ext>
            </p:extLst>
          </p:nvPr>
        </p:nvGraphicFramePr>
        <p:xfrm>
          <a:off x="35496" y="4005064"/>
          <a:ext cx="2232248" cy="14833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116124"/>
                <a:gridCol w="11161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Friend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London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London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Lucile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London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Espace réservé du conten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2261110"/>
              </p:ext>
            </p:extLst>
          </p:nvPr>
        </p:nvGraphicFramePr>
        <p:xfrm>
          <a:off x="2303240" y="4005064"/>
          <a:ext cx="2232248" cy="7416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116124"/>
                <a:gridCol w="11161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Friend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London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Espace réservé du conten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0205419"/>
              </p:ext>
            </p:extLst>
          </p:nvPr>
        </p:nvGraphicFramePr>
        <p:xfrm>
          <a:off x="4572000" y="4005064"/>
          <a:ext cx="2232248" cy="11125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116124"/>
                <a:gridCol w="11161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Friend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Paris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Lucile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London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Espace réservé du conten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3247031"/>
              </p:ext>
            </p:extLst>
          </p:nvPr>
        </p:nvGraphicFramePr>
        <p:xfrm>
          <a:off x="6876256" y="4005064"/>
          <a:ext cx="2232248" cy="7416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116124"/>
                <a:gridCol w="11161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Friend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Paris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899592" y="5661248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32%		48%			8%		12%   </a:t>
            </a:r>
            <a:endParaRPr lang="en-US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6372200" y="1916832"/>
            <a:ext cx="11977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 is 80%</a:t>
            </a:r>
          </a:p>
          <a:p>
            <a:r>
              <a:rPr lang="en-US" sz="2400" dirty="0" smtClean="0"/>
              <a:t>F is 40%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1535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jewel of databases</a:t>
            </a:r>
            <a:endParaRPr lang="en-US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worst way I know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computing transitive closure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1674-8E06-0A47-B511-A8C159B61077}" type="datetime1">
              <a:rPr lang="en-US" smtClean="0"/>
              <a:t>3/20/12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46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3941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Calculus for complex objects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points reachable from </a:t>
            </a:r>
            <a:r>
              <a:rPr lang="en-US" i="1" dirty="0" smtClean="0"/>
              <a:t>a </a:t>
            </a:r>
            <a:r>
              <a:rPr lang="en-US" dirty="0" smtClean="0"/>
              <a:t>in a graph </a:t>
            </a:r>
            <a:r>
              <a:rPr lang="en-US" i="1" dirty="0" smtClean="0"/>
              <a:t>G</a:t>
            </a:r>
          </a:p>
          <a:p>
            <a:pPr marL="0" indent="0" algn="ctr">
              <a:buNone/>
            </a:pPr>
            <a:r>
              <a:rPr lang="en-US" dirty="0" smtClean="0"/>
              <a:t>{ x ⎟∀R (  ( R(a) ⋀ ∀</a:t>
            </a:r>
            <a:r>
              <a:rPr lang="en-US" dirty="0" err="1" smtClean="0"/>
              <a:t>y,z</a:t>
            </a:r>
            <a:r>
              <a:rPr lang="en-US" dirty="0" smtClean="0"/>
              <a:t> ( R(y) </a:t>
            </a:r>
            <a:r>
              <a:rPr lang="en-US" dirty="0"/>
              <a:t>⋀ G</a:t>
            </a:r>
            <a:r>
              <a:rPr lang="en-US" dirty="0" smtClean="0"/>
              <a:t>(</a:t>
            </a:r>
            <a:r>
              <a:rPr lang="en-US" dirty="0" err="1" smtClean="0"/>
              <a:t>y,z</a:t>
            </a:r>
            <a:r>
              <a:rPr lang="en-US" dirty="0" smtClean="0"/>
              <a:t>) </a:t>
            </a:r>
            <a:r>
              <a:rPr lang="en-US" dirty="0"/>
              <a:t>⇒R</a:t>
            </a:r>
            <a:r>
              <a:rPr lang="en-US" dirty="0" smtClean="0"/>
              <a:t>(z) ) ) ⇒ R(x) ) }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x</a:t>
            </a:r>
            <a:r>
              <a:rPr lang="en-US" dirty="0" smtClean="0"/>
              <a:t> </a:t>
            </a:r>
            <a:r>
              <a:rPr lang="en-US" dirty="0"/>
              <a:t>is reachable from </a:t>
            </a:r>
            <a:r>
              <a:rPr lang="en-US" i="1" dirty="0" smtClean="0"/>
              <a:t>a</a:t>
            </a:r>
            <a:r>
              <a:rPr lang="en-US" dirty="0" smtClean="0"/>
              <a:t> if </a:t>
            </a:r>
            <a:r>
              <a:rPr lang="en-US" i="1" dirty="0" smtClean="0"/>
              <a:t>x</a:t>
            </a:r>
            <a:r>
              <a:rPr lang="en-US" dirty="0" smtClean="0"/>
              <a:t> ∈ </a:t>
            </a:r>
            <a:r>
              <a:rPr lang="en-US" i="1" dirty="0" smtClean="0"/>
              <a:t>R</a:t>
            </a:r>
          </a:p>
          <a:p>
            <a:pPr marL="0" indent="0">
              <a:buNone/>
            </a:pPr>
            <a:r>
              <a:rPr lang="en-US" dirty="0" smtClean="0"/>
              <a:t>	for each set </a:t>
            </a:r>
            <a:r>
              <a:rPr lang="en-US" i="1" dirty="0" smtClean="0"/>
              <a:t>R</a:t>
            </a:r>
            <a:r>
              <a:rPr lang="en-US" dirty="0" smtClean="0"/>
              <a:t> containing </a:t>
            </a:r>
            <a:r>
              <a:rPr lang="en-US" i="1" dirty="0" smtClean="0"/>
              <a:t>a</a:t>
            </a:r>
            <a:r>
              <a:rPr lang="en-US" dirty="0" smtClean="0"/>
              <a:t> and “closed under” </a:t>
            </a:r>
            <a:r>
              <a:rPr lang="en-US" i="1" dirty="0" smtClean="0"/>
              <a:t>G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1674-8E06-0A47-B511-A8C159B61077}" type="datetime1">
              <a:rPr lang="en-US" smtClean="0"/>
              <a:t>3/20/12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47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5022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Algebra for </a:t>
            </a:r>
            <a:r>
              <a:rPr lang="en-US" dirty="0"/>
              <a:t>complex objects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600200"/>
            <a:ext cx="8820472" cy="4853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The points reachable from </a:t>
            </a:r>
            <a:r>
              <a:rPr lang="en-US" sz="2400" i="1" dirty="0" smtClean="0"/>
              <a:t>a</a:t>
            </a:r>
            <a:r>
              <a:rPr lang="en-US" sz="2400" dirty="0" smtClean="0"/>
              <a:t> in a graph </a:t>
            </a:r>
            <a:r>
              <a:rPr lang="en-US" sz="2400" i="1" dirty="0" smtClean="0"/>
              <a:t>G</a:t>
            </a:r>
            <a:endParaRPr lang="en-US" sz="2400" i="1" dirty="0"/>
          </a:p>
          <a:p>
            <a:pPr marL="400050" lvl="1" indent="0">
              <a:buNone/>
            </a:pP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D := 𝚷</a:t>
            </a:r>
            <a:r>
              <a:rPr lang="en-US" baseline="-25000" dirty="0" smtClean="0"/>
              <a:t>1</a:t>
            </a:r>
            <a:r>
              <a:rPr lang="en-US" dirty="0" smtClean="0"/>
              <a:t>(G) ⋃ 𝚷</a:t>
            </a:r>
            <a:r>
              <a:rPr lang="en-US" baseline="-25000" dirty="0" smtClean="0"/>
              <a:t>2</a:t>
            </a:r>
            <a:r>
              <a:rPr lang="en-US" dirty="0" smtClean="0"/>
              <a:t>(G)	: the nodes in </a:t>
            </a:r>
            <a:r>
              <a:rPr lang="en-US" i="1" dirty="0" smtClean="0"/>
              <a:t>G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P := 2</a:t>
            </a:r>
            <a:r>
              <a:rPr lang="en-US" baseline="30000" dirty="0" smtClean="0"/>
              <a:t>D</a:t>
            </a:r>
            <a:r>
              <a:rPr lang="en-US" dirty="0" smtClean="0"/>
              <a:t> 		: the powerset of </a:t>
            </a:r>
            <a:r>
              <a:rPr lang="en-US" i="1" dirty="0" smtClean="0"/>
              <a:t>D</a:t>
            </a:r>
            <a:endParaRPr lang="en-US" i="1" baseline="30000" dirty="0" smtClean="0"/>
          </a:p>
          <a:p>
            <a:pPr marL="400050" lvl="1" indent="0">
              <a:buNone/>
            </a:pPr>
            <a:r>
              <a:rPr lang="el-GR" dirty="0" smtClean="0"/>
              <a:t>Θ</a:t>
            </a:r>
            <a:r>
              <a:rPr lang="en-US" dirty="0" smtClean="0"/>
              <a:t> an algebraic query (in classical relational algebra) equivalent to:  </a:t>
            </a:r>
          </a:p>
          <a:p>
            <a:pPr marL="400050" lvl="1" indent="0" algn="ctr">
              <a:buNone/>
            </a:pPr>
            <a:r>
              <a:rPr lang="en-US" dirty="0" smtClean="0"/>
              <a:t>R(</a:t>
            </a:r>
            <a:r>
              <a:rPr lang="en-US" dirty="0"/>
              <a:t>a) ⋀ </a:t>
            </a:r>
            <a:r>
              <a:rPr lang="en-US" dirty="0" smtClean="0"/>
              <a:t>∀</a:t>
            </a:r>
            <a:r>
              <a:rPr lang="en-US" dirty="0" err="1"/>
              <a:t>x,y</a:t>
            </a:r>
            <a:r>
              <a:rPr lang="en-US" dirty="0"/>
              <a:t> ( R(x) ⋀ G(</a:t>
            </a:r>
            <a:r>
              <a:rPr lang="en-US" dirty="0" err="1"/>
              <a:t>x,y</a:t>
            </a:r>
            <a:r>
              <a:rPr lang="en-US" dirty="0"/>
              <a:t>) ⇒R(y) ) </a:t>
            </a:r>
            <a:endParaRPr lang="en-US" dirty="0" smtClean="0"/>
          </a:p>
          <a:p>
            <a:pPr marL="400050" lvl="1" indent="0">
              <a:buNone/>
            </a:pPr>
            <a:r>
              <a:rPr lang="fr-FR" dirty="0" smtClean="0"/>
              <a:t>Q := </a:t>
            </a:r>
            <a:r>
              <a:rPr lang="fr-FR" dirty="0" err="1" smtClean="0"/>
              <a:t>σ</a:t>
            </a:r>
            <a:r>
              <a:rPr lang="en-US" baseline="-25000" dirty="0" err="1" smtClean="0"/>
              <a:t>θ</a:t>
            </a:r>
            <a:r>
              <a:rPr lang="en-US" dirty="0" smtClean="0"/>
              <a:t>(P)		: the subsets of </a:t>
            </a:r>
            <a:r>
              <a:rPr lang="en-US" i="1" dirty="0" smtClean="0"/>
              <a:t>D</a:t>
            </a:r>
            <a:r>
              <a:rPr lang="en-US" dirty="0" smtClean="0"/>
              <a:t> satisfying </a:t>
            </a:r>
            <a:r>
              <a:rPr lang="el-GR" i="1" dirty="0" smtClean="0"/>
              <a:t>Θ</a:t>
            </a:r>
            <a:endParaRPr lang="en-US" i="1" dirty="0" smtClean="0"/>
          </a:p>
          <a:p>
            <a:pPr marL="400050" lvl="1" indent="0">
              <a:buNone/>
            </a:pPr>
            <a:r>
              <a:rPr lang="fr-FR" dirty="0" smtClean="0"/>
              <a:t>Q’ := </a:t>
            </a:r>
            <a:r>
              <a:rPr lang="en-US" dirty="0"/>
              <a:t>𝚷</a:t>
            </a:r>
            <a:r>
              <a:rPr lang="en-US" baseline="-25000" dirty="0"/>
              <a:t>1</a:t>
            </a:r>
            <a:r>
              <a:rPr lang="en-US" dirty="0"/>
              <a:t>(</a:t>
            </a:r>
            <a:r>
              <a:rPr lang="fr-FR" dirty="0" smtClean="0"/>
              <a:t>σ</a:t>
            </a:r>
            <a:r>
              <a:rPr lang="fr-FR" baseline="-25000" dirty="0" smtClean="0"/>
              <a:t>1⊃2</a:t>
            </a:r>
            <a:r>
              <a:rPr lang="fr-FR" dirty="0" smtClean="0"/>
              <a:t>(Q</a:t>
            </a:r>
            <a:r>
              <a:rPr lang="en-US" dirty="0" smtClean="0"/>
              <a:t> × </a:t>
            </a:r>
            <a:r>
              <a:rPr lang="fr-FR" dirty="0"/>
              <a:t>Q</a:t>
            </a:r>
            <a:r>
              <a:rPr lang="en-US" dirty="0" smtClean="0"/>
              <a:t>))	: the non-minimal elements in </a:t>
            </a:r>
            <a:r>
              <a:rPr lang="en-US" i="1" dirty="0" smtClean="0"/>
              <a:t>Q </a:t>
            </a:r>
          </a:p>
          <a:p>
            <a:pPr marL="400050" lvl="1" indent="0">
              <a:buNone/>
            </a:pPr>
            <a:r>
              <a:rPr lang="en-US" dirty="0" smtClean="0"/>
              <a:t>Q” := Q − Q’	: the minimal elements in </a:t>
            </a:r>
            <a:r>
              <a:rPr lang="en-US" i="1" dirty="0" smtClean="0"/>
              <a:t>Q</a:t>
            </a:r>
            <a:r>
              <a:rPr lang="en-US" dirty="0" smtClean="0"/>
              <a:t> (unique) </a:t>
            </a:r>
          </a:p>
          <a:p>
            <a:pPr marL="400050" lvl="1" indent="0">
              <a:buNone/>
            </a:pPr>
            <a:r>
              <a:rPr lang="en-US" dirty="0" err="1"/>
              <a:t>u</a:t>
            </a:r>
            <a:r>
              <a:rPr lang="en-US" dirty="0" err="1" smtClean="0"/>
              <a:t>nnest</a:t>
            </a:r>
            <a:r>
              <a:rPr lang="en-US" dirty="0" smtClean="0"/>
              <a:t>(Q”)		: the points reachable from </a:t>
            </a:r>
            <a:r>
              <a:rPr lang="en-US" i="1" dirty="0" smtClean="0"/>
              <a:t>a</a:t>
            </a:r>
            <a:r>
              <a:rPr lang="en-US" dirty="0" smtClean="0"/>
              <a:t> in </a:t>
            </a:r>
            <a:r>
              <a:rPr lang="en-US" i="1" dirty="0" smtClean="0"/>
              <a:t>G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1674-8E06-0A47-B511-A8C159B61077}" type="datetime1">
              <a:rPr lang="en-US" smtClean="0"/>
              <a:t>3/20/12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48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4710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1674-8E06-0A47-B511-A8C159B61077}" type="datetime1">
              <a:rPr lang="en-US" smtClean="0"/>
              <a:t>3/20/12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49</a:t>
            </a:fld>
            <a:endParaRPr lang="fr-FR"/>
          </a:p>
        </p:txBody>
      </p:sp>
      <p:sp>
        <p:nvSpPr>
          <p:cNvPr id="6" name="Rogner un rectangle à un seul coin 5"/>
          <p:cNvSpPr/>
          <p:nvPr/>
        </p:nvSpPr>
        <p:spPr>
          <a:xfrm>
            <a:off x="1907704" y="5517232"/>
            <a:ext cx="1224136" cy="1080120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calculus</a:t>
            </a:r>
            <a:endParaRPr lang="en-US" dirty="0"/>
          </a:p>
        </p:txBody>
      </p:sp>
      <p:sp>
        <p:nvSpPr>
          <p:cNvPr id="9" name="Rogner un rectangle à un seul coin 8"/>
          <p:cNvSpPr/>
          <p:nvPr/>
        </p:nvSpPr>
        <p:spPr>
          <a:xfrm>
            <a:off x="1907704" y="4221088"/>
            <a:ext cx="1368152" cy="1080120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Quantify</a:t>
            </a:r>
          </a:p>
          <a:p>
            <a:pPr algn="ctr"/>
            <a:r>
              <a:rPr lang="en-US" dirty="0" smtClean="0"/>
              <a:t>Over </a:t>
            </a:r>
          </a:p>
          <a:p>
            <a:pPr algn="ctr"/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11" name="Rogner un rectangle à un seul coin 10"/>
          <p:cNvSpPr/>
          <p:nvPr/>
        </p:nvSpPr>
        <p:spPr>
          <a:xfrm>
            <a:off x="1907704" y="2924944"/>
            <a:ext cx="1440160" cy="1080120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Quantify</a:t>
            </a:r>
          </a:p>
          <a:p>
            <a:pPr algn="ctr"/>
            <a:r>
              <a:rPr lang="en-US" dirty="0" smtClean="0"/>
              <a:t>Over Sets of sets</a:t>
            </a:r>
            <a:endParaRPr lang="en-US" dirty="0"/>
          </a:p>
        </p:txBody>
      </p:sp>
      <p:sp>
        <p:nvSpPr>
          <p:cNvPr id="12" name="Rogner un rectangle à un seul coin 11"/>
          <p:cNvSpPr/>
          <p:nvPr/>
        </p:nvSpPr>
        <p:spPr>
          <a:xfrm>
            <a:off x="1907704" y="1628800"/>
            <a:ext cx="1512168" cy="1080120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Quantify</a:t>
            </a:r>
          </a:p>
          <a:p>
            <a:pPr algn="ctr"/>
            <a:r>
              <a:rPr lang="en-US" dirty="0" smtClean="0"/>
              <a:t>Over Sets of sets of sets</a:t>
            </a:r>
            <a:endParaRPr lang="en-US" dirty="0"/>
          </a:p>
        </p:txBody>
      </p:sp>
      <p:sp>
        <p:nvSpPr>
          <p:cNvPr id="13" name="Rogner un rectangle à un seul coin 12"/>
          <p:cNvSpPr/>
          <p:nvPr/>
        </p:nvSpPr>
        <p:spPr>
          <a:xfrm>
            <a:off x="6300192" y="4725144"/>
            <a:ext cx="1584176" cy="1080120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ptime</a:t>
            </a:r>
            <a:endParaRPr lang="en-US" sz="2000" dirty="0"/>
          </a:p>
        </p:txBody>
      </p:sp>
      <p:sp>
        <p:nvSpPr>
          <p:cNvPr id="14" name="Rogner un rectangle à un seul coin 13"/>
          <p:cNvSpPr/>
          <p:nvPr/>
        </p:nvSpPr>
        <p:spPr>
          <a:xfrm>
            <a:off x="6300192" y="3429000"/>
            <a:ext cx="1656184" cy="1080120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exptime</a:t>
            </a:r>
            <a:endParaRPr lang="en-US" sz="2800" baseline="30000" dirty="0"/>
          </a:p>
        </p:txBody>
      </p:sp>
      <p:sp>
        <p:nvSpPr>
          <p:cNvPr id="15" name="Rogner un rectangle à un seul coin 14"/>
          <p:cNvSpPr/>
          <p:nvPr/>
        </p:nvSpPr>
        <p:spPr>
          <a:xfrm>
            <a:off x="6300192" y="2132856"/>
            <a:ext cx="1656184" cy="1080120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2exptime</a:t>
            </a:r>
            <a:endParaRPr lang="en-US" sz="2800" dirty="0"/>
          </a:p>
        </p:txBody>
      </p:sp>
      <p:sp>
        <p:nvSpPr>
          <p:cNvPr id="16" name="Rogner un rectangle à un seul coin 15"/>
          <p:cNvSpPr/>
          <p:nvPr/>
        </p:nvSpPr>
        <p:spPr>
          <a:xfrm>
            <a:off x="4283968" y="4725144"/>
            <a:ext cx="1224136" cy="1080120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Calculus</a:t>
            </a:r>
          </a:p>
          <a:p>
            <a:pPr algn="ctr"/>
            <a:r>
              <a:rPr lang="en-US" dirty="0" smtClean="0"/>
              <a:t>+ </a:t>
            </a:r>
            <a:r>
              <a:rPr lang="en-US" b="1" dirty="0" smtClean="0">
                <a:solidFill>
                  <a:srgbClr val="FF0000"/>
                </a:solidFill>
              </a:rPr>
              <a:t>order</a:t>
            </a:r>
            <a:r>
              <a:rPr lang="en-US" dirty="0" smtClean="0"/>
              <a:t> + FP</a:t>
            </a:r>
            <a:endParaRPr lang="en-US" dirty="0"/>
          </a:p>
        </p:txBody>
      </p:sp>
      <p:sp>
        <p:nvSpPr>
          <p:cNvPr id="17" name="Rogner un rectangle à un seul coin 16"/>
          <p:cNvSpPr/>
          <p:nvPr/>
        </p:nvSpPr>
        <p:spPr>
          <a:xfrm>
            <a:off x="4211960" y="3429000"/>
            <a:ext cx="1368152" cy="1080120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Quantify</a:t>
            </a:r>
          </a:p>
          <a:p>
            <a:pPr algn="ctr"/>
            <a:r>
              <a:rPr lang="en-US" dirty="0" smtClean="0"/>
              <a:t>Over </a:t>
            </a:r>
          </a:p>
          <a:p>
            <a:pPr algn="ctr"/>
            <a:r>
              <a:rPr lang="en-US" dirty="0" smtClean="0"/>
              <a:t>Sets + FP</a:t>
            </a:r>
            <a:endParaRPr lang="en-US" dirty="0"/>
          </a:p>
        </p:txBody>
      </p:sp>
      <p:sp>
        <p:nvSpPr>
          <p:cNvPr id="18" name="Rogner un rectangle à un seul coin 17"/>
          <p:cNvSpPr/>
          <p:nvPr/>
        </p:nvSpPr>
        <p:spPr>
          <a:xfrm>
            <a:off x="4139952" y="2132856"/>
            <a:ext cx="1440160" cy="1080120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Quantify</a:t>
            </a:r>
          </a:p>
          <a:p>
            <a:pPr algn="ctr"/>
            <a:r>
              <a:rPr lang="en-US" dirty="0" smtClean="0"/>
              <a:t>Over Sets of sets + FP</a:t>
            </a:r>
            <a:endParaRPr lang="en-US" dirty="0"/>
          </a:p>
        </p:txBody>
      </p:sp>
      <p:cxnSp>
        <p:nvCxnSpPr>
          <p:cNvPr id="7" name="Connecteur droit 6"/>
          <p:cNvCxnSpPr>
            <a:stCxn id="6" idx="0"/>
            <a:endCxn id="13" idx="2"/>
          </p:cNvCxnSpPr>
          <p:nvPr/>
        </p:nvCxnSpPr>
        <p:spPr>
          <a:xfrm flipV="1">
            <a:off x="3131840" y="5265204"/>
            <a:ext cx="3168352" cy="792088"/>
          </a:xfrm>
          <a:prstGeom prst="line">
            <a:avLst/>
          </a:pr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stCxn id="9" idx="0"/>
            <a:endCxn id="13" idx="2"/>
          </p:cNvCxnSpPr>
          <p:nvPr/>
        </p:nvCxnSpPr>
        <p:spPr>
          <a:xfrm>
            <a:off x="3275856" y="4761148"/>
            <a:ext cx="3024336" cy="504056"/>
          </a:xfrm>
          <a:prstGeom prst="line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1" idx="0"/>
            <a:endCxn id="14" idx="2"/>
          </p:cNvCxnSpPr>
          <p:nvPr/>
        </p:nvCxnSpPr>
        <p:spPr>
          <a:xfrm>
            <a:off x="3347864" y="3465004"/>
            <a:ext cx="2952328" cy="504056"/>
          </a:xfrm>
          <a:prstGeom prst="line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9" idx="0"/>
            <a:endCxn id="14" idx="2"/>
          </p:cNvCxnSpPr>
          <p:nvPr/>
        </p:nvCxnSpPr>
        <p:spPr>
          <a:xfrm flipV="1">
            <a:off x="3275856" y="3969060"/>
            <a:ext cx="3024336" cy="792088"/>
          </a:xfrm>
          <a:prstGeom prst="line">
            <a:avLst/>
          </a:pr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stCxn id="12" idx="0"/>
            <a:endCxn id="15" idx="2"/>
          </p:cNvCxnSpPr>
          <p:nvPr/>
        </p:nvCxnSpPr>
        <p:spPr>
          <a:xfrm>
            <a:off x="3419872" y="2168860"/>
            <a:ext cx="2880320" cy="504056"/>
          </a:xfrm>
          <a:prstGeom prst="line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stCxn id="11" idx="0"/>
            <a:endCxn id="15" idx="2"/>
          </p:cNvCxnSpPr>
          <p:nvPr/>
        </p:nvCxnSpPr>
        <p:spPr>
          <a:xfrm flipV="1">
            <a:off x="3347864" y="2672916"/>
            <a:ext cx="2952328" cy="792088"/>
          </a:xfrm>
          <a:prstGeom prst="line">
            <a:avLst/>
          </a:pr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>
            <a:stCxn id="18" idx="0"/>
            <a:endCxn id="15" idx="2"/>
          </p:cNvCxnSpPr>
          <p:nvPr/>
        </p:nvCxnSpPr>
        <p:spPr>
          <a:xfrm>
            <a:off x="5580112" y="2672916"/>
            <a:ext cx="7200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>
            <a:stCxn id="17" idx="0"/>
            <a:endCxn id="14" idx="2"/>
          </p:cNvCxnSpPr>
          <p:nvPr/>
        </p:nvCxnSpPr>
        <p:spPr>
          <a:xfrm>
            <a:off x="5580112" y="3969060"/>
            <a:ext cx="7200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>
            <a:stCxn id="16" idx="0"/>
            <a:endCxn id="13" idx="2"/>
          </p:cNvCxnSpPr>
          <p:nvPr/>
        </p:nvCxnSpPr>
        <p:spPr>
          <a:xfrm>
            <a:off x="5508104" y="5265204"/>
            <a:ext cx="7920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" name="Grouper 24"/>
          <p:cNvGrpSpPr/>
          <p:nvPr/>
        </p:nvGrpSpPr>
        <p:grpSpPr>
          <a:xfrm>
            <a:off x="3131840" y="2672916"/>
            <a:ext cx="1152128" cy="3384376"/>
            <a:chOff x="3131840" y="2672916"/>
            <a:chExt cx="1152128" cy="3384376"/>
          </a:xfrm>
        </p:grpSpPr>
        <p:cxnSp>
          <p:nvCxnSpPr>
            <p:cNvPr id="8" name="Connecteur droit avec flèche 7"/>
            <p:cNvCxnSpPr>
              <a:stCxn id="6" idx="0"/>
              <a:endCxn id="16" idx="2"/>
            </p:cNvCxnSpPr>
            <p:nvPr/>
          </p:nvCxnSpPr>
          <p:spPr>
            <a:xfrm flipV="1">
              <a:off x="3131840" y="5265204"/>
              <a:ext cx="1152128" cy="7920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avec flèche 21"/>
            <p:cNvCxnSpPr>
              <a:stCxn id="9" idx="0"/>
              <a:endCxn id="17" idx="2"/>
            </p:cNvCxnSpPr>
            <p:nvPr/>
          </p:nvCxnSpPr>
          <p:spPr>
            <a:xfrm flipV="1">
              <a:off x="3275856" y="3969060"/>
              <a:ext cx="936104" cy="7920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avec flèche 23"/>
            <p:cNvCxnSpPr>
              <a:stCxn id="11" idx="0"/>
              <a:endCxn id="18" idx="2"/>
            </p:cNvCxnSpPr>
            <p:nvPr/>
          </p:nvCxnSpPr>
          <p:spPr>
            <a:xfrm flipV="1">
              <a:off x="3347864" y="2672916"/>
              <a:ext cx="792088" cy="7920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Connecteur droit avec flèche 9"/>
          <p:cNvCxnSpPr>
            <a:stCxn id="16" idx="3"/>
            <a:endCxn id="17" idx="1"/>
          </p:cNvCxnSpPr>
          <p:nvPr/>
        </p:nvCxnSpPr>
        <p:spPr>
          <a:xfrm flipV="1">
            <a:off x="4896036" y="450912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stCxn id="17" idx="3"/>
            <a:endCxn id="18" idx="1"/>
          </p:cNvCxnSpPr>
          <p:nvPr/>
        </p:nvCxnSpPr>
        <p:spPr>
          <a:xfrm flipH="1" flipV="1">
            <a:off x="4860032" y="3212976"/>
            <a:ext cx="36004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stCxn id="18" idx="3"/>
          </p:cNvCxnSpPr>
          <p:nvPr/>
        </p:nvCxnSpPr>
        <p:spPr>
          <a:xfrm flipV="1">
            <a:off x="4860032" y="170080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2926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186233"/>
            <a:ext cx="2671767" cy="2671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r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1"/>
          </p:nvPr>
        </p:nvSpPr>
        <p:spPr>
          <a:xfrm>
            <a:off x="395536" y="908720"/>
            <a:ext cx="4040188" cy="639762"/>
          </a:xfrm>
        </p:spPr>
        <p:txBody>
          <a:bodyPr/>
          <a:lstStyle/>
          <a:p>
            <a:r>
              <a:rPr lang="en-US" dirty="0" smtClean="0"/>
              <a:t>Trees are useless           </a:t>
            </a:r>
            <a:r>
              <a:rPr lang="en-US" dirty="0" smtClean="0">
                <a:solidFill>
                  <a:schemeClr val="bg1"/>
                </a:solidFill>
              </a:rPr>
              <a:t>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sz="half" idx="2"/>
          </p:nvPr>
        </p:nvSpPr>
        <p:spPr>
          <a:xfrm>
            <a:off x="457200" y="1598811"/>
            <a:ext cx="4040188" cy="395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i="1" dirty="0" smtClean="0">
                <a:solidFill>
                  <a:srgbClr val="FF0000"/>
                </a:solidFill>
              </a:rPr>
              <a:t>A tree is a tree</a:t>
            </a:r>
            <a:r>
              <a:rPr lang="en-US" sz="2000" i="1" dirty="0" smtClean="0"/>
              <a:t>. How many more do you have to look at? </a:t>
            </a:r>
          </a:p>
          <a:p>
            <a:pPr marL="0" indent="0">
              <a:buNone/>
            </a:pPr>
            <a:r>
              <a:rPr lang="en-US" sz="2000" b="1" i="1" dirty="0" smtClean="0"/>
              <a:t>Ronald Reagan</a:t>
            </a:r>
            <a:r>
              <a:rPr lang="en-US" sz="2000" dirty="0" smtClean="0"/>
              <a:t>, </a:t>
            </a:r>
            <a:r>
              <a:rPr lang="en-US" sz="1800" dirty="0" smtClean="0"/>
              <a:t>governor of California, opposing the expansion of Redwood National Park (1966)</a:t>
            </a:r>
          </a:p>
          <a:p>
            <a:pPr marL="0" indent="0">
              <a:spcBef>
                <a:spcPct val="0"/>
              </a:spcBef>
            </a:pPr>
            <a:endParaRPr lang="en-US" sz="2000" i="1" dirty="0" smtClean="0"/>
          </a:p>
          <a:p>
            <a:pPr marL="0" indent="0">
              <a:spcBef>
                <a:spcPct val="0"/>
              </a:spcBef>
              <a:buNone/>
            </a:pPr>
            <a:r>
              <a:rPr lang="en-US" sz="2000" i="1" dirty="0" smtClean="0"/>
              <a:t>We don’t need anything beyond relations. These things are useless. Reject!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2000" b="1" i="1" dirty="0" smtClean="0"/>
              <a:t>Anonymous referee</a:t>
            </a:r>
            <a:r>
              <a:rPr lang="en-US" sz="2000" i="1" dirty="0" smtClean="0"/>
              <a:t> (circa 1990)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3"/>
          </p:nvPr>
        </p:nvSpPr>
        <p:spPr>
          <a:xfrm>
            <a:off x="4645025" y="908720"/>
            <a:ext cx="4041775" cy="639762"/>
          </a:xfrm>
        </p:spPr>
        <p:txBody>
          <a:bodyPr/>
          <a:lstStyle/>
          <a:p>
            <a:r>
              <a:rPr lang="en-US" dirty="0" smtClean="0"/>
              <a:t>Knowledge lives in trees</a:t>
            </a:r>
            <a:endParaRPr lang="en-US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4"/>
          </p:nvPr>
        </p:nvSpPr>
        <p:spPr>
          <a:xfrm>
            <a:off x="4645025" y="1598811"/>
            <a:ext cx="4041775" cy="3951288"/>
          </a:xfrm>
        </p:spPr>
        <p:txBody>
          <a:bodyPr/>
          <a:lstStyle/>
          <a:p>
            <a:pPr marL="0" indent="0">
              <a:buNone/>
            </a:pPr>
            <a:r>
              <a:rPr lang="en-US" sz="2000" i="1" dirty="0" smtClean="0"/>
              <a:t>But of </a:t>
            </a:r>
            <a:r>
              <a:rPr lang="en-US" sz="2000" b="1" i="1" dirty="0" smtClean="0">
                <a:solidFill>
                  <a:srgbClr val="FF0000"/>
                </a:solidFill>
              </a:rPr>
              <a:t>the tree of the knowledge </a:t>
            </a:r>
            <a:r>
              <a:rPr lang="en-US" sz="2000" i="1" dirty="0" smtClean="0"/>
              <a:t>of good and evil, thou shalt not eat of it: for in the day that thou eatest thereof thou shalt surely die.</a:t>
            </a:r>
            <a:br>
              <a:rPr lang="en-US" sz="2000" i="1" dirty="0" smtClean="0"/>
            </a:br>
            <a:r>
              <a:rPr lang="en-US" sz="2000" b="1" i="1" dirty="0" smtClean="0"/>
              <a:t>Genesis, 2. 17</a:t>
            </a:r>
            <a:endParaRPr lang="en-US" sz="2000" i="1" dirty="0"/>
          </a:p>
        </p:txBody>
      </p:sp>
      <p:sp>
        <p:nvSpPr>
          <p:cNvPr id="3" name="Rectangle 2"/>
          <p:cNvSpPr/>
          <p:nvPr/>
        </p:nvSpPr>
        <p:spPr>
          <a:xfrm>
            <a:off x="0" y="5229200"/>
            <a:ext cx="5436096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3980"/>
                </a:solidFill>
              </a:rPr>
              <a:t>The </a:t>
            </a:r>
            <a:r>
              <a:rPr lang="en-US" sz="2400" dirty="0">
                <a:solidFill>
                  <a:srgbClr val="003980"/>
                </a:solidFill>
              </a:rPr>
              <a:t>Bible does not say </a:t>
            </a:r>
            <a:endParaRPr lang="en-US" sz="2400" dirty="0" smtClean="0">
              <a:solidFill>
                <a:srgbClr val="003980"/>
              </a:solidFill>
            </a:endParaRPr>
          </a:p>
          <a:p>
            <a:r>
              <a:rPr lang="en-US" sz="2400" dirty="0" smtClean="0">
                <a:solidFill>
                  <a:srgbClr val="003980"/>
                </a:solidFill>
              </a:rPr>
              <a:t>“But </a:t>
            </a:r>
            <a:r>
              <a:rPr lang="en-US" sz="2400" dirty="0">
                <a:solidFill>
                  <a:srgbClr val="003980"/>
                </a:solidFill>
              </a:rPr>
              <a:t>of the two dimensional table of </a:t>
            </a:r>
            <a:r>
              <a:rPr lang="en-US" sz="2400" dirty="0" smtClean="0">
                <a:solidFill>
                  <a:srgbClr val="003980"/>
                </a:solidFill>
              </a:rPr>
              <a:t>knowledge of </a:t>
            </a:r>
            <a:r>
              <a:rPr lang="en-US" sz="2400" dirty="0">
                <a:solidFill>
                  <a:srgbClr val="003980"/>
                </a:solidFill>
              </a:rPr>
              <a:t>good and evil … </a:t>
            </a:r>
            <a:r>
              <a:rPr lang="en-US" sz="2400" dirty="0" smtClean="0">
                <a:solidFill>
                  <a:srgbClr val="003980"/>
                </a:solidFill>
              </a:rPr>
              <a:t>”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F8F4-21E9-2540-9257-CEFEEF7F57FA}" type="datetime1">
              <a:rPr lang="en-US" smtClean="0"/>
              <a:t>3/20/12</a:t>
            </a:fld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4930614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0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1674-8E06-0A47-B511-A8C159B61077}" type="datetime1">
              <a:rPr lang="en-US" smtClean="0"/>
              <a:t>3/20/12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50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2080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R</a:t>
            </a:r>
            <a:r>
              <a:rPr lang="en-US" sz="2400" dirty="0" smtClean="0"/>
              <a:t>egain the 3 principles</a:t>
            </a:r>
          </a:p>
          <a:p>
            <a:pPr lvl="1" indent="-342900"/>
            <a:r>
              <a:rPr lang="en-US" sz="2000" dirty="0" smtClean="0"/>
              <a:t>Is this desirable?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Build a unifying theory</a:t>
            </a:r>
          </a:p>
          <a:p>
            <a:pPr lvl="1"/>
            <a:r>
              <a:rPr lang="en-US" sz="2000" dirty="0"/>
              <a:t>Is this desirable</a:t>
            </a:r>
            <a:r>
              <a:rPr lang="en-US" sz="2000" dirty="0" smtClean="0"/>
              <a:t>?</a:t>
            </a:r>
          </a:p>
          <a:p>
            <a:pPr marL="0" indent="0">
              <a:buNone/>
            </a:pPr>
            <a:r>
              <a:rPr lang="en-US" sz="2400" dirty="0" smtClean="0"/>
              <a:t>Develop new systems</a:t>
            </a:r>
          </a:p>
          <a:p>
            <a:pPr marL="0" indent="0">
              <a:buNone/>
            </a:pPr>
            <a:r>
              <a:rPr lang="en-US" sz="2400" dirty="0" smtClean="0"/>
              <a:t>Develop new theories</a:t>
            </a:r>
            <a:endParaRPr lang="en-US" dirty="0"/>
          </a:p>
          <a:p>
            <a:pPr marL="57150" indent="0">
              <a:buNone/>
            </a:pPr>
            <a:r>
              <a:rPr lang="en-US" sz="2400" dirty="0" smtClean="0"/>
              <a:t>Consider richer semantics</a:t>
            </a:r>
          </a:p>
          <a:p>
            <a:pPr marL="914400" lvl="1" indent="-457200"/>
            <a:r>
              <a:rPr lang="en-US" sz="2000" dirty="0" smtClean="0"/>
              <a:t>Semantic Web: next time</a:t>
            </a:r>
          </a:p>
          <a:p>
            <a:pPr marL="0" indent="0">
              <a:buNone/>
            </a:pPr>
            <a:endParaRPr lang="en-US" sz="2400" dirty="0" smtClean="0"/>
          </a:p>
          <a:p>
            <a:pPr lvl="1" indent="-342900"/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1674-8E06-0A47-B511-A8C159B61077}" type="datetime1">
              <a:rPr lang="en-US" smtClean="0"/>
              <a:t>3/20/12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51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966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51C13-7345-DC44-87B4-2536F1EA29F8}" type="datetime1">
              <a:rPr lang="en-US" smtClean="0"/>
              <a:t>3/20/12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52</a:t>
            </a:fld>
            <a:endParaRPr lang="fr-FR"/>
          </a:p>
        </p:txBody>
      </p:sp>
      <p:grpSp>
        <p:nvGrpSpPr>
          <p:cNvPr id="8" name="Groupe 7"/>
          <p:cNvGrpSpPr/>
          <p:nvPr/>
        </p:nvGrpSpPr>
        <p:grpSpPr>
          <a:xfrm>
            <a:off x="6156176" y="1196752"/>
            <a:ext cx="2448272" cy="2361454"/>
            <a:chOff x="6121630" y="2754199"/>
            <a:chExt cx="3578673" cy="3653036"/>
          </a:xfrm>
        </p:grpSpPr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6131603" y="4629150"/>
              <a:ext cx="3568700" cy="398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lnSpc>
                  <a:spcPct val="109000"/>
                </a:lnSpc>
                <a:spcBef>
                  <a:spcPts val="788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fr-FR" dirty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296703" y="3149600"/>
              <a:ext cx="800100" cy="1397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121630" y="2754199"/>
              <a:ext cx="3022370" cy="36530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à coins arrondis 11"/>
            <p:cNvSpPr/>
            <p:nvPr/>
          </p:nvSpPr>
          <p:spPr bwMode="auto">
            <a:xfrm>
              <a:off x="6568225" y="2884877"/>
              <a:ext cx="1390918" cy="553792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cript MT Bold" pitchFamily="66" charset="0"/>
                </a:rPr>
                <a:t>Merci</a:t>
              </a:r>
              <a:r>
                <a:rPr kumimoji="0" lang="en-US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cript MT Bold" pitchFamily="66" charset="0"/>
                </a:rPr>
                <a:t> </a:t>
              </a:r>
              <a:r>
                <a:rPr kumimoji="0" lang="en-US" sz="2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cript MT Bold" pitchFamily="66" charset="0"/>
                </a:rPr>
                <a:t>!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MT Bold" pitchFamily="66" charset="0"/>
              </a:endParaRPr>
            </a:p>
          </p:txBody>
        </p:sp>
      </p:grpSp>
      <p:pic>
        <p:nvPicPr>
          <p:cNvPr id="13" name="Image 12" descr="cacha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908231"/>
            <a:ext cx="1522258" cy="761129"/>
          </a:xfrm>
          <a:prstGeom prst="rect">
            <a:avLst/>
          </a:prstGeom>
        </p:spPr>
      </p:pic>
      <p:pic>
        <p:nvPicPr>
          <p:cNvPr id="14" name="Image 13" descr="college.jpe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584" y="5874581"/>
            <a:ext cx="2049394" cy="794779"/>
          </a:xfrm>
          <a:prstGeom prst="rect">
            <a:avLst/>
          </a:prstGeom>
        </p:spPr>
      </p:pic>
      <p:pic>
        <p:nvPicPr>
          <p:cNvPr id="15" name="Image 14" descr="logoinria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9" y="5916976"/>
            <a:ext cx="2506128" cy="752384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Using trees to represent data: an old idea</a:t>
            </a:r>
            <a:endParaRPr lang="en-US" sz="320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498600"/>
            <a:ext cx="8458200" cy="4521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From the 60s and IMS (Hierarchical database model)</a:t>
            </a:r>
          </a:p>
          <a:p>
            <a:pPr lvl="1"/>
            <a:r>
              <a:rPr lang="en-US" sz="2000" dirty="0" smtClean="0"/>
              <a:t>But fully procedural languages and records at a time</a:t>
            </a:r>
          </a:p>
          <a:p>
            <a:pPr marL="0" indent="0">
              <a:buNone/>
            </a:pPr>
            <a:r>
              <a:rPr lang="en-US" sz="2400" dirty="0" smtClean="0"/>
              <a:t>All really started in the 80s and Non-first-normal-form</a:t>
            </a:r>
          </a:p>
          <a:p>
            <a:pPr lvl="1"/>
            <a:r>
              <a:rPr lang="en-US" sz="2000" dirty="0" smtClean="0"/>
              <a:t>François </a:t>
            </a:r>
            <a:r>
              <a:rPr lang="en-US" sz="2000" dirty="0" err="1" smtClean="0"/>
              <a:t>Bancilhon</a:t>
            </a:r>
            <a:r>
              <a:rPr lang="en-US" sz="2000" dirty="0" smtClean="0"/>
              <a:t> in France et Hans </a:t>
            </a:r>
            <a:r>
              <a:rPr lang="en-US" sz="2000" dirty="0" err="1" smtClean="0"/>
              <a:t>Schek</a:t>
            </a:r>
            <a:r>
              <a:rPr lang="en-US" sz="2000" dirty="0" smtClean="0"/>
              <a:t> in Germany</a:t>
            </a:r>
          </a:p>
          <a:p>
            <a:pPr lvl="1"/>
            <a:r>
              <a:rPr lang="en-US" sz="2000" dirty="0" smtClean="0"/>
              <a:t>PhD thesis of Nicole </a:t>
            </a:r>
            <a:r>
              <a:rPr lang="en-US" sz="2000" dirty="0" err="1" smtClean="0"/>
              <a:t>Bidoit</a:t>
            </a:r>
            <a:endParaRPr lang="en-US" sz="2000" dirty="0" smtClean="0"/>
          </a:p>
          <a:p>
            <a:endParaRPr lang="en-US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CB6F-B781-FA49-8BB0-5F8DDC71E111}" type="datetime1">
              <a:rPr lang="en-US" smtClean="0"/>
              <a:t>3/20/12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6"/>
          <p:cNvSpPr txBox="1">
            <a:spLocks/>
          </p:cNvSpPr>
          <p:nvPr/>
        </p:nvSpPr>
        <p:spPr>
          <a:xfrm>
            <a:off x="611560" y="260648"/>
            <a:ext cx="8157592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 </a:t>
            </a:r>
            <a:r>
              <a:rPr lang="en-US" dirty="0" smtClean="0"/>
              <a:t>       First-Normal-Form  	            1NF</a:t>
            </a:r>
            <a:endParaRPr lang="en-US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  <a:solidFill>
            <a:srgbClr val="FFFFFF"/>
          </a:solidFill>
        </p:spPr>
        <p:txBody>
          <a:bodyPr/>
          <a:lstStyle/>
          <a:p>
            <a:r>
              <a:rPr lang="en-US" dirty="0" smtClean="0"/>
              <a:t>Non-First-Normal-Form  		N1NF</a:t>
            </a:r>
            <a:endParaRPr lang="en-US" dirty="0"/>
          </a:p>
        </p:txBody>
      </p:sp>
      <p:graphicFrame>
        <p:nvGraphicFramePr>
          <p:cNvPr id="16" name="Espace réservé du contenu 15"/>
          <p:cNvGraphicFramePr>
            <a:graphicFrameLocks noGrp="1"/>
          </p:cNvGraphicFramePr>
          <p:nvPr>
            <p:ph idx="1"/>
          </p:nvPr>
        </p:nvGraphicFramePr>
        <p:xfrm>
          <a:off x="3619500" y="1493838"/>
          <a:ext cx="53721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700"/>
                <a:gridCol w="1790700"/>
                <a:gridCol w="1790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Jaguar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Lulu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2CV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Mustang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Zaza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Prius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2651875"/>
            <a:ext cx="3563888" cy="354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à coins arrondis 12"/>
          <p:cNvSpPr/>
          <p:nvPr/>
        </p:nvSpPr>
        <p:spPr bwMode="auto">
          <a:xfrm>
            <a:off x="193183" y="2923504"/>
            <a:ext cx="2009104" cy="862885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The first class was on relations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rPr>
              <a:t>. Now what?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5" name="Rectangle à coins arrondis 14"/>
          <p:cNvSpPr/>
          <p:nvPr/>
        </p:nvSpPr>
        <p:spPr bwMode="auto">
          <a:xfrm>
            <a:off x="2485623" y="3940935"/>
            <a:ext cx="759853" cy="309093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Trees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rPr>
              <a:t>!</a:t>
            </a:r>
          </a:p>
        </p:txBody>
      </p:sp>
      <p:graphicFrame>
        <p:nvGraphicFramePr>
          <p:cNvPr id="17" name="Espace réservé du contenu 15"/>
          <p:cNvGraphicFramePr>
            <a:graphicFrameLocks/>
          </p:cNvGraphicFramePr>
          <p:nvPr/>
        </p:nvGraphicFramePr>
        <p:xfrm>
          <a:off x="3630230" y="1581864"/>
          <a:ext cx="5462253" cy="1818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0751"/>
                <a:gridCol w="1683915"/>
                <a:gridCol w="1957587"/>
              </a:tblGrid>
              <a:tr h="408386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</a:t>
                      </a:r>
                      <a:endParaRPr lang="en-US" dirty="0"/>
                    </a:p>
                  </a:txBody>
                  <a:tcPr/>
                </a:tc>
              </a:tr>
              <a:tr h="704886"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Toto</a:t>
                      </a:r>
                    </a:p>
                    <a:p>
                      <a:r>
                        <a:rPr lang="en-US" dirty="0" smtClean="0"/>
                        <a:t>Lulu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Jaguar</a:t>
                      </a:r>
                    </a:p>
                    <a:p>
                      <a:r>
                        <a:rPr lang="en-US" dirty="0" smtClean="0"/>
                        <a:t>2CV</a:t>
                      </a:r>
                    </a:p>
                  </a:txBody>
                  <a:tcPr/>
                </a:tc>
              </a:tr>
              <a:tr h="704886">
                <a:tc>
                  <a:txBody>
                    <a:bodyPr/>
                    <a:lstStyle/>
                    <a:p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Mimi</a:t>
                      </a:r>
                    </a:p>
                    <a:p>
                      <a:r>
                        <a:rPr lang="en-US" dirty="0" smtClean="0"/>
                        <a:t>Zaza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Mustang</a:t>
                      </a:r>
                    </a:p>
                    <a:p>
                      <a:r>
                        <a:rPr lang="en-US" dirty="0" err="1" smtClean="0"/>
                        <a:t>Prius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4113404" y="3863662"/>
            <a:ext cx="496642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would prefer to  live in infamous </a:t>
            </a:r>
          </a:p>
          <a:p>
            <a:r>
              <a:rPr lang="en-US" dirty="0" smtClean="0"/>
              <a:t>	nested relations </a:t>
            </a:r>
          </a:p>
          <a:p>
            <a:r>
              <a:rPr lang="en-US" dirty="0" smtClean="0"/>
              <a:t>	aka V-relations</a:t>
            </a:r>
          </a:p>
          <a:p>
            <a:r>
              <a:rPr lang="en-US" dirty="0" smtClean="0"/>
              <a:t>	aka N1NF relations</a:t>
            </a:r>
          </a:p>
          <a:p>
            <a:r>
              <a:rPr lang="en-US" dirty="0" smtClean="0"/>
              <a:t>	aka NF2 relations</a:t>
            </a:r>
          </a:p>
          <a:p>
            <a:endParaRPr lang="en-US" i="1" dirty="0" smtClean="0"/>
          </a:p>
          <a:p>
            <a:endParaRPr lang="en-US" i="1" dirty="0" smtClean="0"/>
          </a:p>
        </p:txBody>
      </p:sp>
      <p:sp>
        <p:nvSpPr>
          <p:cNvPr id="22" name="ZoneTexte 21"/>
          <p:cNvSpPr txBox="1"/>
          <p:nvPr/>
        </p:nvSpPr>
        <p:spPr>
          <a:xfrm>
            <a:off x="4139952" y="3933056"/>
            <a:ext cx="3940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live in 1NF relations: </a:t>
            </a:r>
          </a:p>
          <a:p>
            <a:r>
              <a:rPr lang="en-US" dirty="0" smtClean="0"/>
              <a:t>Entries of tables should be atomic</a:t>
            </a:r>
            <a:endParaRPr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2426-20FC-A142-9378-86574747D410}" type="datetime1">
              <a:rPr lang="en-US" smtClean="0"/>
              <a:t>3/20/12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2348880"/>
            <a:ext cx="3563888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Data at </a:t>
            </a:r>
            <a:r>
              <a:rPr lang="en-US" sz="2000" b="1" dirty="0" err="1" smtClean="0">
                <a:solidFill>
                  <a:schemeClr val="tx1"/>
                </a:solidFill>
              </a:rPr>
              <a:t>Collège</a:t>
            </a:r>
            <a:r>
              <a:rPr lang="en-US" sz="2000" b="1" dirty="0" smtClean="0">
                <a:solidFill>
                  <a:schemeClr val="tx1"/>
                </a:solidFill>
              </a:rPr>
              <a:t> de France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887938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devil is in the details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V-relations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3"/>
          </p:nvPr>
        </p:nvSpPr>
        <p:spPr>
          <a:xfrm>
            <a:off x="7123112" y="1573749"/>
            <a:ext cx="1676331" cy="957415"/>
          </a:xfrm>
        </p:spPr>
        <p:txBody>
          <a:bodyPr/>
          <a:lstStyle/>
          <a:p>
            <a:r>
              <a:rPr lang="en-US" dirty="0" smtClean="0"/>
              <a:t>N1NF-relations</a:t>
            </a:r>
            <a:endParaRPr lang="en-US" dirty="0"/>
          </a:p>
        </p:txBody>
      </p:sp>
      <p:graphicFrame>
        <p:nvGraphicFramePr>
          <p:cNvPr id="13" name="Espace réservé du contenu 12"/>
          <p:cNvGraphicFramePr>
            <a:graphicFrameLocks noGrp="1"/>
          </p:cNvGraphicFramePr>
          <p:nvPr>
            <p:ph sz="quarter" idx="4"/>
          </p:nvPr>
        </p:nvGraphicFramePr>
        <p:xfrm>
          <a:off x="1979098" y="2279559"/>
          <a:ext cx="918648" cy="2639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324"/>
                <a:gridCol w="459324"/>
              </a:tblGrid>
              <a:tr h="377004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7004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7004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7004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7004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7004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</a:tr>
              <a:tr h="377004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3951288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12" name="Espace réservé du contenu 7"/>
          <p:cNvGraphicFramePr>
            <a:graphicFrameLocks/>
          </p:cNvGraphicFramePr>
          <p:nvPr/>
        </p:nvGraphicFramePr>
        <p:xfrm>
          <a:off x="457202" y="2303665"/>
          <a:ext cx="1294326" cy="3120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442"/>
                <a:gridCol w="431442"/>
                <a:gridCol w="431442"/>
              </a:tblGrid>
              <a:tr h="377358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marL="170238" marR="17023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L="170238" marR="17023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marL="170238" marR="170238"/>
                </a:tc>
              </a:tr>
              <a:tr h="66037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170238" marR="17023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170238" marR="17023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170238" marR="170238"/>
                </a:tc>
              </a:tr>
              <a:tr h="66037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170238" marR="17023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</a:p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170238" marR="170238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70238" marR="170238"/>
                </a:tc>
              </a:tr>
              <a:tr h="66037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170238" marR="17023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170238" marR="17023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</a:p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170238" marR="170238"/>
                </a:tc>
              </a:tr>
            </a:tbl>
          </a:graphicData>
        </a:graphic>
      </p:graphicFrame>
      <p:graphicFrame>
        <p:nvGraphicFramePr>
          <p:cNvPr id="14" name="Espace réservé du contenu 12"/>
          <p:cNvGraphicFramePr>
            <a:graphicFrameLocks/>
          </p:cNvGraphicFramePr>
          <p:nvPr/>
        </p:nvGraphicFramePr>
        <p:xfrm>
          <a:off x="3020140" y="2290292"/>
          <a:ext cx="918648" cy="1508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324"/>
                <a:gridCol w="459324"/>
              </a:tblGrid>
              <a:tr h="377004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7004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7004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</a:p>
                  </a:txBody>
                  <a:tcPr/>
                </a:tc>
              </a:tr>
              <a:tr h="377004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Espace réservé du contenu 12"/>
          <p:cNvGraphicFramePr>
            <a:graphicFrameLocks/>
          </p:cNvGraphicFramePr>
          <p:nvPr/>
        </p:nvGraphicFramePr>
        <p:xfrm>
          <a:off x="4048312" y="2301023"/>
          <a:ext cx="459324" cy="1508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324"/>
              </a:tblGrid>
              <a:tr h="377004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7004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7004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7004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Espace réservé du contenu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6327657"/>
              </p:ext>
            </p:extLst>
          </p:nvPr>
        </p:nvGraphicFramePr>
        <p:xfrm>
          <a:off x="5155881" y="472714"/>
          <a:ext cx="1875982" cy="5225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7991"/>
                <a:gridCol w="937991"/>
              </a:tblGrid>
              <a:tr h="478186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marL="170238" marR="17023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L="170238" marR="170238"/>
                </a:tc>
              </a:tr>
              <a:tr h="47818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170238" marR="170238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70238" marR="170238"/>
                </a:tc>
              </a:tr>
              <a:tr h="47818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170238" marR="17023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170238" marR="170238"/>
                </a:tc>
              </a:tr>
              <a:tr h="47818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170238" marR="17023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170238" marR="170238"/>
                </a:tc>
              </a:tr>
              <a:tr h="47818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170238" marR="17023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170238" marR="170238"/>
                </a:tc>
              </a:tr>
              <a:tr h="47818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170238" marR="17023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170238" marR="170238"/>
                </a:tc>
              </a:tr>
              <a:tr h="47818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170238" marR="17023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170238" marR="170238"/>
                </a:tc>
              </a:tr>
              <a:tr h="47818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170238" marR="17023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</a:p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170238" marR="170238"/>
                </a:tc>
              </a:tr>
              <a:tr h="47818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170238" marR="17023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  <a:p>
                      <a:r>
                        <a:rPr lang="en-US" dirty="0" smtClean="0"/>
                        <a:t>2</a:t>
                      </a:r>
                    </a:p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170238" marR="170238"/>
                </a:tc>
              </a:tr>
            </a:tbl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7208836" y="2780928"/>
            <a:ext cx="19351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 is not a key</a:t>
            </a:r>
          </a:p>
          <a:p>
            <a:r>
              <a:rPr lang="en-US" sz="2400" dirty="0" smtClean="0"/>
              <a:t>The size is now possibly exponential </a:t>
            </a:r>
          </a:p>
          <a:p>
            <a:r>
              <a:rPr lang="en-US" sz="2400" dirty="0" smtClean="0"/>
              <a:t>in  the size of the domain</a:t>
            </a:r>
          </a:p>
          <a:p>
            <a:endParaRPr lang="en-US" sz="2400" dirty="0"/>
          </a:p>
        </p:txBody>
      </p:sp>
      <p:sp>
        <p:nvSpPr>
          <p:cNvPr id="18" name="ZoneTexte 17"/>
          <p:cNvSpPr txBox="1"/>
          <p:nvPr/>
        </p:nvSpPr>
        <p:spPr>
          <a:xfrm>
            <a:off x="437882" y="5757063"/>
            <a:ext cx="202411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 is a key</a:t>
            </a:r>
          </a:p>
          <a:p>
            <a:r>
              <a:rPr lang="en-US" sz="2400" dirty="0" smtClean="0"/>
              <a:t>No new power</a:t>
            </a:r>
          </a:p>
          <a:p>
            <a:endParaRPr lang="en-US" sz="240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F646-5220-C449-B139-769102640475}" type="datetime1">
              <a:rPr lang="en-US" smtClean="0"/>
              <a:t>3/20/12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8</a:t>
            </a:fld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>
            <a:off x="4788024" y="0"/>
            <a:ext cx="72008" cy="6858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6685729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1" name="Connecteur droit 180"/>
          <p:cNvCxnSpPr/>
          <p:nvPr/>
        </p:nvCxnSpPr>
        <p:spPr bwMode="auto">
          <a:xfrm>
            <a:off x="3515932" y="4314423"/>
            <a:ext cx="592429" cy="4121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Complex object model:</a:t>
            </a:r>
            <a:br>
              <a:rPr lang="en-US" sz="3200" dirty="0" smtClean="0"/>
            </a:br>
            <a:r>
              <a:rPr lang="en-US" sz="3200" dirty="0" smtClean="0"/>
              <a:t>set and tuple constructors</a:t>
            </a:r>
            <a:endParaRPr lang="en-US" sz="3200" dirty="0"/>
          </a:p>
        </p:txBody>
      </p:sp>
      <p:cxnSp>
        <p:nvCxnSpPr>
          <p:cNvPr id="90" name="Connecteur droit 89"/>
          <p:cNvCxnSpPr>
            <a:stCxn id="16" idx="4"/>
          </p:cNvCxnSpPr>
          <p:nvPr/>
        </p:nvCxnSpPr>
        <p:spPr bwMode="auto">
          <a:xfrm rot="16200000" flipH="1">
            <a:off x="3375269" y="4096788"/>
            <a:ext cx="265193" cy="60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Connecteur droit 72"/>
          <p:cNvCxnSpPr>
            <a:endCxn id="12" idx="0"/>
          </p:cNvCxnSpPr>
          <p:nvPr/>
        </p:nvCxnSpPr>
        <p:spPr bwMode="auto">
          <a:xfrm rot="10800000" flipV="1">
            <a:off x="679547" y="4781514"/>
            <a:ext cx="417080" cy="3959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Connecteur droit 74"/>
          <p:cNvCxnSpPr>
            <a:endCxn id="14" idx="0"/>
          </p:cNvCxnSpPr>
          <p:nvPr/>
        </p:nvCxnSpPr>
        <p:spPr bwMode="auto">
          <a:xfrm>
            <a:off x="1078361" y="4759100"/>
            <a:ext cx="366819" cy="4052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Connecteur droit 67"/>
          <p:cNvCxnSpPr>
            <a:stCxn id="10" idx="4"/>
          </p:cNvCxnSpPr>
          <p:nvPr/>
        </p:nvCxnSpPr>
        <p:spPr bwMode="auto">
          <a:xfrm rot="5400000">
            <a:off x="951888" y="4132110"/>
            <a:ext cx="330562" cy="455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Connecteur droit 69"/>
          <p:cNvCxnSpPr/>
          <p:nvPr/>
        </p:nvCxnSpPr>
        <p:spPr bwMode="auto">
          <a:xfrm rot="16200000" flipH="1">
            <a:off x="926468" y="4548263"/>
            <a:ext cx="358585" cy="182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Connecteur droit 95"/>
          <p:cNvCxnSpPr>
            <a:endCxn id="16" idx="0"/>
          </p:cNvCxnSpPr>
          <p:nvPr/>
        </p:nvCxnSpPr>
        <p:spPr bwMode="auto">
          <a:xfrm>
            <a:off x="1365161" y="3219718"/>
            <a:ext cx="2139660" cy="5009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Connecteur droit 93"/>
          <p:cNvCxnSpPr>
            <a:stCxn id="50" idx="1"/>
          </p:cNvCxnSpPr>
          <p:nvPr/>
        </p:nvCxnSpPr>
        <p:spPr bwMode="auto">
          <a:xfrm rot="10800000" flipV="1">
            <a:off x="2557864" y="4303180"/>
            <a:ext cx="823662" cy="3886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" name="Groupe 50"/>
          <p:cNvGrpSpPr/>
          <p:nvPr/>
        </p:nvGrpSpPr>
        <p:grpSpPr>
          <a:xfrm>
            <a:off x="993104" y="4105439"/>
            <a:ext cx="300081" cy="369332"/>
            <a:chOff x="3580320" y="2125012"/>
            <a:chExt cx="423171" cy="424476"/>
          </a:xfrm>
        </p:grpSpPr>
        <p:sp>
          <p:nvSpPr>
            <p:cNvPr id="52" name="Ellipse 51"/>
            <p:cNvSpPr/>
            <p:nvPr/>
          </p:nvSpPr>
          <p:spPr bwMode="auto">
            <a:xfrm>
              <a:off x="3603937" y="2161508"/>
              <a:ext cx="283335" cy="28333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3580320" y="2125012"/>
              <a:ext cx="423171" cy="424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*</a:t>
              </a:r>
              <a:endParaRPr lang="en-US" sz="1800" dirty="0"/>
            </a:p>
          </p:txBody>
        </p:sp>
      </p:grpSp>
      <p:grpSp>
        <p:nvGrpSpPr>
          <p:cNvPr id="3" name="Groupe 37"/>
          <p:cNvGrpSpPr/>
          <p:nvPr/>
        </p:nvGrpSpPr>
        <p:grpSpPr>
          <a:xfrm>
            <a:off x="1251314" y="3022204"/>
            <a:ext cx="311303" cy="369332"/>
            <a:chOff x="1828794" y="2472741"/>
            <a:chExt cx="438996" cy="424476"/>
          </a:xfrm>
        </p:grpSpPr>
        <p:sp>
          <p:nvSpPr>
            <p:cNvPr id="5" name="Ellipse 4"/>
            <p:cNvSpPr/>
            <p:nvPr/>
          </p:nvSpPr>
          <p:spPr bwMode="auto">
            <a:xfrm>
              <a:off x="1852393" y="2573636"/>
              <a:ext cx="283335" cy="28333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1828794" y="2472741"/>
              <a:ext cx="438996" cy="424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ym typeface="Symbol"/>
                </a:rPr>
                <a:t></a:t>
              </a:r>
              <a:endParaRPr lang="en-US" sz="1800" dirty="0"/>
            </a:p>
          </p:txBody>
        </p:sp>
      </p:grpSp>
      <p:cxnSp>
        <p:nvCxnSpPr>
          <p:cNvPr id="57" name="Connecteur droit 56"/>
          <p:cNvCxnSpPr/>
          <p:nvPr/>
        </p:nvCxnSpPr>
        <p:spPr bwMode="auto">
          <a:xfrm rot="10800000" flipV="1">
            <a:off x="1351777" y="2943767"/>
            <a:ext cx="1132459" cy="1904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Ellipse 3"/>
          <p:cNvSpPr/>
          <p:nvPr/>
        </p:nvSpPr>
        <p:spPr bwMode="auto">
          <a:xfrm>
            <a:off x="2356378" y="2260217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6" name="Ellipse 5"/>
          <p:cNvSpPr/>
          <p:nvPr/>
        </p:nvSpPr>
        <p:spPr bwMode="auto">
          <a:xfrm>
            <a:off x="51860" y="3769271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68602" y="4350107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1018984" y="3722579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2" name="Ellipse 11"/>
          <p:cNvSpPr/>
          <p:nvPr/>
        </p:nvSpPr>
        <p:spPr bwMode="auto">
          <a:xfrm>
            <a:off x="579086" y="5177472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3" name="Ellipse 12"/>
          <p:cNvSpPr/>
          <p:nvPr/>
        </p:nvSpPr>
        <p:spPr bwMode="auto">
          <a:xfrm>
            <a:off x="595828" y="5758309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1344720" y="5164397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1361463" y="5745234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6" name="Ellipse 15"/>
          <p:cNvSpPr/>
          <p:nvPr/>
        </p:nvSpPr>
        <p:spPr bwMode="auto">
          <a:xfrm>
            <a:off x="3404361" y="3720710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2130143" y="5175603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9" name="Ellipse 18"/>
          <p:cNvSpPr/>
          <p:nvPr/>
        </p:nvSpPr>
        <p:spPr bwMode="auto">
          <a:xfrm>
            <a:off x="2146885" y="5756440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20" name="Ellipse 19"/>
          <p:cNvSpPr/>
          <p:nvPr/>
        </p:nvSpPr>
        <p:spPr bwMode="auto">
          <a:xfrm>
            <a:off x="2904909" y="5162528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21" name="Ellipse 20"/>
          <p:cNvSpPr/>
          <p:nvPr/>
        </p:nvSpPr>
        <p:spPr bwMode="auto">
          <a:xfrm>
            <a:off x="2921652" y="5743365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46715" y="3672140"/>
            <a:ext cx="7360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Name</a:t>
            </a:r>
          </a:p>
          <a:p>
            <a:endParaRPr lang="en-US" sz="1800" dirty="0" smtClean="0"/>
          </a:p>
          <a:p>
            <a:r>
              <a:rPr lang="en-US" sz="1800" dirty="0" smtClean="0"/>
              <a:t>Peter</a:t>
            </a:r>
            <a:endParaRPr lang="en-US" sz="1800" dirty="0"/>
          </a:p>
        </p:txBody>
      </p:sp>
      <p:sp>
        <p:nvSpPr>
          <p:cNvPr id="25" name="ZoneTexte 24"/>
          <p:cNvSpPr txBox="1"/>
          <p:nvPr/>
        </p:nvSpPr>
        <p:spPr>
          <a:xfrm>
            <a:off x="1213839" y="3670271"/>
            <a:ext cx="6078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Cars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26" name="ZoneTexte 25"/>
          <p:cNvSpPr txBox="1"/>
          <p:nvPr/>
        </p:nvSpPr>
        <p:spPr>
          <a:xfrm>
            <a:off x="719149" y="5102744"/>
            <a:ext cx="7617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Name</a:t>
            </a:r>
          </a:p>
          <a:p>
            <a:endParaRPr lang="en-US" sz="1800" dirty="0" smtClean="0"/>
          </a:p>
          <a:p>
            <a:r>
              <a:rPr lang="en-US" sz="1800" dirty="0" smtClean="0"/>
              <a:t>BMW</a:t>
            </a:r>
            <a:endParaRPr lang="en-US" sz="1800" dirty="0"/>
          </a:p>
        </p:txBody>
      </p:sp>
      <p:sp>
        <p:nvSpPr>
          <p:cNvPr id="27" name="ZoneTexte 26"/>
          <p:cNvSpPr txBox="1"/>
          <p:nvPr/>
        </p:nvSpPr>
        <p:spPr>
          <a:xfrm>
            <a:off x="1484783" y="5089669"/>
            <a:ext cx="6463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Year</a:t>
            </a:r>
          </a:p>
          <a:p>
            <a:endParaRPr lang="en-US" sz="1800" dirty="0" smtClean="0"/>
          </a:p>
          <a:p>
            <a:r>
              <a:rPr lang="en-US" sz="1800" dirty="0" smtClean="0"/>
              <a:t>2010</a:t>
            </a:r>
            <a:endParaRPr lang="en-US" sz="1800" dirty="0"/>
          </a:p>
        </p:txBody>
      </p:sp>
      <p:sp>
        <p:nvSpPr>
          <p:cNvPr id="28" name="ZoneTexte 27"/>
          <p:cNvSpPr txBox="1"/>
          <p:nvPr/>
        </p:nvSpPr>
        <p:spPr>
          <a:xfrm>
            <a:off x="2277815" y="5099006"/>
            <a:ext cx="7360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Name</a:t>
            </a:r>
          </a:p>
          <a:p>
            <a:endParaRPr lang="en-US" sz="1800" dirty="0" smtClean="0"/>
          </a:p>
          <a:p>
            <a:r>
              <a:rPr lang="en-US" sz="1800" dirty="0" smtClean="0"/>
              <a:t>Toto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3067090" y="5108343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Sex</a:t>
            </a:r>
          </a:p>
          <a:p>
            <a:endParaRPr lang="en-US" sz="1800" dirty="0" smtClean="0"/>
          </a:p>
          <a:p>
            <a:r>
              <a:rPr lang="en-US" sz="1800" dirty="0" smtClean="0"/>
              <a:t>M</a:t>
            </a:r>
            <a:endParaRPr lang="en-US" sz="1800" dirty="0"/>
          </a:p>
        </p:txBody>
      </p:sp>
      <p:sp>
        <p:nvSpPr>
          <p:cNvPr id="30" name="ZoneTexte 29"/>
          <p:cNvSpPr txBox="1"/>
          <p:nvPr/>
        </p:nvSpPr>
        <p:spPr>
          <a:xfrm>
            <a:off x="3574863" y="3649711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Children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2519264" y="2202286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Families</a:t>
            </a:r>
          </a:p>
        </p:txBody>
      </p:sp>
      <p:grpSp>
        <p:nvGrpSpPr>
          <p:cNvPr id="8" name="Groupe 33"/>
          <p:cNvGrpSpPr/>
          <p:nvPr/>
        </p:nvGrpSpPr>
        <p:grpSpPr>
          <a:xfrm>
            <a:off x="2347239" y="2663621"/>
            <a:ext cx="300081" cy="369332"/>
            <a:chOff x="3580320" y="2125012"/>
            <a:chExt cx="423171" cy="424476"/>
          </a:xfrm>
        </p:grpSpPr>
        <p:sp>
          <p:nvSpPr>
            <p:cNvPr id="32" name="Ellipse 31"/>
            <p:cNvSpPr/>
            <p:nvPr/>
          </p:nvSpPr>
          <p:spPr bwMode="auto">
            <a:xfrm>
              <a:off x="3603937" y="2161508"/>
              <a:ext cx="283335" cy="28333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3580320" y="2125012"/>
              <a:ext cx="423171" cy="424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*</a:t>
              </a:r>
              <a:endParaRPr lang="en-US" sz="1800" dirty="0"/>
            </a:p>
          </p:txBody>
        </p:sp>
      </p:grpSp>
      <p:grpSp>
        <p:nvGrpSpPr>
          <p:cNvPr id="11" name="Groupe 41"/>
          <p:cNvGrpSpPr/>
          <p:nvPr/>
        </p:nvGrpSpPr>
        <p:grpSpPr>
          <a:xfrm>
            <a:off x="985508" y="4499510"/>
            <a:ext cx="311303" cy="369332"/>
            <a:chOff x="1828794" y="2472741"/>
            <a:chExt cx="438996" cy="424476"/>
          </a:xfrm>
        </p:grpSpPr>
        <p:sp>
          <p:nvSpPr>
            <p:cNvPr id="43" name="Ellipse 42"/>
            <p:cNvSpPr/>
            <p:nvPr/>
          </p:nvSpPr>
          <p:spPr bwMode="auto">
            <a:xfrm>
              <a:off x="1852393" y="2573636"/>
              <a:ext cx="283335" cy="28333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1828794" y="2472741"/>
              <a:ext cx="438996" cy="424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ym typeface="Symbol"/>
                </a:rPr>
                <a:t></a:t>
              </a:r>
              <a:endParaRPr lang="en-US" sz="1800" dirty="0"/>
            </a:p>
          </p:txBody>
        </p:sp>
      </p:grpSp>
      <p:grpSp>
        <p:nvGrpSpPr>
          <p:cNvPr id="17" name="Groupe 44"/>
          <p:cNvGrpSpPr/>
          <p:nvPr/>
        </p:nvGrpSpPr>
        <p:grpSpPr>
          <a:xfrm>
            <a:off x="2436103" y="4508847"/>
            <a:ext cx="311303" cy="369332"/>
            <a:chOff x="1828794" y="2472741"/>
            <a:chExt cx="438996" cy="424476"/>
          </a:xfrm>
        </p:grpSpPr>
        <p:sp>
          <p:nvSpPr>
            <p:cNvPr id="46" name="Ellipse 45"/>
            <p:cNvSpPr/>
            <p:nvPr/>
          </p:nvSpPr>
          <p:spPr bwMode="auto">
            <a:xfrm>
              <a:off x="1852393" y="2573636"/>
              <a:ext cx="283335" cy="28333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1828794" y="2472741"/>
              <a:ext cx="438996" cy="424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ym typeface="Symbol"/>
                </a:rPr>
                <a:t></a:t>
              </a:r>
              <a:endParaRPr lang="en-US" sz="1800" dirty="0"/>
            </a:p>
          </p:txBody>
        </p:sp>
      </p:grpSp>
      <p:grpSp>
        <p:nvGrpSpPr>
          <p:cNvPr id="22" name="Groupe 47"/>
          <p:cNvGrpSpPr/>
          <p:nvPr/>
        </p:nvGrpSpPr>
        <p:grpSpPr>
          <a:xfrm>
            <a:off x="3381526" y="4118514"/>
            <a:ext cx="300081" cy="369332"/>
            <a:chOff x="3580320" y="2125012"/>
            <a:chExt cx="423171" cy="424476"/>
          </a:xfrm>
        </p:grpSpPr>
        <p:sp>
          <p:nvSpPr>
            <p:cNvPr id="49" name="Ellipse 48"/>
            <p:cNvSpPr/>
            <p:nvPr/>
          </p:nvSpPr>
          <p:spPr bwMode="auto">
            <a:xfrm>
              <a:off x="3603937" y="2161508"/>
              <a:ext cx="283335" cy="28333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3580320" y="2125012"/>
              <a:ext cx="423171" cy="424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*</a:t>
              </a:r>
              <a:endParaRPr lang="en-US" sz="1800" dirty="0"/>
            </a:p>
          </p:txBody>
        </p:sp>
      </p:grpSp>
      <p:cxnSp>
        <p:nvCxnSpPr>
          <p:cNvPr id="55" name="Connecteur droit 54"/>
          <p:cNvCxnSpPr>
            <a:stCxn id="4" idx="4"/>
          </p:cNvCxnSpPr>
          <p:nvPr/>
        </p:nvCxnSpPr>
        <p:spPr bwMode="auto">
          <a:xfrm rot="16200000" flipH="1">
            <a:off x="2383619" y="2579963"/>
            <a:ext cx="156878" cy="104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Connecteur droit 58"/>
          <p:cNvCxnSpPr>
            <a:endCxn id="6" idx="0"/>
          </p:cNvCxnSpPr>
          <p:nvPr/>
        </p:nvCxnSpPr>
        <p:spPr bwMode="auto">
          <a:xfrm rot="10800000" flipV="1">
            <a:off x="152321" y="3313557"/>
            <a:ext cx="1217722" cy="4557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Connecteur droit 63"/>
          <p:cNvCxnSpPr>
            <a:stCxn id="6" idx="4"/>
            <a:endCxn id="9" idx="0"/>
          </p:cNvCxnSpPr>
          <p:nvPr/>
        </p:nvCxnSpPr>
        <p:spPr bwMode="auto">
          <a:xfrm rot="16200000" flipH="1">
            <a:off x="-6463" y="4174580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Connecteur droit 65"/>
          <p:cNvCxnSpPr>
            <a:endCxn id="10" idx="0"/>
          </p:cNvCxnSpPr>
          <p:nvPr/>
        </p:nvCxnSpPr>
        <p:spPr bwMode="auto">
          <a:xfrm rot="5400000">
            <a:off x="1019537" y="3358134"/>
            <a:ext cx="464353" cy="2645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Connecteur droit 76"/>
          <p:cNvCxnSpPr>
            <a:stCxn id="12" idx="4"/>
            <a:endCxn id="13" idx="0"/>
          </p:cNvCxnSpPr>
          <p:nvPr/>
        </p:nvCxnSpPr>
        <p:spPr bwMode="auto">
          <a:xfrm rot="16200000" flipH="1">
            <a:off x="520763" y="5582782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Connecteur droit 79"/>
          <p:cNvCxnSpPr>
            <a:stCxn id="14" idx="4"/>
            <a:endCxn id="15" idx="0"/>
          </p:cNvCxnSpPr>
          <p:nvPr/>
        </p:nvCxnSpPr>
        <p:spPr bwMode="auto">
          <a:xfrm rot="16200000" flipH="1">
            <a:off x="1286397" y="5569707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Connecteur droit 81"/>
          <p:cNvCxnSpPr>
            <a:stCxn id="18" idx="4"/>
            <a:endCxn id="19" idx="0"/>
          </p:cNvCxnSpPr>
          <p:nvPr/>
        </p:nvCxnSpPr>
        <p:spPr bwMode="auto">
          <a:xfrm rot="16200000" flipH="1">
            <a:off x="2071820" y="5580913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Connecteur droit 83"/>
          <p:cNvCxnSpPr>
            <a:stCxn id="20" idx="4"/>
            <a:endCxn id="21" idx="0"/>
          </p:cNvCxnSpPr>
          <p:nvPr/>
        </p:nvCxnSpPr>
        <p:spPr bwMode="auto">
          <a:xfrm rot="16200000" flipH="1">
            <a:off x="2846587" y="5567838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Connecteur droit 85"/>
          <p:cNvCxnSpPr>
            <a:endCxn id="18" idx="0"/>
          </p:cNvCxnSpPr>
          <p:nvPr/>
        </p:nvCxnSpPr>
        <p:spPr bwMode="auto">
          <a:xfrm rot="10800000" flipV="1">
            <a:off x="2230604" y="4803923"/>
            <a:ext cx="327261" cy="3716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Connecteur droit 87"/>
          <p:cNvCxnSpPr>
            <a:endCxn id="20" idx="0"/>
          </p:cNvCxnSpPr>
          <p:nvPr/>
        </p:nvCxnSpPr>
        <p:spPr bwMode="auto">
          <a:xfrm>
            <a:off x="2530466" y="4770305"/>
            <a:ext cx="474904" cy="3922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Connecteur droit 103"/>
          <p:cNvCxnSpPr>
            <a:endCxn id="120" idx="0"/>
          </p:cNvCxnSpPr>
          <p:nvPr/>
        </p:nvCxnSpPr>
        <p:spPr bwMode="auto">
          <a:xfrm rot="10800000" flipV="1">
            <a:off x="6207535" y="4779645"/>
            <a:ext cx="417080" cy="3959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Connecteur droit 104"/>
          <p:cNvCxnSpPr>
            <a:endCxn id="122" idx="0"/>
          </p:cNvCxnSpPr>
          <p:nvPr/>
        </p:nvCxnSpPr>
        <p:spPr bwMode="auto">
          <a:xfrm>
            <a:off x="6606349" y="4757232"/>
            <a:ext cx="366819" cy="4052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Connecteur droit 105"/>
          <p:cNvCxnSpPr>
            <a:stCxn id="119" idx="4"/>
          </p:cNvCxnSpPr>
          <p:nvPr/>
        </p:nvCxnSpPr>
        <p:spPr bwMode="auto">
          <a:xfrm rot="5400000">
            <a:off x="6479875" y="4130242"/>
            <a:ext cx="330562" cy="455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Connecteur droit 106"/>
          <p:cNvCxnSpPr/>
          <p:nvPr/>
        </p:nvCxnSpPr>
        <p:spPr bwMode="auto">
          <a:xfrm rot="16200000" flipH="1">
            <a:off x="6454455" y="4546394"/>
            <a:ext cx="358585" cy="182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Connecteur droit 107"/>
          <p:cNvCxnSpPr>
            <a:endCxn id="124" idx="5"/>
          </p:cNvCxnSpPr>
          <p:nvPr/>
        </p:nvCxnSpPr>
        <p:spPr bwMode="auto">
          <a:xfrm>
            <a:off x="6064253" y="3221182"/>
            <a:ext cx="2086550" cy="7080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4" name="Groupe 109"/>
          <p:cNvGrpSpPr/>
          <p:nvPr/>
        </p:nvGrpSpPr>
        <p:grpSpPr>
          <a:xfrm>
            <a:off x="6521092" y="4103570"/>
            <a:ext cx="300081" cy="369332"/>
            <a:chOff x="3580320" y="2125012"/>
            <a:chExt cx="423171" cy="424476"/>
          </a:xfrm>
        </p:grpSpPr>
        <p:sp>
          <p:nvSpPr>
            <p:cNvPr id="111" name="Ellipse 110"/>
            <p:cNvSpPr/>
            <p:nvPr/>
          </p:nvSpPr>
          <p:spPr bwMode="auto">
            <a:xfrm>
              <a:off x="3603937" y="2161508"/>
              <a:ext cx="283335" cy="28333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12" name="ZoneTexte 111"/>
            <p:cNvSpPr txBox="1"/>
            <p:nvPr/>
          </p:nvSpPr>
          <p:spPr>
            <a:xfrm>
              <a:off x="3580320" y="2125012"/>
              <a:ext cx="423171" cy="424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*</a:t>
              </a:r>
              <a:endParaRPr lang="en-US" sz="1800" dirty="0"/>
            </a:p>
          </p:txBody>
        </p:sp>
      </p:grpSp>
      <p:grpSp>
        <p:nvGrpSpPr>
          <p:cNvPr id="34" name="Groupe 112"/>
          <p:cNvGrpSpPr/>
          <p:nvPr/>
        </p:nvGrpSpPr>
        <p:grpSpPr>
          <a:xfrm>
            <a:off x="6064253" y="3020336"/>
            <a:ext cx="311303" cy="369332"/>
            <a:chOff x="1828794" y="2472741"/>
            <a:chExt cx="438996" cy="424476"/>
          </a:xfrm>
        </p:grpSpPr>
        <p:sp>
          <p:nvSpPr>
            <p:cNvPr id="114" name="Ellipse 113"/>
            <p:cNvSpPr/>
            <p:nvPr/>
          </p:nvSpPr>
          <p:spPr bwMode="auto">
            <a:xfrm>
              <a:off x="1852393" y="2573636"/>
              <a:ext cx="283335" cy="28333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15" name="ZoneTexte 114"/>
            <p:cNvSpPr txBox="1"/>
            <p:nvPr/>
          </p:nvSpPr>
          <p:spPr>
            <a:xfrm>
              <a:off x="1828794" y="2472741"/>
              <a:ext cx="438996" cy="424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ym typeface="Symbol"/>
                </a:rPr>
                <a:t></a:t>
              </a:r>
              <a:endParaRPr lang="en-US" sz="1800" dirty="0"/>
            </a:p>
          </p:txBody>
        </p:sp>
      </p:grpSp>
      <p:cxnSp>
        <p:nvCxnSpPr>
          <p:cNvPr id="116" name="Connecteur droit 115"/>
          <p:cNvCxnSpPr/>
          <p:nvPr/>
        </p:nvCxnSpPr>
        <p:spPr bwMode="auto">
          <a:xfrm>
            <a:off x="2458426" y="2959358"/>
            <a:ext cx="3749191" cy="2603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7" name="Ellipse 116"/>
          <p:cNvSpPr/>
          <p:nvPr/>
        </p:nvSpPr>
        <p:spPr bwMode="auto">
          <a:xfrm>
            <a:off x="4864799" y="3767403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18" name="Ellipse 117"/>
          <p:cNvSpPr/>
          <p:nvPr/>
        </p:nvSpPr>
        <p:spPr bwMode="auto">
          <a:xfrm>
            <a:off x="4881542" y="4348238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19" name="Ellipse 118"/>
          <p:cNvSpPr/>
          <p:nvPr/>
        </p:nvSpPr>
        <p:spPr bwMode="auto">
          <a:xfrm>
            <a:off x="6546972" y="3720710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20" name="Ellipse 119"/>
          <p:cNvSpPr/>
          <p:nvPr/>
        </p:nvSpPr>
        <p:spPr bwMode="auto">
          <a:xfrm>
            <a:off x="6107074" y="5175603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21" name="Ellipse 120"/>
          <p:cNvSpPr/>
          <p:nvPr/>
        </p:nvSpPr>
        <p:spPr bwMode="auto">
          <a:xfrm>
            <a:off x="6123816" y="5756440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22" name="Ellipse 121"/>
          <p:cNvSpPr/>
          <p:nvPr/>
        </p:nvSpPr>
        <p:spPr bwMode="auto">
          <a:xfrm>
            <a:off x="6872707" y="5162528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23" name="Ellipse 122"/>
          <p:cNvSpPr/>
          <p:nvPr/>
        </p:nvSpPr>
        <p:spPr bwMode="auto">
          <a:xfrm>
            <a:off x="6889450" y="5743365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29" name="ZoneTexte 128"/>
          <p:cNvSpPr txBox="1"/>
          <p:nvPr/>
        </p:nvSpPr>
        <p:spPr>
          <a:xfrm>
            <a:off x="5059654" y="3670271"/>
            <a:ext cx="7360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Name</a:t>
            </a:r>
          </a:p>
          <a:p>
            <a:endParaRPr lang="en-US" sz="1800" dirty="0" smtClean="0"/>
          </a:p>
          <a:p>
            <a:r>
              <a:rPr lang="en-US" sz="1800" dirty="0" smtClean="0"/>
              <a:t>Peter</a:t>
            </a:r>
            <a:endParaRPr lang="en-US" sz="1800" dirty="0"/>
          </a:p>
        </p:txBody>
      </p:sp>
      <p:sp>
        <p:nvSpPr>
          <p:cNvPr id="130" name="ZoneTexte 129"/>
          <p:cNvSpPr txBox="1"/>
          <p:nvPr/>
        </p:nvSpPr>
        <p:spPr>
          <a:xfrm>
            <a:off x="6741827" y="3668402"/>
            <a:ext cx="6078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Cars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131" name="ZoneTexte 130"/>
          <p:cNvSpPr txBox="1"/>
          <p:nvPr/>
        </p:nvSpPr>
        <p:spPr>
          <a:xfrm>
            <a:off x="6247136" y="5100875"/>
            <a:ext cx="7360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Name</a:t>
            </a:r>
          </a:p>
          <a:p>
            <a:endParaRPr lang="en-US" sz="1800" dirty="0" smtClean="0"/>
          </a:p>
          <a:p>
            <a:r>
              <a:rPr lang="en-US" sz="1800" dirty="0" smtClean="0"/>
              <a:t>2CV</a:t>
            </a:r>
            <a:endParaRPr lang="en-US" sz="1800" dirty="0"/>
          </a:p>
        </p:txBody>
      </p:sp>
      <p:sp>
        <p:nvSpPr>
          <p:cNvPr id="132" name="ZoneTexte 131"/>
          <p:cNvSpPr txBox="1"/>
          <p:nvPr/>
        </p:nvSpPr>
        <p:spPr>
          <a:xfrm>
            <a:off x="7012771" y="5087800"/>
            <a:ext cx="6463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Year</a:t>
            </a:r>
          </a:p>
          <a:p>
            <a:endParaRPr lang="en-US" sz="1800" dirty="0" smtClean="0"/>
          </a:p>
          <a:p>
            <a:r>
              <a:rPr lang="en-US" sz="1800" dirty="0" smtClean="0"/>
              <a:t>1976</a:t>
            </a:r>
            <a:endParaRPr lang="en-US" sz="1800" dirty="0"/>
          </a:p>
        </p:txBody>
      </p:sp>
      <p:grpSp>
        <p:nvGrpSpPr>
          <p:cNvPr id="36" name="Groupe 135"/>
          <p:cNvGrpSpPr/>
          <p:nvPr/>
        </p:nvGrpSpPr>
        <p:grpSpPr>
          <a:xfrm>
            <a:off x="6513496" y="4497641"/>
            <a:ext cx="311303" cy="369332"/>
            <a:chOff x="1828794" y="2472741"/>
            <a:chExt cx="438996" cy="424476"/>
          </a:xfrm>
        </p:grpSpPr>
        <p:sp>
          <p:nvSpPr>
            <p:cNvPr id="137" name="Ellipse 136"/>
            <p:cNvSpPr/>
            <p:nvPr/>
          </p:nvSpPr>
          <p:spPr bwMode="auto">
            <a:xfrm>
              <a:off x="1852393" y="2573636"/>
              <a:ext cx="283335" cy="28333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38" name="ZoneTexte 137"/>
            <p:cNvSpPr txBox="1"/>
            <p:nvPr/>
          </p:nvSpPr>
          <p:spPr>
            <a:xfrm>
              <a:off x="1828794" y="2472741"/>
              <a:ext cx="438996" cy="424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ym typeface="Symbol"/>
                </a:rPr>
                <a:t></a:t>
              </a:r>
              <a:endParaRPr lang="en-US" sz="1800" dirty="0"/>
            </a:p>
          </p:txBody>
        </p:sp>
      </p:grpSp>
      <p:cxnSp>
        <p:nvCxnSpPr>
          <p:cNvPr id="145" name="Connecteur droit 144"/>
          <p:cNvCxnSpPr>
            <a:endCxn id="117" idx="0"/>
          </p:cNvCxnSpPr>
          <p:nvPr/>
        </p:nvCxnSpPr>
        <p:spPr bwMode="auto">
          <a:xfrm rot="10800000" flipV="1">
            <a:off x="4965261" y="3311688"/>
            <a:ext cx="1217722" cy="4557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6" name="Connecteur droit 145"/>
          <p:cNvCxnSpPr>
            <a:stCxn id="117" idx="4"/>
            <a:endCxn id="118" idx="0"/>
          </p:cNvCxnSpPr>
          <p:nvPr/>
        </p:nvCxnSpPr>
        <p:spPr bwMode="auto">
          <a:xfrm rot="16200000" flipH="1">
            <a:off x="4806476" y="4172712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Connecteur droit 146"/>
          <p:cNvCxnSpPr>
            <a:stCxn id="115" idx="1"/>
            <a:endCxn id="119" idx="0"/>
          </p:cNvCxnSpPr>
          <p:nvPr/>
        </p:nvCxnSpPr>
        <p:spPr bwMode="auto">
          <a:xfrm rot="10800000" flipH="1" flipV="1">
            <a:off x="6064252" y="3205002"/>
            <a:ext cx="583179" cy="5157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Connecteur droit 147"/>
          <p:cNvCxnSpPr>
            <a:stCxn id="120" idx="4"/>
            <a:endCxn id="121" idx="0"/>
          </p:cNvCxnSpPr>
          <p:nvPr/>
        </p:nvCxnSpPr>
        <p:spPr bwMode="auto">
          <a:xfrm rot="16200000" flipH="1">
            <a:off x="6048751" y="5580913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9" name="Connecteur droit 148"/>
          <p:cNvCxnSpPr>
            <a:stCxn id="122" idx="4"/>
            <a:endCxn id="123" idx="0"/>
          </p:cNvCxnSpPr>
          <p:nvPr/>
        </p:nvCxnSpPr>
        <p:spPr bwMode="auto">
          <a:xfrm rot="16200000" flipH="1">
            <a:off x="6814384" y="5567838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7" name="Groupe 155"/>
          <p:cNvGrpSpPr/>
          <p:nvPr/>
        </p:nvGrpSpPr>
        <p:grpSpPr>
          <a:xfrm>
            <a:off x="7658135" y="3647842"/>
            <a:ext cx="1489883" cy="2381961"/>
            <a:chOff x="7125273" y="3502838"/>
            <a:chExt cx="1742511" cy="2518245"/>
          </a:xfrm>
        </p:grpSpPr>
        <p:cxnSp>
          <p:nvCxnSpPr>
            <p:cNvPr id="103" name="Connecteur droit 102"/>
            <p:cNvCxnSpPr>
              <a:stCxn id="124" idx="4"/>
            </p:cNvCxnSpPr>
            <p:nvPr/>
          </p:nvCxnSpPr>
          <p:spPr bwMode="auto">
            <a:xfrm rot="16200000" flipH="1">
              <a:off x="7481776" y="3975153"/>
              <a:ext cx="280366" cy="712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Connecteur droit 108"/>
            <p:cNvCxnSpPr/>
            <p:nvPr/>
          </p:nvCxnSpPr>
          <p:spPr bwMode="auto">
            <a:xfrm rot="5400000">
              <a:off x="7382658" y="4361758"/>
              <a:ext cx="485723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4" name="Ellipse 123"/>
            <p:cNvSpPr/>
            <p:nvPr/>
          </p:nvSpPr>
          <p:spPr bwMode="auto">
            <a:xfrm>
              <a:off x="7500904" y="3577899"/>
              <a:ext cx="234989" cy="260631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25" name="Ellipse 124"/>
            <p:cNvSpPr/>
            <p:nvPr/>
          </p:nvSpPr>
          <p:spPr bwMode="auto">
            <a:xfrm>
              <a:off x="7125273" y="5116034"/>
              <a:ext cx="234989" cy="260631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26" name="Ellipse 125"/>
            <p:cNvSpPr/>
            <p:nvPr/>
          </p:nvSpPr>
          <p:spPr bwMode="auto">
            <a:xfrm>
              <a:off x="7144854" y="5730103"/>
              <a:ext cx="234989" cy="260631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27" name="Ellipse 126"/>
            <p:cNvSpPr/>
            <p:nvPr/>
          </p:nvSpPr>
          <p:spPr bwMode="auto">
            <a:xfrm>
              <a:off x="8031411" y="5102211"/>
              <a:ext cx="234989" cy="260631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28" name="Ellipse 127"/>
            <p:cNvSpPr/>
            <p:nvPr/>
          </p:nvSpPr>
          <p:spPr bwMode="auto">
            <a:xfrm>
              <a:off x="8050993" y="5716280"/>
              <a:ext cx="234989" cy="260631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33" name="ZoneTexte 132"/>
            <p:cNvSpPr txBox="1"/>
            <p:nvPr/>
          </p:nvSpPr>
          <p:spPr>
            <a:xfrm>
              <a:off x="7297985" y="5035055"/>
              <a:ext cx="860914" cy="9761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Name</a:t>
              </a:r>
            </a:p>
            <a:p>
              <a:endParaRPr lang="en-US" sz="1800" dirty="0" smtClean="0"/>
            </a:p>
            <a:p>
              <a:r>
                <a:rPr lang="en-US" sz="1800" dirty="0" smtClean="0"/>
                <a:t>Mimi</a:t>
              </a:r>
              <a:endParaRPr lang="en-US" sz="1800" dirty="0"/>
            </a:p>
          </p:txBody>
        </p:sp>
        <p:sp>
          <p:nvSpPr>
            <p:cNvPr id="134" name="ZoneTexte 133"/>
            <p:cNvSpPr txBox="1"/>
            <p:nvPr/>
          </p:nvSpPr>
          <p:spPr>
            <a:xfrm>
              <a:off x="8246846" y="5044925"/>
              <a:ext cx="620938" cy="9761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Sex</a:t>
              </a:r>
            </a:p>
            <a:p>
              <a:endParaRPr lang="en-US" sz="1800" dirty="0" smtClean="0"/>
            </a:p>
            <a:p>
              <a:r>
                <a:rPr lang="en-US" sz="1800" dirty="0" smtClean="0"/>
                <a:t>F</a:t>
              </a:r>
              <a:endParaRPr lang="en-US" sz="1800" dirty="0"/>
            </a:p>
          </p:txBody>
        </p:sp>
        <p:sp>
          <p:nvSpPr>
            <p:cNvPr id="135" name="ZoneTexte 134"/>
            <p:cNvSpPr txBox="1"/>
            <p:nvPr/>
          </p:nvSpPr>
          <p:spPr>
            <a:xfrm>
              <a:off x="7700317" y="3502838"/>
              <a:ext cx="1160884" cy="3904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Children</a:t>
              </a:r>
            </a:p>
          </p:txBody>
        </p:sp>
        <p:grpSp>
          <p:nvGrpSpPr>
            <p:cNvPr id="38" name="Groupe 138"/>
            <p:cNvGrpSpPr/>
            <p:nvPr/>
          </p:nvGrpSpPr>
          <p:grpSpPr>
            <a:xfrm>
              <a:off x="7483113" y="4411129"/>
              <a:ext cx="364089" cy="390463"/>
              <a:chOff x="1828794" y="2472741"/>
              <a:chExt cx="438996" cy="424476"/>
            </a:xfrm>
          </p:grpSpPr>
          <p:sp>
            <p:nvSpPr>
              <p:cNvPr id="140" name="Ellipse 139"/>
              <p:cNvSpPr/>
              <p:nvPr/>
            </p:nvSpPr>
            <p:spPr bwMode="auto">
              <a:xfrm>
                <a:off x="1852393" y="2573636"/>
                <a:ext cx="283335" cy="283335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-96" charset="0"/>
                </a:endParaRPr>
              </a:p>
            </p:txBody>
          </p:sp>
          <p:sp>
            <p:nvSpPr>
              <p:cNvPr id="141" name="ZoneTexte 140"/>
              <p:cNvSpPr txBox="1"/>
              <p:nvPr/>
            </p:nvSpPr>
            <p:spPr>
              <a:xfrm>
                <a:off x="1828794" y="2472741"/>
                <a:ext cx="438996" cy="4244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smtClean="0">
                    <a:sym typeface="Symbol"/>
                  </a:rPr>
                  <a:t></a:t>
                </a:r>
                <a:endParaRPr lang="en-US" sz="1800" dirty="0"/>
              </a:p>
            </p:txBody>
          </p:sp>
        </p:grpSp>
        <p:grpSp>
          <p:nvGrpSpPr>
            <p:cNvPr id="39" name="Groupe 141"/>
            <p:cNvGrpSpPr/>
            <p:nvPr/>
          </p:nvGrpSpPr>
          <p:grpSpPr>
            <a:xfrm>
              <a:off x="7474197" y="3998463"/>
              <a:ext cx="350964" cy="390463"/>
              <a:chOff x="3580320" y="2125012"/>
              <a:chExt cx="423171" cy="424476"/>
            </a:xfrm>
          </p:grpSpPr>
          <p:sp>
            <p:nvSpPr>
              <p:cNvPr id="143" name="Ellipse 142"/>
              <p:cNvSpPr/>
              <p:nvPr/>
            </p:nvSpPr>
            <p:spPr bwMode="auto">
              <a:xfrm>
                <a:off x="3603937" y="2161508"/>
                <a:ext cx="283335" cy="283335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-96" charset="0"/>
                </a:endParaRPr>
              </a:p>
            </p:txBody>
          </p:sp>
          <p:sp>
            <p:nvSpPr>
              <p:cNvPr id="144" name="ZoneTexte 143"/>
              <p:cNvSpPr txBox="1"/>
              <p:nvPr/>
            </p:nvSpPr>
            <p:spPr>
              <a:xfrm>
                <a:off x="3580320" y="2125012"/>
                <a:ext cx="423171" cy="4244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smtClean="0"/>
                  <a:t>*</a:t>
                </a:r>
                <a:endParaRPr lang="en-US" sz="1800" dirty="0"/>
              </a:p>
            </p:txBody>
          </p:sp>
        </p:grpSp>
        <p:cxnSp>
          <p:nvCxnSpPr>
            <p:cNvPr id="150" name="Connecteur droit 149"/>
            <p:cNvCxnSpPr>
              <a:stCxn id="125" idx="4"/>
              <a:endCxn id="126" idx="0"/>
            </p:cNvCxnSpPr>
            <p:nvPr/>
          </p:nvCxnSpPr>
          <p:spPr bwMode="auto">
            <a:xfrm rot="16200000" flipH="1">
              <a:off x="7075840" y="5543593"/>
              <a:ext cx="353437" cy="1958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1" name="Connecteur droit 150"/>
            <p:cNvCxnSpPr>
              <a:stCxn id="127" idx="4"/>
              <a:endCxn id="128" idx="0"/>
            </p:cNvCxnSpPr>
            <p:nvPr/>
          </p:nvCxnSpPr>
          <p:spPr bwMode="auto">
            <a:xfrm rot="16200000" flipH="1">
              <a:off x="7981979" y="5529770"/>
              <a:ext cx="353437" cy="1958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2" name="Connecteur droit 151"/>
            <p:cNvCxnSpPr>
              <a:endCxn id="125" idx="0"/>
            </p:cNvCxnSpPr>
            <p:nvPr/>
          </p:nvCxnSpPr>
          <p:spPr bwMode="auto">
            <a:xfrm rot="10800000" flipV="1">
              <a:off x="7242768" y="4723088"/>
              <a:ext cx="382752" cy="39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3" name="Connecteur droit 152"/>
            <p:cNvCxnSpPr>
              <a:endCxn id="127" idx="0"/>
            </p:cNvCxnSpPr>
            <p:nvPr/>
          </p:nvCxnSpPr>
          <p:spPr bwMode="auto">
            <a:xfrm>
              <a:off x="7593476" y="4687548"/>
              <a:ext cx="555430" cy="4146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63" name="Ellipse 162"/>
          <p:cNvSpPr/>
          <p:nvPr/>
        </p:nvSpPr>
        <p:spPr bwMode="auto">
          <a:xfrm>
            <a:off x="3660596" y="5186334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64" name="Ellipse 163"/>
          <p:cNvSpPr/>
          <p:nvPr/>
        </p:nvSpPr>
        <p:spPr bwMode="auto">
          <a:xfrm>
            <a:off x="3677338" y="5767171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65" name="Ellipse 164"/>
          <p:cNvSpPr/>
          <p:nvPr/>
        </p:nvSpPr>
        <p:spPr bwMode="auto">
          <a:xfrm>
            <a:off x="4435362" y="5173259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66" name="Ellipse 165"/>
          <p:cNvSpPr/>
          <p:nvPr/>
        </p:nvSpPr>
        <p:spPr bwMode="auto">
          <a:xfrm>
            <a:off x="4452105" y="5754096"/>
            <a:ext cx="200920" cy="2465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67" name="ZoneTexte 166"/>
          <p:cNvSpPr txBox="1"/>
          <p:nvPr/>
        </p:nvSpPr>
        <p:spPr>
          <a:xfrm>
            <a:off x="3808268" y="5109737"/>
            <a:ext cx="7360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Name</a:t>
            </a:r>
          </a:p>
          <a:p>
            <a:endParaRPr lang="en-US" sz="1800" dirty="0" smtClean="0"/>
          </a:p>
          <a:p>
            <a:r>
              <a:rPr lang="en-US" sz="1800" dirty="0" smtClean="0"/>
              <a:t>Zaza</a:t>
            </a:r>
          </a:p>
        </p:txBody>
      </p:sp>
      <p:sp>
        <p:nvSpPr>
          <p:cNvPr id="168" name="ZoneTexte 167"/>
          <p:cNvSpPr txBox="1"/>
          <p:nvPr/>
        </p:nvSpPr>
        <p:spPr>
          <a:xfrm>
            <a:off x="4597543" y="5119074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Sex</a:t>
            </a:r>
          </a:p>
          <a:p>
            <a:endParaRPr lang="en-US" sz="1800" dirty="0" smtClean="0"/>
          </a:p>
          <a:p>
            <a:r>
              <a:rPr lang="en-US" sz="1800" dirty="0" smtClean="0"/>
              <a:t>F</a:t>
            </a:r>
            <a:endParaRPr lang="en-US" sz="1800" dirty="0"/>
          </a:p>
        </p:txBody>
      </p:sp>
      <p:grpSp>
        <p:nvGrpSpPr>
          <p:cNvPr id="40" name="Groupe 168"/>
          <p:cNvGrpSpPr/>
          <p:nvPr/>
        </p:nvGrpSpPr>
        <p:grpSpPr>
          <a:xfrm>
            <a:off x="3966556" y="4519578"/>
            <a:ext cx="311303" cy="369332"/>
            <a:chOff x="1828794" y="2472741"/>
            <a:chExt cx="438996" cy="424476"/>
          </a:xfrm>
        </p:grpSpPr>
        <p:sp>
          <p:nvSpPr>
            <p:cNvPr id="170" name="Ellipse 169"/>
            <p:cNvSpPr/>
            <p:nvPr/>
          </p:nvSpPr>
          <p:spPr bwMode="auto">
            <a:xfrm>
              <a:off x="1852393" y="2573636"/>
              <a:ext cx="283335" cy="28333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71" name="ZoneTexte 170"/>
            <p:cNvSpPr txBox="1"/>
            <p:nvPr/>
          </p:nvSpPr>
          <p:spPr>
            <a:xfrm>
              <a:off x="1828794" y="2472741"/>
              <a:ext cx="438996" cy="424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ym typeface="Symbol"/>
                </a:rPr>
                <a:t></a:t>
              </a:r>
              <a:endParaRPr lang="en-US" sz="1800" dirty="0"/>
            </a:p>
          </p:txBody>
        </p:sp>
      </p:grpSp>
      <p:cxnSp>
        <p:nvCxnSpPr>
          <p:cNvPr id="172" name="Connecteur droit 171"/>
          <p:cNvCxnSpPr>
            <a:stCxn id="163" idx="4"/>
            <a:endCxn id="164" idx="0"/>
          </p:cNvCxnSpPr>
          <p:nvPr/>
        </p:nvCxnSpPr>
        <p:spPr bwMode="auto">
          <a:xfrm rot="16200000" flipH="1">
            <a:off x="3602273" y="5591644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Connecteur droit 172"/>
          <p:cNvCxnSpPr>
            <a:stCxn id="165" idx="4"/>
            <a:endCxn id="166" idx="0"/>
          </p:cNvCxnSpPr>
          <p:nvPr/>
        </p:nvCxnSpPr>
        <p:spPr bwMode="auto">
          <a:xfrm rot="16200000" flipH="1">
            <a:off x="4377040" y="5578569"/>
            <a:ext cx="334309" cy="16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Connecteur droit 173"/>
          <p:cNvCxnSpPr>
            <a:endCxn id="163" idx="0"/>
          </p:cNvCxnSpPr>
          <p:nvPr/>
        </p:nvCxnSpPr>
        <p:spPr bwMode="auto">
          <a:xfrm rot="10800000" flipV="1">
            <a:off x="3761057" y="4814654"/>
            <a:ext cx="327261" cy="3716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Connecteur droit 174"/>
          <p:cNvCxnSpPr>
            <a:endCxn id="165" idx="0"/>
          </p:cNvCxnSpPr>
          <p:nvPr/>
        </p:nvCxnSpPr>
        <p:spPr bwMode="auto">
          <a:xfrm>
            <a:off x="4060919" y="4781036"/>
            <a:ext cx="474904" cy="3922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Espace réservé de la date 4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A701-99B0-0E4B-B8A7-664FA765C464}" type="datetime1">
              <a:rPr lang="en-US" smtClean="0"/>
              <a:t>3/20/12</a:t>
            </a:fld>
            <a:endParaRPr lang="fr-FR"/>
          </a:p>
        </p:txBody>
      </p:sp>
      <p:sp>
        <p:nvSpPr>
          <p:cNvPr id="45" name="Espace réservé du numéro de diapositive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2063</TotalTime>
  <Words>2450</Words>
  <Application>Microsoft Macintosh PowerPoint</Application>
  <PresentationFormat>Présentation à l'écran (4:3)</PresentationFormat>
  <Paragraphs>1155</Paragraphs>
  <Slides>52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52</vt:i4>
      </vt:variant>
    </vt:vector>
  </HeadingPairs>
  <TitlesOfParts>
    <vt:vector size="54" baseType="lpstr">
      <vt:lpstr>Thème Office</vt:lpstr>
      <vt:lpstr>Bitmap Image</vt:lpstr>
      <vt:lpstr>Beyond the Relational Model</vt:lpstr>
      <vt:lpstr>Recall for first lecture: Always question everything</vt:lpstr>
      <vt:lpstr>Organization</vt:lpstr>
      <vt:lpstr>Trees and XML</vt:lpstr>
      <vt:lpstr>Introduction </vt:lpstr>
      <vt:lpstr>Using trees to represent data: an old idea</vt:lpstr>
      <vt:lpstr>Non-First-Normal-Form    N1NF</vt:lpstr>
      <vt:lpstr>The devil is in the details</vt:lpstr>
      <vt:lpstr>Complex object model: set and tuple constructors</vt:lpstr>
      <vt:lpstr>Logic for complex objects</vt:lpstr>
      <vt:lpstr>Algebra for complex objects</vt:lpstr>
      <vt:lpstr>Results</vt:lpstr>
      <vt:lpstr>From complex objects to semistructured data</vt:lpstr>
      <vt:lpstr> Revolution 1: more flexibility</vt:lpstr>
      <vt:lpstr> Revolution 2: get ride of *-nodes  and name all nodes</vt:lpstr>
      <vt:lpstr>XML = ordered, labeled, unbounded trees</vt:lpstr>
      <vt:lpstr>This is better adapted to a Web context</vt:lpstr>
      <vt:lpstr>What else? The trees are unbounded</vt:lpstr>
      <vt:lpstr> What else? the trees are ordered Unranked labeled ordered trees = XML</vt:lpstr>
      <vt:lpstr>The XML world</vt:lpstr>
      <vt:lpstr>Query containment (continuing jewel of 1st class)</vt:lpstr>
      <vt:lpstr>Tree pattern query – semantics </vt:lpstr>
      <vt:lpstr>Tree pattern query – semantics </vt:lpstr>
      <vt:lpstr>Tree pattern query containment</vt:lpstr>
      <vt:lpstr>Tree pattern query containment</vt:lpstr>
      <vt:lpstr>XML storage</vt:lpstr>
      <vt:lpstr>Graphs and object databases </vt:lpstr>
      <vt:lpstr>Object databases =  Object-oriented languages + Databases </vt:lpstr>
      <vt:lpstr>Architecture: relational vs. object</vt:lpstr>
      <vt:lpstr>The same object from disc to memory</vt:lpstr>
      <vt:lpstr>Moderate industrial success</vt:lpstr>
      <vt:lpstr>But the ideas are spreading</vt:lpstr>
      <vt:lpstr>NoSQL</vt:lpstr>
      <vt:lpstr>Motivations for NoSQL </vt:lpstr>
      <vt:lpstr>Specialized data management systems</vt:lpstr>
      <vt:lpstr>       NoSQL : different flavors</vt:lpstr>
      <vt:lpstr>Examples</vt:lpstr>
      <vt:lpstr>The OLAP multidimensional model</vt:lpstr>
      <vt:lpstr>Data get organized in cubes</vt:lpstr>
      <vt:lpstr>Discussion</vt:lpstr>
      <vt:lpstr>Standard query language: MDX (MSFT, 1997)</vt:lpstr>
      <vt:lpstr>Conditional tables</vt:lpstr>
      <vt:lpstr>Uncertainty</vt:lpstr>
      <vt:lpstr>Conditional tables &amp; uncertainty</vt:lpstr>
      <vt:lpstr>Conditional tables &amp; probabilities</vt:lpstr>
      <vt:lpstr>A jewel of databases</vt:lpstr>
      <vt:lpstr>Calculus for complex objects</vt:lpstr>
      <vt:lpstr>Algebra for complex objects</vt:lpstr>
      <vt:lpstr>Complexity</vt:lpstr>
      <vt:lpstr>Conclusion</vt:lpstr>
      <vt:lpstr>Conclusion</vt:lpstr>
      <vt:lpstr>Présentation PowerPoint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SGDB relationnels</dc:title>
  <dc:subject/>
  <dc:creator>serge</dc:creator>
  <cp:keywords/>
  <dc:description/>
  <cp:lastModifiedBy>Serge Abiteboul</cp:lastModifiedBy>
  <cp:revision>118</cp:revision>
  <dcterms:created xsi:type="dcterms:W3CDTF">2012-01-11T13:03:51Z</dcterms:created>
  <dcterms:modified xsi:type="dcterms:W3CDTF">2012-03-20T11:59:48Z</dcterms:modified>
  <cp:category/>
</cp:coreProperties>
</file>