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3" r:id="rId17"/>
    <p:sldId id="274" r:id="rId18"/>
    <p:sldId id="275" r:id="rId19"/>
    <p:sldId id="276" r:id="rId20"/>
    <p:sldId id="277" r:id="rId21"/>
    <p:sldId id="278" r:id="rId22"/>
    <p:sldId id="266" r:id="rId23"/>
    <p:sldId id="264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38608" autoAdjust="0"/>
    <p:restoredTop sz="96774" autoAdjust="0"/>
  </p:normalViewPr>
  <p:slideViewPr>
    <p:cSldViewPr snapToGrid="0" snapToObjects="1">
      <p:cViewPr varScale="1">
        <p:scale>
          <a:sx n="50" d="100"/>
          <a:sy n="50" d="100"/>
        </p:scale>
        <p:origin x="-120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F1966-7645-5E4C-A818-A9A8B36C72F2}" type="datetimeFigureOut">
              <a:rPr lang="fr-FR" smtClean="0"/>
              <a:t>25/05/18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224CC-7C4E-2641-A2E1-114D4292A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9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Continuer à enregistrer sa géolocalisation sans être fliqué.  Alternative à l’historique de positions </a:t>
            </a:r>
            <a:r>
              <a:rPr lang="fr-FR"/>
              <a:t>de Google.</a:t>
            </a: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55AF6-7DF7-469A-9D3C-8169A3DFFA7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085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 err="1"/>
              <a:t>LastPass</a:t>
            </a:r>
            <a:r>
              <a:rPr lang="fr-FR" noProof="0" dirty="0"/>
              <a:t> n’est pas parfait. Les plus paranos préférons un système complètement open-source et déconnecté. Je pense que, pour la plupart d’entre nous, </a:t>
            </a:r>
            <a:r>
              <a:rPr lang="fr-FR" noProof="0" dirty="0" err="1"/>
              <a:t>LastPass</a:t>
            </a:r>
            <a:r>
              <a:rPr lang="fr-FR" noProof="0" dirty="0"/>
              <a:t> suffit car il est simple d’utilisation. La simplicité permet d’éviter les pièges.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55AF6-7DF7-469A-9D3C-8169A3DFFA7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695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Pour vous rassurer, </a:t>
            </a:r>
            <a:r>
              <a:rPr lang="fr-FR" noProof="0" dirty="0" err="1"/>
              <a:t>LastPass</a:t>
            </a:r>
            <a:r>
              <a:rPr lang="fr-FR" noProof="0" dirty="0"/>
              <a:t> existe depuis 2008 et a fait ses preuves. Un ami à moi, bossant à l’agence nationale de la sécurité des systèmes d'information, utilise </a:t>
            </a:r>
            <a:r>
              <a:rPr lang="fr-FR" noProof="0" dirty="0" err="1"/>
              <a:t>LastPass</a:t>
            </a:r>
            <a:r>
              <a:rPr lang="fr-FR" noProof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55AF6-7DF7-469A-9D3C-8169A3DFFA7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402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55AF6-7DF7-469A-9D3C-8169A3DFFA7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51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/>
              <a:t>Le bouton d’arrêt d’enregistrement est le plus gros bouton sur l’interface </a:t>
            </a:r>
            <a:r>
              <a:rPr lang="fr-FR" noProof="0" dirty="0" err="1"/>
              <a:t>GPSLogger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55AF6-7DF7-469A-9D3C-8169A3DFFA7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53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Cas d’usage de son historique de positions : géolocalisation de ses photos voyages prises par un appareil sans GPS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55AF6-7DF7-469A-9D3C-8169A3DFFA7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1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Historique</a:t>
            </a:r>
            <a:r>
              <a:rPr lang="en-US" dirty="0"/>
              <a:t> des positions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servir</a:t>
            </a:r>
            <a:r>
              <a:rPr lang="en-US" dirty="0"/>
              <a:t> </a:t>
            </a:r>
            <a:r>
              <a:rPr lang="en-US" dirty="0" err="1"/>
              <a:t>d’autres</a:t>
            </a:r>
            <a:r>
              <a:rPr lang="en-US" dirty="0"/>
              <a:t> usages encore mal </a:t>
            </a:r>
            <a:r>
              <a:rPr lang="en-US" dirty="0" err="1"/>
              <a:t>exploités</a:t>
            </a:r>
            <a:r>
              <a:rPr lang="en-US" dirty="0"/>
              <a:t>. </a:t>
            </a:r>
            <a:r>
              <a:rPr lang="en-US" dirty="0" err="1"/>
              <a:t>Thymeflow</a:t>
            </a:r>
            <a:r>
              <a:rPr lang="en-US" dirty="0"/>
              <a:t>, un </a:t>
            </a:r>
            <a:r>
              <a:rPr lang="en-US" dirty="0" err="1"/>
              <a:t>système</a:t>
            </a:r>
            <a:r>
              <a:rPr lang="en-US" dirty="0"/>
              <a:t> de gestion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d'informations personnelles open-source, permet d’augmenter son agenda avec sa géolocalisation.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55AF6-7DF7-469A-9D3C-8169A3DFFA7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912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Un PIMS, ou système de gestion </a:t>
            </a:r>
            <a:r>
              <a:rPr lang="fr-FR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d'informations personnelles, est un système permettant à l’utilisateur de reprendre le contrôle de ses données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55AF6-7DF7-469A-9D3C-8169A3DFFA7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889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Cozy est un PIMS français qui permet de récupérer ses données chez différents services : Ameli, SNCF, BlaBlaCar, Axa Banque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55AF6-7DF7-469A-9D3C-8169A3DFFA7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765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Une utilisation de Cozy : faire ses comptes en liant automatiquement ses mouvements à ses factures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55AF6-7DF7-469A-9D3C-8169A3DFFA7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714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Utiliser un gestionnaire de mots de passe est à notre avis très important. Il vaut donc mieux connaître plusieurs alternatives. Voici </a:t>
            </a:r>
            <a:r>
              <a:rPr lang="fr-FR" noProof="0" dirty="0" err="1"/>
              <a:t>LastPass</a:t>
            </a:r>
            <a:r>
              <a:rPr lang="fr-FR" noProof="0" dirty="0"/>
              <a:t>, un gestionnaire de mots de passe développé par un entreprise privée.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55AF6-7DF7-469A-9D3C-8169A3DFFA7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96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 err="1"/>
              <a:t>LastPass</a:t>
            </a:r>
            <a:r>
              <a:rPr lang="fr-FR" noProof="0" dirty="0"/>
              <a:t> côche toutes les cases d’un gestionnaire de mot de passe sûr et robuste. En particulier, l</a:t>
            </a:r>
            <a:r>
              <a:rPr lang="fr-FR" dirty="0"/>
              <a:t>e chiffrement est effectué exclusivement sur l'appareil avant la synchronisation avec </a:t>
            </a:r>
            <a:r>
              <a:rPr lang="fr-FR" dirty="0" err="1"/>
              <a:t>LastPass</a:t>
            </a:r>
            <a:r>
              <a:rPr lang="fr-FR" dirty="0"/>
              <a:t> pour un stockage sécurisé, de sorte que seuls les utilisateurs peuvent déchiffrer leurs données.</a:t>
            </a:r>
            <a:r>
              <a:rPr lang="fr-FR" noProof="0" dirty="0"/>
              <a:t> L’utilisation est simplifiée à son compatibilité multi plateforme et l’intégration fluide avec le navigateur.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55AF6-7DF7-469A-9D3C-8169A3DFFA7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00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E446-F7B9-3342-8359-6DD865B16A95}" type="datetimeFigureOut">
              <a:rPr lang="fr-FR" smtClean="0"/>
              <a:t>25/05/18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22B0-3997-914A-A995-5F0D2D34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E446-F7B9-3342-8359-6DD865B16A95}" type="datetimeFigureOut">
              <a:rPr lang="fr-FR" smtClean="0"/>
              <a:t>25/05/18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22B0-3997-914A-A995-5F0D2D34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E446-F7B9-3342-8359-6DD865B16A95}" type="datetimeFigureOut">
              <a:rPr lang="fr-FR" smtClean="0"/>
              <a:t>25/05/18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22B0-3997-914A-A995-5F0D2D34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3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E446-F7B9-3342-8359-6DD865B16A95}" type="datetimeFigureOut">
              <a:rPr lang="fr-FR" smtClean="0"/>
              <a:t>25/05/18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22B0-3997-914A-A995-5F0D2D34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9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E446-F7B9-3342-8359-6DD865B16A95}" type="datetimeFigureOut">
              <a:rPr lang="fr-FR" smtClean="0"/>
              <a:t>25/05/18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22B0-3997-914A-A995-5F0D2D34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6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E446-F7B9-3342-8359-6DD865B16A95}" type="datetimeFigureOut">
              <a:rPr lang="fr-FR" smtClean="0"/>
              <a:t>25/05/18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22B0-3997-914A-A995-5F0D2D34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E446-F7B9-3342-8359-6DD865B16A95}" type="datetimeFigureOut">
              <a:rPr lang="fr-FR" smtClean="0"/>
              <a:t>25/05/18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22B0-3997-914A-A995-5F0D2D34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5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E446-F7B9-3342-8359-6DD865B16A95}" type="datetimeFigureOut">
              <a:rPr lang="fr-FR" smtClean="0"/>
              <a:t>25/05/18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22B0-3997-914A-A995-5F0D2D34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6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E446-F7B9-3342-8359-6DD865B16A95}" type="datetimeFigureOut">
              <a:rPr lang="fr-FR" smtClean="0"/>
              <a:t>25/05/18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22B0-3997-914A-A995-5F0D2D34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E446-F7B9-3342-8359-6DD865B16A95}" type="datetimeFigureOut">
              <a:rPr lang="fr-FR" smtClean="0"/>
              <a:t>25/05/18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22B0-3997-914A-A995-5F0D2D34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8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6E446-F7B9-3342-8359-6DD865B16A95}" type="datetimeFigureOut">
              <a:rPr lang="fr-FR" smtClean="0"/>
              <a:t>25/05/18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522B0-3997-914A-A995-5F0D2D34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2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6E446-F7B9-3342-8359-6DD865B16A95}" type="datetimeFigureOut">
              <a:rPr lang="fr-FR" smtClean="0"/>
              <a:t>25/05/18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522B0-3997-914A-A995-5F0D2D34E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5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hyperlink" Target="http://binaire.blog.lemonde.fr" TargetMode="Externa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://www.geosetter.de/en/main-en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s://github.com/thymeflow/thymeflow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s://cozy.io/fr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s://cozy.io/fr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uchanek.name/texts/security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astpass.com/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u4M5lVYv3UI" TargetMode="External"/><Relationship Id="rId3" Type="http://schemas.openxmlformats.org/officeDocument/2006/relationships/image" Target="../media/image6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orproject.org/projects/torbrowser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" TargetMode="Externa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akeout.google.com/settings/takeout" TargetMode="External"/><Relationship Id="rId4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yaccount.google.com/dashboar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yaccount.google.com/dashboar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googlisons-internet.org/alternative" TargetMode="External"/><Relationship Id="rId4" Type="http://schemas.openxmlformats.org/officeDocument/2006/relationships/hyperlink" Target="https://framapad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biteboul.com/mesdonnees/signal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gpslogger.ap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94" y="2444667"/>
            <a:ext cx="2540000" cy="254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75780"/>
            <a:ext cx="2008950" cy="30134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837" y="2369185"/>
            <a:ext cx="1869651" cy="30619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412" y="2460947"/>
            <a:ext cx="4822395" cy="25237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13971" y="4984667"/>
            <a:ext cx="9144000" cy="12348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	Serge    	Antoine     		David       		Fabian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74471" y="1226123"/>
            <a:ext cx="9599563" cy="12348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73124" y="453572"/>
            <a:ext cx="3977886" cy="1470025"/>
          </a:xfrm>
        </p:spPr>
        <p:txBody>
          <a:bodyPr/>
          <a:lstStyle/>
          <a:p>
            <a:r>
              <a:rPr lang="en-US" dirty="0" smtClean="0"/>
              <a:t>Atelier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Mes</a:t>
            </a:r>
            <a:r>
              <a:rPr lang="en-US" dirty="0" smtClean="0"/>
              <a:t> données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818287" y="6219491"/>
            <a:ext cx="685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cs typeface="Matura MT Script Capitals"/>
              </a:rPr>
              <a:t>Avec </a:t>
            </a:r>
            <a:r>
              <a:rPr lang="en-US" sz="3600" dirty="0" smtClean="0">
                <a:latin typeface="Matura MT Script Capitals"/>
                <a:cs typeface="Matura MT Script Capitals"/>
                <a:hlinkClick r:id="rId6"/>
              </a:rPr>
              <a:t>http://binaire.blog.lemonde.fr</a:t>
            </a:r>
            <a:r>
              <a:rPr lang="en-US" sz="3600" dirty="0" smtClean="0">
                <a:latin typeface="Matura MT Script Capitals"/>
                <a:cs typeface="Matura MT Script Capitals"/>
              </a:rPr>
              <a:t> </a:t>
            </a:r>
            <a:endParaRPr lang="en-US" sz="3600" dirty="0">
              <a:latin typeface="Matura MT Script Capitals"/>
              <a:cs typeface="Matura MT Script Capital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4" y="0"/>
            <a:ext cx="4288366" cy="146892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00616" y="1499916"/>
            <a:ext cx="3816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Fête des </a:t>
            </a:r>
            <a:r>
              <a:rPr lang="en-US" sz="2400" dirty="0" err="1" smtClean="0"/>
              <a:t>libertés</a:t>
            </a:r>
            <a:r>
              <a:rPr lang="en-US" sz="2400" dirty="0" smtClean="0"/>
              <a:t> </a:t>
            </a:r>
            <a:r>
              <a:rPr lang="en-US" sz="2400" dirty="0" err="1" smtClean="0"/>
              <a:t>numériques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9151010" y="2110154"/>
            <a:ext cx="2470797" cy="3279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6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27767B-910A-49F7-87E1-959D8C0A0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noProof="0" dirty="0" err="1"/>
              <a:t>GPSLogger</a:t>
            </a:r>
            <a:r>
              <a:rPr lang="fr-FR" noProof="0" dirty="0"/>
              <a:t> : sous le contrôle de l’utilisateur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6CA475F9-4C2F-4595-A818-EB668EDAD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3475" y="2920206"/>
            <a:ext cx="68770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7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A6B00C-06C3-4306-82FE-78E8FBE0C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noProof="0" dirty="0"/>
              <a:t>Géolocaliser ses photos de voyage avec </a:t>
            </a:r>
            <a:r>
              <a:rPr lang="fr-FR" noProof="0" dirty="0" err="1"/>
              <a:t>GeoSetter</a:t>
            </a:r>
            <a:endParaRPr lang="fr-FR" noProof="0" dirty="0"/>
          </a:p>
        </p:txBody>
      </p:sp>
      <p:pic>
        <p:nvPicPr>
          <p:cNvPr id="2050" name="Picture 2" descr="https://www.outreachecology.com/landmark/LTI_urth/LTI_GeosetterJourneys.jpg">
            <a:extLst>
              <a:ext uri="{FF2B5EF4-FFF2-40B4-BE49-F238E27FC236}">
                <a16:creationId xmlns="" xmlns:a16="http://schemas.microsoft.com/office/drawing/2014/main" id="{CF9607E4-C47B-4C4A-8447-F55D7BF03D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78" y="1600200"/>
            <a:ext cx="737564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338FAB8-0623-427F-8EFE-B5F9507013A3}"/>
              </a:ext>
            </a:extLst>
          </p:cNvPr>
          <p:cNvSpPr/>
          <p:nvPr/>
        </p:nvSpPr>
        <p:spPr>
          <a:xfrm>
            <a:off x="2740513" y="6244647"/>
            <a:ext cx="3805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4"/>
              </a:rPr>
              <a:t>http://www.geosetter.de/en/main-en/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337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943888-866D-475F-84CD-716472FC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noProof="0" dirty="0"/>
              <a:t>Lier son agenda à sa géolocalisation</a:t>
            </a:r>
            <a:br>
              <a:rPr lang="fr-FR" noProof="0" dirty="0"/>
            </a:br>
            <a:r>
              <a:rPr lang="fr-FR" noProof="0" dirty="0"/>
              <a:t>avec </a:t>
            </a:r>
            <a:r>
              <a:rPr lang="fr-FR" noProof="0" dirty="0" err="1"/>
              <a:t>Thymeflow</a:t>
            </a:r>
            <a:endParaRPr lang="fr-FR" noProof="0" dirty="0"/>
          </a:p>
        </p:txBody>
      </p:sp>
      <p:pic>
        <p:nvPicPr>
          <p:cNvPr id="1026" name="Picture 2" descr="https://slides.thymeflow.com/images/figures/stays-moves-events.png">
            <a:extLst>
              <a:ext uri="{FF2B5EF4-FFF2-40B4-BE49-F238E27FC236}">
                <a16:creationId xmlns="" xmlns:a16="http://schemas.microsoft.com/office/drawing/2014/main" id="{0402B442-D45A-46EE-B1FF-6CD2DDF89C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86" y="1591322"/>
            <a:ext cx="806662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0C240DD-63AB-49EB-BD1E-A46573BCA094}"/>
              </a:ext>
            </a:extLst>
          </p:cNvPr>
          <p:cNvSpPr/>
          <p:nvPr/>
        </p:nvSpPr>
        <p:spPr>
          <a:xfrm>
            <a:off x="1571348" y="6278454"/>
            <a:ext cx="5841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Open source</a:t>
            </a:r>
            <a:r>
              <a:rPr lang="en-US" b="1" dirty="0"/>
              <a:t> </a:t>
            </a:r>
            <a:r>
              <a:rPr lang="fr-FR" dirty="0">
                <a:hlinkClick r:id="rId4"/>
              </a:rPr>
              <a:t>https://github.com/thymeflow/thymeflow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799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41310F-83DF-4EC2-B180-DBF996A5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0" dirty="0"/>
              <a:t>PIMS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9F7FAF-B677-479A-ACA4-5BE6F24E8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Système de gestion d’informations personnelles</a:t>
            </a:r>
          </a:p>
          <a:p>
            <a:r>
              <a:rPr lang="fr-FR" dirty="0"/>
              <a:t>Un système sous le contrôle de l'utilisateur</a:t>
            </a:r>
          </a:p>
          <a:p>
            <a:r>
              <a:rPr lang="fr-FR" dirty="0"/>
              <a:t>Intégrant ses différentes données</a:t>
            </a:r>
          </a:p>
          <a:p>
            <a:r>
              <a:rPr lang="fr-FR" dirty="0"/>
              <a:t>Un base de connaissance</a:t>
            </a:r>
          </a:p>
          <a:p>
            <a:r>
              <a:rPr lang="fr-FR" dirty="0"/>
              <a:t>Capable d'enrichir l'information</a:t>
            </a:r>
          </a:p>
          <a:p>
            <a:r>
              <a:rPr lang="fr-FR" dirty="0"/>
              <a:t>Redonnant le pouvoir d'agir à l'utilisateur</a:t>
            </a:r>
          </a:p>
        </p:txBody>
      </p:sp>
    </p:spTree>
    <p:extLst>
      <p:ext uri="{BB962C8B-B14F-4D97-AF65-F5344CB8AC3E}">
        <p14:creationId xmlns:p14="http://schemas.microsoft.com/office/powerpoint/2010/main" val="48775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DA61B5-6C82-4EAC-A81F-DB105373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Autre exemple de PIMS : Cozy</a:t>
            </a:r>
          </a:p>
        </p:txBody>
      </p:sp>
      <p:pic>
        <p:nvPicPr>
          <p:cNvPr id="4098" name="Picture 2" descr="https://lh4.googleusercontent.com/gTzBtnWXBfpaSQx58EnHkJRm3V4SABSeRPqUqj2YSy1pjPvtLc9F97dHgz57lB5ggByEjHSAZCCu9r9i1uOQVbFwqbkELhPJWucih-ADaxApi5U9ymMVqXC8VRiEZArxdzM1z8pfe4k">
            <a:extLst>
              <a:ext uri="{FF2B5EF4-FFF2-40B4-BE49-F238E27FC236}">
                <a16:creationId xmlns="" xmlns:a16="http://schemas.microsoft.com/office/drawing/2014/main" id="{E7486A06-85CB-4E02-B4FB-F9D4E7128B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97581"/>
            <a:ext cx="8229600" cy="427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ADA753-6418-42DB-98D0-ABD3E31E5E13}"/>
              </a:ext>
            </a:extLst>
          </p:cNvPr>
          <p:cNvSpPr/>
          <p:nvPr/>
        </p:nvSpPr>
        <p:spPr>
          <a:xfrm>
            <a:off x="2934624" y="6059026"/>
            <a:ext cx="3274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Open source  </a:t>
            </a:r>
            <a:r>
              <a:rPr lang="en-US" b="1" dirty="0"/>
              <a:t> </a:t>
            </a:r>
            <a:r>
              <a:rPr lang="fr-FR" u="sng" dirty="0">
                <a:solidFill>
                  <a:srgbClr val="0097A7"/>
                </a:solidFill>
                <a:latin typeface="Arial" panose="020B0604020202020204" pitchFamily="34" charset="0"/>
                <a:hlinkClick r:id="rId4"/>
              </a:rPr>
              <a:t>https://cozy.io/fr/</a:t>
            </a:r>
            <a:endParaRPr lang="fr-FR" dirty="0"/>
          </a:p>
          <a:p>
            <a:pPr algn="ctr"/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674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5B7CCD-8C8C-4A2B-ABC3-11BFAE7B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0" dirty="0"/>
              <a:t>Lier ses mouvements à ses factures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E5BB30C-F8D3-4A7E-A9F4-F2907F580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86" y="1324984"/>
            <a:ext cx="8025414" cy="48231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FEFEEC1-7E27-499D-B099-F9266A2A7B52}"/>
              </a:ext>
            </a:extLst>
          </p:cNvPr>
          <p:cNvSpPr/>
          <p:nvPr/>
        </p:nvSpPr>
        <p:spPr>
          <a:xfrm>
            <a:off x="3036718" y="6286323"/>
            <a:ext cx="3274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Open source  </a:t>
            </a:r>
            <a:r>
              <a:rPr lang="en-US" b="1" dirty="0"/>
              <a:t> </a:t>
            </a:r>
            <a:r>
              <a:rPr lang="fr-FR" u="sng" dirty="0">
                <a:solidFill>
                  <a:srgbClr val="0097A7"/>
                </a:solidFill>
                <a:latin typeface="Arial" panose="020B0604020202020204" pitchFamily="34" charset="0"/>
                <a:hlinkClick r:id="rId4"/>
              </a:rPr>
              <a:t>https://cozy.io/fr/</a:t>
            </a:r>
            <a:endParaRPr lang="fr-FR" dirty="0"/>
          </a:p>
          <a:p>
            <a:pPr algn="ctr"/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283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082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Choosing </a:t>
            </a:r>
            <a:r>
              <a:rPr lang="en-US" dirty="0" smtClean="0"/>
              <a:t>password et Back ups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https://suchanek.name/texts/</a:t>
            </a:r>
            <a:r>
              <a:rPr lang="en-US">
                <a:hlinkClick r:id="rId2"/>
              </a:rPr>
              <a:t>security</a:t>
            </a:r>
            <a:r>
              <a:rPr lang="en-US" smtClean="0">
                <a:hlinkClick r:id="rId2"/>
              </a:rPr>
              <a:t>/</a:t>
            </a:r>
            <a:r>
              <a:rPr lang="en-US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4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AA1458-E59E-4C45-B7C1-11AE53E1A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noProof="0" dirty="0"/>
              <a:t>Gérer ses </a:t>
            </a:r>
            <a:r>
              <a:rPr lang="fr-FR" dirty="0"/>
              <a:t>mots de passe avec </a:t>
            </a:r>
            <a:r>
              <a:rPr lang="fr-FR" noProof="0" dirty="0" err="1"/>
              <a:t>LastPass</a:t>
            </a:r>
            <a:endParaRPr lang="fr-FR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CF25AD-5936-4A12-B0E6-A5C01F2C8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229599" cy="4525963"/>
          </a:xfrm>
        </p:spPr>
        <p:txBody>
          <a:bodyPr>
            <a:normAutofit/>
          </a:bodyPr>
          <a:lstStyle/>
          <a:p>
            <a:r>
              <a:rPr lang="fr-FR" noProof="0" dirty="0"/>
              <a:t>Un </a:t>
            </a:r>
            <a:r>
              <a:rPr lang="fr-FR" noProof="0" dirty="0" err="1"/>
              <a:t>KeePass</a:t>
            </a:r>
            <a:r>
              <a:rPr lang="fr-FR" noProof="0" dirty="0"/>
              <a:t> dans le cloud</a:t>
            </a:r>
          </a:p>
          <a:p>
            <a:r>
              <a:rPr lang="fr-FR" noProof="0" dirty="0"/>
              <a:t>Freemium, pour navigateur, mobile et fixe</a:t>
            </a:r>
          </a:p>
          <a:p>
            <a:pPr fontAlgn="base"/>
            <a:r>
              <a:rPr lang="fr-FR" u="sng" noProof="0" dirty="0">
                <a:hlinkClick r:id="rId3"/>
              </a:rPr>
              <a:t>https://lastpass.com/</a:t>
            </a:r>
            <a:endParaRPr lang="fr-FR" noProof="0" dirty="0"/>
          </a:p>
          <a:p>
            <a:pPr marL="0" indent="0" fontAlgn="base">
              <a:buNone/>
            </a:pPr>
            <a:r>
              <a:rPr lang="fr-FR" noProof="0" dirty="0"/>
              <a:t/>
            </a:r>
            <a:br>
              <a:rPr lang="fr-FR" noProof="0" dirty="0"/>
            </a:br>
            <a:endParaRPr lang="fr-FR" noProof="0" dirty="0"/>
          </a:p>
        </p:txBody>
      </p:sp>
      <p:pic>
        <p:nvPicPr>
          <p:cNvPr id="5122" name="Picture 2" descr="https://lh5.googleusercontent.com/5lxmTnHWt7Pr-CUySgw9HTbNRZdIYkiRvPcfAwHfJI1U6GsNg95oE5wrXXJ7gkZShRPItk0xkNWQqD51nNEuAI3klLcRY2hihOjYbJnYoPpSECJZUICF9OK976Y4Vkn50xsM8FYcWiY">
            <a:extLst>
              <a:ext uri="{FF2B5EF4-FFF2-40B4-BE49-F238E27FC236}">
                <a16:creationId xmlns="" xmlns:a16="http://schemas.microsoft.com/office/drawing/2014/main" id="{24685DC4-ADEF-403D-8560-FBDEC5D89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5" y="3555840"/>
            <a:ext cx="4846180" cy="284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8DD6E47-890D-4BDB-878D-5A0CCAFD27E2}"/>
              </a:ext>
            </a:extLst>
          </p:cNvPr>
          <p:cNvSpPr txBox="1"/>
          <p:nvPr/>
        </p:nvSpPr>
        <p:spPr>
          <a:xfrm>
            <a:off x="5566311" y="4442058"/>
            <a:ext cx="3409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13M d’utilisateurs 33k entreprises</a:t>
            </a:r>
          </a:p>
        </p:txBody>
      </p:sp>
    </p:spTree>
    <p:extLst>
      <p:ext uri="{BB962C8B-B14F-4D97-AF65-F5344CB8AC3E}">
        <p14:creationId xmlns:p14="http://schemas.microsoft.com/office/powerpoint/2010/main" val="300807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4EBBF6-A6D1-4474-A1E5-94214439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0" dirty="0" err="1"/>
              <a:t>LastPass</a:t>
            </a:r>
            <a:r>
              <a:rPr lang="fr-FR" noProof="0" dirty="0"/>
              <a:t> : Points clés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F24998-069D-4634-958F-01182028D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r-FR" noProof="0" dirty="0"/>
              <a:t>La version gratuite est suffisante</a:t>
            </a:r>
          </a:p>
          <a:p>
            <a:pPr fontAlgn="base"/>
            <a:r>
              <a:rPr lang="fr-FR" noProof="0" dirty="0" err="1"/>
              <a:t>Privacy</a:t>
            </a:r>
            <a:r>
              <a:rPr lang="fr-FR" noProof="0" dirty="0"/>
              <a:t> by design : la clé de cryptage reste chez l’utilisateur et ne va jamais sur le cloud</a:t>
            </a:r>
          </a:p>
          <a:p>
            <a:pPr fontAlgn="base"/>
            <a:r>
              <a:rPr lang="fr-FR" noProof="0" dirty="0"/>
              <a:t>Gestion des données simplifiée vs. </a:t>
            </a:r>
            <a:r>
              <a:rPr lang="fr-FR" noProof="0" dirty="0" err="1"/>
              <a:t>KeePass</a:t>
            </a:r>
            <a:endParaRPr lang="fr-FR" noProof="0" dirty="0"/>
          </a:p>
          <a:p>
            <a:pPr fontAlgn="base"/>
            <a:r>
              <a:rPr lang="fr-FR" noProof="0" dirty="0"/>
              <a:t>Activez l’authentification à deux facteurs</a:t>
            </a:r>
          </a:p>
          <a:p>
            <a:pPr fontAlgn="base"/>
            <a:r>
              <a:rPr lang="fr-FR" noProof="0" dirty="0"/>
              <a:t>Attention aux extensions que vous avez installé sur votre navigateur !</a:t>
            </a:r>
          </a:p>
        </p:txBody>
      </p:sp>
    </p:spTree>
    <p:extLst>
      <p:ext uri="{BB962C8B-B14F-4D97-AF65-F5344CB8AC3E}">
        <p14:creationId xmlns:p14="http://schemas.microsoft.com/office/powerpoint/2010/main" val="226167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4BFDE5-C54A-4276-A2E0-66A4E2CBE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err="1"/>
              <a:t>LastPass</a:t>
            </a:r>
            <a:r>
              <a:rPr lang="fr-FR" noProof="0" dirty="0"/>
              <a:t> : Points faibles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3D66D5-D7FC-40F4-8887-5BEDA9554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r-FR" noProof="0" dirty="0"/>
              <a:t>Technologie propriétaire</a:t>
            </a:r>
          </a:p>
          <a:p>
            <a:pPr fontAlgn="base"/>
            <a:r>
              <a:rPr lang="fr-FR" noProof="0" dirty="0"/>
              <a:t>Gestionnaire très répandu, cible attirante pour les pirates</a:t>
            </a:r>
          </a:p>
          <a:p>
            <a:pPr fontAlgn="base"/>
            <a:r>
              <a:rPr lang="fr-FR" noProof="0" dirty="0"/>
              <a:t>Théoriquement moins sûr qu’installer </a:t>
            </a:r>
            <a:r>
              <a:rPr lang="fr-FR" noProof="0" dirty="0" err="1"/>
              <a:t>KeePass</a:t>
            </a:r>
            <a:r>
              <a:rPr lang="fr-FR" noProof="0" dirty="0"/>
              <a:t> sur un appareil déconnecté</a:t>
            </a:r>
          </a:p>
          <a:p>
            <a:pPr marL="0" indent="0" fontAlgn="base">
              <a:buNone/>
            </a:pPr>
            <a:endParaRPr lang="fr-FR" noProof="0" dirty="0"/>
          </a:p>
          <a:p>
            <a:pPr marL="0" indent="0" fontAlgn="base">
              <a:buNone/>
            </a:pPr>
            <a:r>
              <a:rPr lang="fr-FR" noProof="0" dirty="0"/>
              <a:t>→ En pratique, l’utilisation simplifiée peut signifier plus de sécurité</a:t>
            </a:r>
          </a:p>
          <a:p>
            <a:pPr marL="0" indent="0" fontAlgn="base">
              <a:buNone/>
            </a:pP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6548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 RGPD : </a:t>
            </a:r>
            <a:br>
              <a:rPr lang="en-US" dirty="0" smtClean="0"/>
            </a:br>
            <a:r>
              <a:rPr lang="en-US" sz="4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2"/>
              </a:rPr>
              <a:t>https</a:t>
            </a:r>
            <a:r>
              <a:rPr lang="en-US" sz="40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2"/>
              </a:rPr>
              <a:t>://youtu.be/</a:t>
            </a:r>
            <a:r>
              <a:rPr lang="en-US" sz="4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2"/>
              </a:rPr>
              <a:t>u4M5lVYv3UI</a:t>
            </a:r>
            <a:r>
              <a:rPr lang="en-US" sz="40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endParaRPr lang="en-US" dirty="0"/>
          </a:p>
        </p:txBody>
      </p:sp>
      <p:pic>
        <p:nvPicPr>
          <p:cNvPr id="5" name="Image 4" descr="Untitled.tiff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587500"/>
            <a:ext cx="91186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0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328E3E-AE33-4EAD-8A5B-FD6FDC42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fr-FR" noProof="0" dirty="0"/>
              <a:t>Un modèle de sécurité éprouvé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A3D714-A171-4E18-8F61-6FF4E0D1F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fr-FR" noProof="0" dirty="0"/>
              <a:t>Audits indépendants </a:t>
            </a:r>
            <a:r>
              <a:rPr lang="fr-FR" dirty="0"/>
              <a:t>et tests de pénétration </a:t>
            </a:r>
            <a:r>
              <a:rPr lang="fr-FR" noProof="0" dirty="0"/>
              <a:t>réguliers</a:t>
            </a:r>
          </a:p>
          <a:p>
            <a:pPr fontAlgn="base"/>
            <a:r>
              <a:rPr lang="fr-FR" noProof="0" dirty="0"/>
              <a:t>Forte transparence et réactivité face aux incidents</a:t>
            </a:r>
          </a:p>
          <a:p>
            <a:pPr fontAlgn="base"/>
            <a:r>
              <a:rPr lang="fr-FR" noProof="0" dirty="0"/>
              <a:t>Dispositif de récompense pour les bugs signalés</a:t>
            </a:r>
          </a:p>
        </p:txBody>
      </p:sp>
    </p:spTree>
    <p:extLst>
      <p:ext uri="{BB962C8B-B14F-4D97-AF65-F5344CB8AC3E}">
        <p14:creationId xmlns:p14="http://schemas.microsoft.com/office/powerpoint/2010/main" val="73526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13A848-1448-4F00-A8E9-C07BD93F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Démo </a:t>
            </a:r>
            <a:r>
              <a:rPr lang="fr-FR" noProof="0" dirty="0" err="1"/>
              <a:t>LastPass</a:t>
            </a:r>
            <a:endParaRPr lang="fr-FR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EC1E579-0B02-4E79-AF47-378FB7C64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177" y="1417638"/>
            <a:ext cx="7015645" cy="50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8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Tor</a:t>
            </a:r>
            <a:endParaRPr lang="fr-FR" dirty="0">
              <a:hlinkClick r:id="rId2"/>
            </a:endParaRPr>
          </a:p>
          <a:p>
            <a:r>
              <a:rPr lang="fr-FR" dirty="0">
                <a:hlinkClick r:id="rId2"/>
              </a:rPr>
              <a:t>https://www.torproject.org/projects/torbrowser.html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6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 bwMode="auto">
          <a:xfrm>
            <a:off x="5372668" y="1606171"/>
            <a:ext cx="3304982" cy="359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0614"/>
            <a:ext cx="4402709" cy="330203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298808" y="5203718"/>
            <a:ext cx="5981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Matura MT Script Capitals"/>
                <a:cs typeface="Matura MT Script Capitals"/>
              </a:rPr>
              <a:t>b</a:t>
            </a:r>
            <a:r>
              <a:rPr lang="en-US" sz="4800" dirty="0" err="1" smtClean="0">
                <a:latin typeface="Matura MT Script Capitals"/>
                <a:cs typeface="Matura MT Script Capitals"/>
              </a:rPr>
              <a:t>inaire.blog.lemonde.fr</a:t>
            </a:r>
            <a:endParaRPr lang="en-US" sz="4800" dirty="0">
              <a:latin typeface="Matura MT Script Capitals"/>
              <a:cs typeface="Matura MT Script Capitals"/>
            </a:endParaRPr>
          </a:p>
        </p:txBody>
      </p:sp>
    </p:spTree>
    <p:extLst>
      <p:ext uri="{BB962C8B-B14F-4D97-AF65-F5344CB8AC3E}">
        <p14:creationId xmlns:p14="http://schemas.microsoft.com/office/powerpoint/2010/main" val="126041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Atelier </a:t>
            </a:r>
            <a:r>
              <a:rPr lang="en-US" dirty="0" err="1" smtClean="0"/>
              <a:t>Mes</a:t>
            </a:r>
            <a:r>
              <a:rPr lang="en-US" dirty="0" smtClean="0"/>
              <a:t> données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8369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Récupérer </a:t>
            </a:r>
            <a:r>
              <a:rPr lang="fr-FR" dirty="0"/>
              <a:t>mes données de Facebook et Google          </a:t>
            </a:r>
            <a:endParaRPr lang="fr-FR" dirty="0" smtClean="0">
              <a:effectLst/>
            </a:endParaRPr>
          </a:p>
          <a:p>
            <a:r>
              <a:rPr lang="fr-FR" dirty="0" smtClean="0"/>
              <a:t>Effacer l’historique de navigation  </a:t>
            </a:r>
            <a:r>
              <a:rPr lang="fr-FR" dirty="0"/>
              <a:t>sur Google            	   </a:t>
            </a:r>
            <a:endParaRPr lang="fr-FR" dirty="0" smtClean="0">
              <a:effectLst/>
            </a:endParaRPr>
          </a:p>
          <a:p>
            <a:r>
              <a:rPr lang="fr-FR" dirty="0"/>
              <a:t>R</a:t>
            </a:r>
            <a:r>
              <a:rPr lang="fr-FR" dirty="0" smtClean="0"/>
              <a:t>écupérer </a:t>
            </a:r>
            <a:r>
              <a:rPr lang="fr-FR" dirty="0"/>
              <a:t>sa géolocalisation avec </a:t>
            </a:r>
            <a:r>
              <a:rPr lang="fr-FR" dirty="0" err="1"/>
              <a:t>GPSLogger</a:t>
            </a:r>
            <a:r>
              <a:rPr lang="fr-FR" dirty="0"/>
              <a:t>              	</a:t>
            </a:r>
            <a:endParaRPr lang="fr-FR" dirty="0" smtClean="0">
              <a:effectLst/>
            </a:endParaRPr>
          </a:p>
          <a:p>
            <a:r>
              <a:rPr lang="fr-FR" dirty="0"/>
              <a:t>R</a:t>
            </a:r>
            <a:r>
              <a:rPr lang="fr-FR" dirty="0" smtClean="0"/>
              <a:t>écupérer </a:t>
            </a:r>
            <a:r>
              <a:rPr lang="fr-FR" dirty="0"/>
              <a:t>ses données avec l’outil Cozy                     </a:t>
            </a:r>
            <a:r>
              <a:rPr lang="fr-FR" dirty="0" smtClean="0"/>
              <a:t>	</a:t>
            </a:r>
            <a:endParaRPr lang="fr-FR" dirty="0" smtClean="0">
              <a:effectLst/>
            </a:endParaRPr>
          </a:p>
          <a:p>
            <a:r>
              <a:rPr lang="fr-FR" dirty="0"/>
              <a:t>U</a:t>
            </a:r>
            <a:r>
              <a:rPr lang="fr-FR" dirty="0" smtClean="0"/>
              <a:t>tiliser </a:t>
            </a:r>
            <a:r>
              <a:rPr lang="fr-FR" dirty="0"/>
              <a:t>Signal vs. SMS/WhatsApp                       </a:t>
            </a:r>
            <a:r>
              <a:rPr lang="fr-FR" dirty="0" smtClean="0"/>
              <a:t>		</a:t>
            </a:r>
            <a:endParaRPr lang="fr-FR" dirty="0" smtClean="0">
              <a:effectLst/>
            </a:endParaRPr>
          </a:p>
          <a:p>
            <a:r>
              <a:rPr lang="fr-FR" dirty="0" err="1" smtClean="0"/>
              <a:t>Dégooglisons</a:t>
            </a:r>
            <a:r>
              <a:rPr lang="fr-FR" dirty="0" smtClean="0"/>
              <a:t> </a:t>
            </a:r>
            <a:r>
              <a:rPr lang="fr-FR" dirty="0"/>
              <a:t>avec </a:t>
            </a:r>
            <a:r>
              <a:rPr lang="fr-FR" dirty="0" err="1"/>
              <a:t>Framasoft</a:t>
            </a:r>
            <a:r>
              <a:rPr lang="fr-FR" dirty="0"/>
              <a:t>                 </a:t>
            </a:r>
            <a:r>
              <a:rPr lang="fr-FR" dirty="0" smtClean="0"/>
              <a:t>				</a:t>
            </a:r>
            <a:endParaRPr lang="fr-FR" dirty="0" smtClean="0">
              <a:effectLst/>
            </a:endParaRPr>
          </a:p>
          <a:p>
            <a:r>
              <a:rPr lang="fr-FR" dirty="0" smtClean="0"/>
              <a:t>Tor </a:t>
            </a:r>
            <a:r>
              <a:rPr lang="fr-FR" dirty="0"/>
              <a:t>browser                                    </a:t>
            </a:r>
            <a:r>
              <a:rPr lang="fr-FR" dirty="0" smtClean="0"/>
              <a:t>	 					</a:t>
            </a:r>
            <a:endParaRPr lang="fr-FR" dirty="0" smtClean="0">
              <a:effectLst/>
            </a:endParaRPr>
          </a:p>
          <a:p>
            <a:r>
              <a:rPr lang="fr-FR" dirty="0"/>
              <a:t>C</a:t>
            </a:r>
            <a:r>
              <a:rPr lang="fr-FR" dirty="0" smtClean="0"/>
              <a:t>omment </a:t>
            </a:r>
            <a:r>
              <a:rPr lang="fr-FR" dirty="0"/>
              <a:t>sécuriser mes données avec des backups   </a:t>
            </a:r>
            <a:endParaRPr lang="fr-FR" dirty="0" smtClean="0">
              <a:effectLst/>
            </a:endParaRPr>
          </a:p>
          <a:p>
            <a:r>
              <a:rPr lang="fr-FR" dirty="0"/>
              <a:t>B</a:t>
            </a:r>
            <a:r>
              <a:rPr lang="fr-FR" dirty="0" smtClean="0"/>
              <a:t>ien </a:t>
            </a:r>
            <a:r>
              <a:rPr lang="fr-FR" dirty="0"/>
              <a:t>choisir ses mots de passe                        </a:t>
            </a:r>
            <a:r>
              <a:rPr lang="fr-FR" dirty="0" smtClean="0"/>
              <a:t>			</a:t>
            </a:r>
            <a:endParaRPr lang="fr-FR" dirty="0" smtClean="0">
              <a:effectLst/>
            </a:endParaRPr>
          </a:p>
          <a:p>
            <a:r>
              <a:rPr lang="fr-FR" dirty="0"/>
              <a:t>C</a:t>
            </a:r>
            <a:r>
              <a:rPr lang="fr-FR" dirty="0" smtClean="0"/>
              <a:t>omment </a:t>
            </a:r>
            <a:r>
              <a:rPr lang="fr-FR" dirty="0"/>
              <a:t>garder ses mots de passe                    </a:t>
            </a:r>
            <a:r>
              <a:rPr lang="fr-FR" dirty="0" smtClean="0"/>
              <a:t>		</a:t>
            </a:r>
            <a:endParaRPr lang="fr-FR" dirty="0" smtClean="0">
              <a:effectLst/>
            </a:endParaRPr>
          </a:p>
          <a:p>
            <a:r>
              <a:rPr lang="fr-FR" dirty="0" smtClean="0"/>
              <a:t>Garder ses </a:t>
            </a:r>
            <a:r>
              <a:rPr lang="fr-FR" dirty="0"/>
              <a:t>mots de passe </a:t>
            </a:r>
            <a:r>
              <a:rPr lang="fr-FR" dirty="0" err="1"/>
              <a:t>Lastpass</a:t>
            </a:r>
            <a:r>
              <a:rPr lang="fr-FR" dirty="0"/>
              <a:t>                         </a:t>
            </a:r>
            <a:r>
              <a:rPr lang="fr-FR" dirty="0" smtClean="0"/>
              <a:t>		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1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Récupérer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es</a:t>
            </a:r>
            <a:r>
              <a:rPr lang="en-US" dirty="0" smtClean="0"/>
              <a:t> données de Facebook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Login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>
                <a:hlinkClick r:id="rId2"/>
              </a:rPr>
              <a:t>https://www.facebook.com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r>
              <a:rPr lang="en-US" dirty="0" err="1" smtClean="0"/>
              <a:t>puis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261" y="2242228"/>
            <a:ext cx="7659739" cy="4255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23665" y="3794538"/>
            <a:ext cx="3527476" cy="1160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paramètres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89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Récupérer</a:t>
            </a:r>
            <a:r>
              <a:rPr lang="en-US" dirty="0" smtClean="0"/>
              <a:t> </a:t>
            </a:r>
            <a:r>
              <a:rPr lang="en-US" dirty="0" err="1" smtClean="0"/>
              <a:t>mes</a:t>
            </a:r>
            <a:r>
              <a:rPr lang="en-US" dirty="0" smtClean="0"/>
              <a:t> données de Facebook (2)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503" b="503"/>
          <a:stretch>
            <a:fillRect/>
          </a:stretch>
        </p:blipFill>
        <p:spPr>
          <a:xfrm>
            <a:off x="457200" y="1673918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4734656" y="1928630"/>
            <a:ext cx="4232970" cy="1740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Téléchargez</a:t>
            </a:r>
            <a:r>
              <a:rPr lang="en-US" sz="3200" dirty="0" smtClean="0"/>
              <a:t> </a:t>
            </a:r>
            <a:r>
              <a:rPr lang="en-US" sz="3200" dirty="0" err="1" smtClean="0"/>
              <a:t>une</a:t>
            </a:r>
            <a:r>
              <a:rPr lang="en-US" sz="3200" dirty="0" smtClean="0"/>
              <a:t> </a:t>
            </a:r>
            <a:r>
              <a:rPr lang="en-US" sz="3200" dirty="0" err="1" smtClean="0"/>
              <a:t>copie</a:t>
            </a:r>
            <a:r>
              <a:rPr lang="en-US" sz="3200" dirty="0" smtClean="0"/>
              <a:t> de </a:t>
            </a:r>
            <a:r>
              <a:rPr lang="en-US" sz="3200" dirty="0" err="1" smtClean="0"/>
              <a:t>vos</a:t>
            </a:r>
            <a:r>
              <a:rPr lang="en-US" sz="3200" dirty="0" smtClean="0"/>
              <a:t> données Facebook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3207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Récupérer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es</a:t>
            </a:r>
            <a:r>
              <a:rPr lang="en-US" dirty="0" smtClean="0"/>
              <a:t> données de Google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Login sur Google puis </a:t>
            </a:r>
          </a:p>
          <a:p>
            <a:r>
              <a:rPr lang="fr-FR" dirty="0" smtClean="0">
                <a:solidFill>
                  <a:srgbClr val="FF0000"/>
                </a:solidFill>
                <a:hlinkClick r:id="rId2"/>
              </a:rPr>
              <a:t>https://myaccount.google.com/dashboard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hlinkClick r:id="rId3"/>
              </a:rPr>
              <a:t>https://takeout.google.com/settings/takeout</a:t>
            </a:r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4" name="Image 3" descr="Untitled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996" y="3457659"/>
            <a:ext cx="5350003" cy="3354596"/>
          </a:xfrm>
          <a:prstGeom prst="rect">
            <a:avLst/>
          </a:prstGeom>
        </p:spPr>
      </p:pic>
      <p:sp>
        <p:nvSpPr>
          <p:cNvPr id="5" name="Flèche vers la droite 4"/>
          <p:cNvSpPr/>
          <p:nvPr/>
        </p:nvSpPr>
        <p:spPr>
          <a:xfrm rot="1577045">
            <a:off x="2351651" y="4249255"/>
            <a:ext cx="2069452" cy="517437"/>
          </a:xfrm>
          <a:prstGeom prst="right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Effacer l’historique de navigation  sur Google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hlinkClick r:id="rId2"/>
              </a:rPr>
              <a:t>https://myaccount.google.com/</a:t>
            </a:r>
            <a:r>
              <a:rPr lang="fr-FR" dirty="0" err="1" smtClean="0">
                <a:solidFill>
                  <a:srgbClr val="FF0000"/>
                </a:solidFill>
                <a:hlinkClick r:id="rId2"/>
              </a:rPr>
              <a:t>dashboard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78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et </a:t>
            </a:r>
            <a:r>
              <a:rPr lang="en-US" dirty="0" err="1" smtClean="0"/>
              <a:t>Degooglisons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Signal</a:t>
            </a:r>
          </a:p>
          <a:p>
            <a:r>
              <a:rPr lang="fr-FR" dirty="0" smtClean="0">
                <a:hlinkClick r:id="rId2"/>
              </a:rPr>
              <a:t>http://</a:t>
            </a:r>
            <a:r>
              <a:rPr lang="fr-FR" dirty="0" err="1" smtClean="0">
                <a:hlinkClick r:id="rId2"/>
              </a:rPr>
              <a:t>abiteboul.com</a:t>
            </a:r>
            <a:r>
              <a:rPr lang="fr-FR" dirty="0">
                <a:hlinkClick r:id="rId2"/>
              </a:rPr>
              <a:t>/</a:t>
            </a:r>
            <a:r>
              <a:rPr lang="fr-FR" dirty="0" err="1">
                <a:hlinkClick r:id="rId2"/>
              </a:rPr>
              <a:t>mesdonnees</a:t>
            </a:r>
            <a:r>
              <a:rPr lang="fr-FR" dirty="0">
                <a:hlinkClick r:id="rId2"/>
              </a:rPr>
              <a:t>/</a:t>
            </a:r>
            <a:r>
              <a:rPr lang="fr-FR" dirty="0" err="1">
                <a:hlinkClick r:id="rId2"/>
              </a:rPr>
              <a:t>signal.pdf</a:t>
            </a: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>
              <a:hlinkClick r:id="rId3"/>
            </a:endParaRPr>
          </a:p>
          <a:p>
            <a:r>
              <a:rPr lang="fr-FR" dirty="0" err="1" smtClean="0"/>
              <a:t>Degooglisons</a:t>
            </a:r>
            <a:endParaRPr lang="fr-FR" dirty="0">
              <a:hlinkClick r:id="rId3"/>
            </a:endParaRPr>
          </a:p>
          <a:p>
            <a:pPr marL="0" indent="0">
              <a:buNone/>
            </a:pPr>
            <a:r>
              <a:rPr lang="fr-FR" dirty="0" smtClean="0"/>
              <a:t>     </a:t>
            </a:r>
            <a:r>
              <a:rPr lang="fr-FR" dirty="0" smtClean="0">
                <a:hlinkClick r:id="rId3"/>
              </a:rPr>
              <a:t>https</a:t>
            </a:r>
            <a:r>
              <a:rPr lang="fr-FR" dirty="0">
                <a:hlinkClick r:id="rId3"/>
              </a:rPr>
              <a:t>://degooglisons-internet.org/alternative</a:t>
            </a:r>
            <a:r>
              <a:rPr lang="fr-FR" dirty="0"/>
              <a:t> 	</a:t>
            </a:r>
            <a:r>
              <a:rPr lang="fr-FR" dirty="0" smtClean="0">
                <a:hlinkClick r:id="rId4"/>
              </a:rPr>
              <a:t>https</a:t>
            </a:r>
            <a:r>
              <a:rPr lang="fr-FR" dirty="0">
                <a:hlinkClick r:id="rId4"/>
              </a:rPr>
              <a:t>://framapad.org/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31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BB216C-3620-4CAA-B9FC-B8AC86C5D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noProof="0" dirty="0"/>
              <a:t>Construire un historique de ses positions avec </a:t>
            </a:r>
            <a:r>
              <a:rPr lang="fr-FR" noProof="0" dirty="0" err="1"/>
              <a:t>GPSLogger</a:t>
            </a:r>
            <a:endParaRPr lang="fr-FR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177883-44A1-4340-B474-44266B70F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noProof="0" dirty="0">
                <a:hlinkClick r:id="rId3"/>
              </a:rPr>
              <a:t>https://gpslogger.app/</a:t>
            </a:r>
            <a:endParaRPr lang="fr-FR" noProof="0" dirty="0"/>
          </a:p>
          <a:p>
            <a:r>
              <a:rPr lang="fr-FR" noProof="0" dirty="0"/>
              <a:t>Application Android</a:t>
            </a:r>
          </a:p>
          <a:p>
            <a:r>
              <a:rPr lang="fr-FR" noProof="0" dirty="0"/>
              <a:t>Alternative à Google Timeline</a:t>
            </a:r>
          </a:p>
          <a:p>
            <a:pPr fontAlgn="base"/>
            <a:r>
              <a:rPr lang="fr-FR" noProof="0" dirty="0"/>
              <a:t>Enregistre en continu sa géolocalisation à intervalles réguliers</a:t>
            </a:r>
          </a:p>
          <a:p>
            <a:pPr fontAlgn="base"/>
            <a:r>
              <a:rPr lang="fr-FR" noProof="0" dirty="0"/>
              <a:t>Optimise l’utilisation de la batterie</a:t>
            </a:r>
          </a:p>
          <a:p>
            <a:pPr fontAlgn="base"/>
            <a:r>
              <a:rPr lang="fr-FR" noProof="0" dirty="0"/>
              <a:t>Envoi par Email, Dropbox, etc., paramétrable</a:t>
            </a:r>
          </a:p>
          <a:p>
            <a:endParaRPr lang="fr-FR" noProof="0" dirty="0"/>
          </a:p>
          <a:p>
            <a:r>
              <a:rPr lang="fr-FR" b="1" noProof="0" dirty="0"/>
              <a:t>Open source</a:t>
            </a:r>
          </a:p>
        </p:txBody>
      </p:sp>
    </p:spTree>
    <p:extLst>
      <p:ext uri="{BB962C8B-B14F-4D97-AF65-F5344CB8AC3E}">
        <p14:creationId xmlns:p14="http://schemas.microsoft.com/office/powerpoint/2010/main" val="190878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753</Words>
  <Application>Microsoft Macintosh PowerPoint</Application>
  <PresentationFormat>Présentation à l'écran (4:3)</PresentationFormat>
  <Paragraphs>113</Paragraphs>
  <Slides>23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Atelier  Mes données</vt:lpstr>
      <vt:lpstr>Le RGPD :  https://youtu.be/u4M5lVYv3UI </vt:lpstr>
      <vt:lpstr>Atelier Mes données</vt:lpstr>
      <vt:lpstr>Récupérer mes données de Facebook</vt:lpstr>
      <vt:lpstr>Récupérer mes données de Facebook (2)</vt:lpstr>
      <vt:lpstr>Récupérer mes données de Google</vt:lpstr>
      <vt:lpstr>Effacer l’historique de navigation  sur Google </vt:lpstr>
      <vt:lpstr>Signal et Degooglisons</vt:lpstr>
      <vt:lpstr>Construire un historique de ses positions avec GPSLogger</vt:lpstr>
      <vt:lpstr>GPSLogger : sous le contrôle de l’utilisateur</vt:lpstr>
      <vt:lpstr>Géolocaliser ses photos de voyage avec GeoSetter</vt:lpstr>
      <vt:lpstr>Lier son agenda à sa géolocalisation avec Thymeflow</vt:lpstr>
      <vt:lpstr>PIMS</vt:lpstr>
      <vt:lpstr>Autre exemple de PIMS : Cozy</vt:lpstr>
      <vt:lpstr>Lier ses mouvements à ses factures</vt:lpstr>
      <vt:lpstr>Choosing password et Back ups   https://suchanek.name/texts/security/  </vt:lpstr>
      <vt:lpstr>Gérer ses mots de passe avec LastPass</vt:lpstr>
      <vt:lpstr>LastPass : Points clés</vt:lpstr>
      <vt:lpstr>LastPass : Points faibles</vt:lpstr>
      <vt:lpstr>Un modèle de sécurité éprouvé</vt:lpstr>
      <vt:lpstr>Démo LastPass</vt:lpstr>
      <vt:lpstr>Tor</vt:lpstr>
      <vt:lpstr>Présentation PowerPoint</vt:lpstr>
    </vt:vector>
  </TitlesOfParts>
  <Company>INRIA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: Mes données</dc:title>
  <dc:creator>Serge Abiteboul</dc:creator>
  <cp:lastModifiedBy>Serge Abiteboul</cp:lastModifiedBy>
  <cp:revision>36</cp:revision>
  <dcterms:created xsi:type="dcterms:W3CDTF">2018-05-24T18:43:09Z</dcterms:created>
  <dcterms:modified xsi:type="dcterms:W3CDTF">2018-05-26T11:01:05Z</dcterms:modified>
</cp:coreProperties>
</file>