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1" r:id="rId2"/>
    <p:sldId id="265" r:id="rId3"/>
    <p:sldId id="313" r:id="rId4"/>
    <p:sldId id="257" r:id="rId5"/>
    <p:sldId id="261" r:id="rId6"/>
    <p:sldId id="302" r:id="rId7"/>
    <p:sldId id="277" r:id="rId8"/>
    <p:sldId id="279" r:id="rId9"/>
    <p:sldId id="319" r:id="rId10"/>
    <p:sldId id="314" r:id="rId11"/>
    <p:sldId id="315" r:id="rId12"/>
    <p:sldId id="316" r:id="rId13"/>
    <p:sldId id="323" r:id="rId14"/>
    <p:sldId id="320" r:id="rId15"/>
    <p:sldId id="321" r:id="rId16"/>
    <p:sldId id="281" r:id="rId17"/>
    <p:sldId id="324" r:id="rId18"/>
    <p:sldId id="306" r:id="rId19"/>
    <p:sldId id="322" r:id="rId20"/>
    <p:sldId id="283" r:id="rId21"/>
    <p:sldId id="285" r:id="rId22"/>
    <p:sldId id="307" r:id="rId23"/>
    <p:sldId id="289" r:id="rId24"/>
    <p:sldId id="309" r:id="rId25"/>
    <p:sldId id="310" r:id="rId26"/>
    <p:sldId id="311" r:id="rId27"/>
    <p:sldId id="326" r:id="rId28"/>
    <p:sldId id="292" r:id="rId29"/>
    <p:sldId id="31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6" autoAdjust="0"/>
    <p:restoredTop sz="94660" autoAdjust="0"/>
  </p:normalViewPr>
  <p:slideViewPr>
    <p:cSldViewPr snapToGrid="0">
      <p:cViewPr varScale="1">
        <p:scale>
          <a:sx n="85" d="100"/>
          <a:sy n="85" d="100"/>
        </p:scale>
        <p:origin x="-1672" y="-120"/>
      </p:cViewPr>
      <p:guideLst>
        <p:guide orient="horz" pos="2160"/>
        <p:guide pos="2880"/>
      </p:guideLst>
    </p:cSldViewPr>
  </p:slideViewPr>
  <p:outlineViewPr>
    <p:cViewPr>
      <p:scale>
        <a:sx n="33" d="100"/>
        <a:sy n="33" d="100"/>
      </p:scale>
      <p:origin x="0" y="422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4E3D6F-4E6B-BE49-AD11-75CA3F59589C}" type="datetimeFigureOut">
              <a:rPr lang="fr-FR" smtClean="0"/>
              <a:t>3/15/16</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10AADF-47E5-9148-9C87-763ED0F94423}" type="slidenum">
              <a:rPr lang="en-US" smtClean="0"/>
              <a:t>‹#›</a:t>
            </a:fld>
            <a:endParaRPr lang="en-US"/>
          </a:p>
        </p:txBody>
      </p:sp>
    </p:spTree>
    <p:extLst>
      <p:ext uri="{BB962C8B-B14F-4D97-AF65-F5344CB8AC3E}">
        <p14:creationId xmlns:p14="http://schemas.microsoft.com/office/powerpoint/2010/main" val="24678889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C64B62-39EB-8A46-8AC0-91A6940C1977}" type="datetimeFigureOut">
              <a:rPr lang="fr-FR" smtClean="0"/>
              <a:t>3/15/16</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FEA79-5959-194B-82C9-E6FD1A93F7A1}" type="slidenum">
              <a:rPr lang="en-US" smtClean="0"/>
              <a:t>‹#›</a:t>
            </a:fld>
            <a:endParaRPr lang="en-US"/>
          </a:p>
        </p:txBody>
      </p:sp>
    </p:spTree>
    <p:extLst>
      <p:ext uri="{BB962C8B-B14F-4D97-AF65-F5344CB8AC3E}">
        <p14:creationId xmlns:p14="http://schemas.microsoft.com/office/powerpoint/2010/main" val="12524160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6E82F5EB-36AB-0F4E-82FB-1BC9A186517B}" type="datetime1">
              <a:rPr lang="en-US" smtClean="0"/>
              <a:t>3/15/16</a:t>
            </a:fld>
            <a:endParaRPr lang="en-GB"/>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90038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ABFEEBBF-A9B5-4B4A-B4F8-E5ACD338B92F}" type="datetime1">
              <a:rPr lang="en-US" smtClean="0"/>
              <a:t>3/15/16</a:t>
            </a:fld>
            <a:endParaRPr lang="en-GB"/>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190960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EE100400-73D7-234E-88F2-CC53A596CF32}" type="datetime1">
              <a:rPr lang="en-US" smtClean="0"/>
              <a:t>3/15/16</a:t>
            </a:fld>
            <a:endParaRPr lang="en-GB"/>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8456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D0B00300-1CBB-3B46-94A8-FE4558CF8409}" type="datetime1">
              <a:rPr lang="en-US" smtClean="0"/>
              <a:t>3/15/16</a:t>
            </a:fld>
            <a:endParaRPr lang="en-GB"/>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23690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623D07A-0FA5-7C4A-9219-96C44CB560E2}" type="datetime1">
              <a:rPr lang="en-US" smtClean="0"/>
              <a:t>3/15/16</a:t>
            </a:fld>
            <a:endParaRPr lang="en-GB"/>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405432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8BF882D8-F707-4D4B-AEDF-F0CC65CD4982}" type="datetime1">
              <a:rPr lang="en-US" smtClean="0"/>
              <a:t>3/15/16</a:t>
            </a:fld>
            <a:endParaRPr lang="en-GB"/>
          </a:p>
        </p:txBody>
      </p:sp>
      <p:sp>
        <p:nvSpPr>
          <p:cNvPr id="6" name="Espace réservé du pied de page 5"/>
          <p:cNvSpPr>
            <a:spLocks noGrp="1"/>
          </p:cNvSpPr>
          <p:nvPr>
            <p:ph type="ftr" sz="quarter" idx="11"/>
          </p:nvPr>
        </p:nvSpPr>
        <p:spPr/>
        <p:txBody>
          <a:bodyPr/>
          <a:lstStyle/>
          <a:p>
            <a:r>
              <a:rPr lang="en-GB" dirty="0" smtClean="0"/>
              <a:t>ICDT16 - Abiteboul-Bourhis-Vianu</a:t>
            </a:r>
            <a:endParaRPr lang="en-GB" dirty="0"/>
          </a:p>
        </p:txBody>
      </p:sp>
      <p:sp>
        <p:nvSpPr>
          <p:cNvPr id="7" name="Espace réservé du numéro de diapositive 6"/>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109365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C49FB1B7-D803-4040-90E1-FB47C914CACE}" type="datetime1">
              <a:rPr lang="en-US" smtClean="0"/>
              <a:t>3/15/16</a:t>
            </a:fld>
            <a:endParaRPr lang="en-GB"/>
          </a:p>
        </p:txBody>
      </p:sp>
      <p:sp>
        <p:nvSpPr>
          <p:cNvPr id="8" name="Espace réservé du pied de page 7"/>
          <p:cNvSpPr>
            <a:spLocks noGrp="1"/>
          </p:cNvSpPr>
          <p:nvPr>
            <p:ph type="ftr" sz="quarter" idx="11"/>
          </p:nvPr>
        </p:nvSpPr>
        <p:spPr/>
        <p:txBody>
          <a:bodyPr/>
          <a:lstStyle/>
          <a:p>
            <a:r>
              <a:rPr lang="en-GB" dirty="0" smtClean="0"/>
              <a:t>ICDT16 - Abiteboul-Bourhis-Vianu</a:t>
            </a:r>
            <a:endParaRPr lang="en-GB" dirty="0"/>
          </a:p>
        </p:txBody>
      </p:sp>
      <p:sp>
        <p:nvSpPr>
          <p:cNvPr id="9" name="Espace réservé du numéro de diapositive 8"/>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151334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6E04A886-541D-A24C-AA7C-B9682249CA08}" type="datetime1">
              <a:rPr lang="en-US" smtClean="0"/>
              <a:t>3/15/16</a:t>
            </a:fld>
            <a:endParaRPr lang="en-GB"/>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118015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A86EBF-2558-4B4D-8E41-112553360C1F}" type="datetime1">
              <a:rPr lang="en-US" smtClean="0"/>
              <a:t>3/15/16</a:t>
            </a:fld>
            <a:endParaRPr lang="en-GB"/>
          </a:p>
        </p:txBody>
      </p:sp>
      <p:sp>
        <p:nvSpPr>
          <p:cNvPr id="3" name="Espace réservé du pied de page 2"/>
          <p:cNvSpPr>
            <a:spLocks noGrp="1"/>
          </p:cNvSpPr>
          <p:nvPr>
            <p:ph type="ftr" sz="quarter" idx="11"/>
          </p:nvPr>
        </p:nvSpPr>
        <p:spPr/>
        <p:txBody>
          <a:bodyPr/>
          <a:lstStyle/>
          <a:p>
            <a:r>
              <a:rPr lang="en-GB" dirty="0" smtClean="0"/>
              <a:t>ICDT16 - Abiteboul-Bourhis-Vianu</a:t>
            </a:r>
            <a:endParaRPr lang="en-GB" dirty="0"/>
          </a:p>
        </p:txBody>
      </p:sp>
      <p:sp>
        <p:nvSpPr>
          <p:cNvPr id="4" name="Espace réservé du numéro de diapositive 3"/>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329622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A1DE7BB-7515-384D-8D75-EA9B4A64580C}" type="datetime1">
              <a:rPr lang="en-US" smtClean="0"/>
              <a:t>3/15/16</a:t>
            </a:fld>
            <a:endParaRPr lang="en-GB"/>
          </a:p>
        </p:txBody>
      </p:sp>
      <p:sp>
        <p:nvSpPr>
          <p:cNvPr id="6" name="Espace réservé du pied de page 5"/>
          <p:cNvSpPr>
            <a:spLocks noGrp="1"/>
          </p:cNvSpPr>
          <p:nvPr>
            <p:ph type="ftr" sz="quarter" idx="11"/>
          </p:nvPr>
        </p:nvSpPr>
        <p:spPr/>
        <p:txBody>
          <a:bodyPr/>
          <a:lstStyle/>
          <a:p>
            <a:r>
              <a:rPr lang="en-GB" dirty="0" smtClean="0"/>
              <a:t>ICDT16 - Abiteboul-Bourhis-Vianu</a:t>
            </a:r>
            <a:endParaRPr lang="en-GB" dirty="0"/>
          </a:p>
        </p:txBody>
      </p:sp>
      <p:sp>
        <p:nvSpPr>
          <p:cNvPr id="7" name="Espace réservé du numéro de diapositive 6"/>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26005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A42D9C-B622-9345-A851-1BF2FB838B12}" type="datetime1">
              <a:rPr lang="en-US" smtClean="0"/>
              <a:t>3/15/16</a:t>
            </a:fld>
            <a:endParaRPr lang="en-GB"/>
          </a:p>
        </p:txBody>
      </p:sp>
      <p:sp>
        <p:nvSpPr>
          <p:cNvPr id="6" name="Espace réservé du pied de page 5"/>
          <p:cNvSpPr>
            <a:spLocks noGrp="1"/>
          </p:cNvSpPr>
          <p:nvPr>
            <p:ph type="ftr" sz="quarter" idx="11"/>
          </p:nvPr>
        </p:nvSpPr>
        <p:spPr/>
        <p:txBody>
          <a:bodyPr/>
          <a:lstStyle/>
          <a:p>
            <a:r>
              <a:rPr lang="en-GB" dirty="0" smtClean="0"/>
              <a:t>ICDT16 - Abiteboul-Bourhis-Vianu</a:t>
            </a:r>
            <a:endParaRPr lang="en-GB" dirty="0"/>
          </a:p>
        </p:txBody>
      </p:sp>
      <p:sp>
        <p:nvSpPr>
          <p:cNvPr id="7" name="Espace réservé du numéro de diapositive 6"/>
          <p:cNvSpPr>
            <a:spLocks noGrp="1"/>
          </p:cNvSpPr>
          <p:nvPr>
            <p:ph type="sldNum" sz="quarter" idx="12"/>
          </p:nvPr>
        </p:nvSpPr>
        <p:spPr/>
        <p:txBody>
          <a:bodyPr/>
          <a:lstStyle/>
          <a:p>
            <a:fld id="{AF1C9C60-6E42-494E-86AB-D5668804EC7D}" type="slidenum">
              <a:rPr lang="en-GB" smtClean="0"/>
              <a:t>‹#›</a:t>
            </a:fld>
            <a:endParaRPr lang="en-GB"/>
          </a:p>
        </p:txBody>
      </p:sp>
    </p:spTree>
    <p:extLst>
      <p:ext uri="{BB962C8B-B14F-4D97-AF65-F5344CB8AC3E}">
        <p14:creationId xmlns:p14="http://schemas.microsoft.com/office/powerpoint/2010/main" val="2926969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D8806-E635-EC4E-8079-A8CE864626A7}" type="datetime1">
              <a:rPr lang="en-US" smtClean="0"/>
              <a:t>3/15/16</a:t>
            </a:fld>
            <a:endParaRPr lang="en-GB"/>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ICDT16 - Abiteboul-Bourhis-Vianu</a:t>
            </a:r>
            <a:endParaRPr lang="en-GB" dirty="0"/>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C9C60-6E42-494E-86AB-D5668804EC7D}" type="slidenum">
              <a:rPr lang="en-GB" smtClean="0"/>
              <a:t>‹#›</a:t>
            </a:fld>
            <a:endParaRPr lang="en-GB"/>
          </a:p>
        </p:txBody>
      </p:sp>
    </p:spTree>
    <p:extLst>
      <p:ext uri="{BB962C8B-B14F-4D97-AF65-F5344CB8AC3E}">
        <p14:creationId xmlns:p14="http://schemas.microsoft.com/office/powerpoint/2010/main" val="399547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bwMode="auto">
          <a:xfrm>
            <a:off x="892969" y="634009"/>
            <a:ext cx="7483079" cy="3170039"/>
          </a:xfrm>
          <a:prstGeom prst="rect">
            <a:avLst/>
          </a:prstGeom>
          <a:noFill/>
          <a:ln w="12700">
            <a:noFill/>
            <a:miter lim="800000"/>
            <a:headEnd/>
            <a:tailEnd/>
          </a:ln>
          <a:effectLst/>
        </p:spPr>
        <p:txBody>
          <a:bodyPr vert="horz" wrap="square" lIns="42520" tIns="42520" rIns="42520" bIns="42520" numCol="1" anchor="b" anchorCtr="0" compatLnSpc="1">
            <a:prstTxWarp prst="textNoShape">
              <a:avLst/>
            </a:prstTxWarp>
          </a:bodyPr>
          <a:lst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a:lstStyle>
          <a:p>
            <a:r>
              <a:rPr lang="en-US" sz="2700" i="1" dirty="0">
                <a:latin typeface="Helvetica" charset="0"/>
                <a:sym typeface="Helvetica" charset="0"/>
              </a:rPr>
              <a:t/>
            </a:r>
            <a:br>
              <a:rPr lang="en-US" sz="2700" i="1" dirty="0">
                <a:latin typeface="Helvetica" charset="0"/>
                <a:sym typeface="Helvetica" charset="0"/>
              </a:rPr>
            </a:br>
            <a:r>
              <a:rPr lang="en-GB" sz="4000" dirty="0"/>
              <a:t>A </a:t>
            </a:r>
            <a:r>
              <a:rPr lang="en-GB" sz="4000" dirty="0" smtClean="0"/>
              <a:t>formal </a:t>
            </a:r>
            <a:r>
              <a:rPr lang="en-GB" sz="4000" dirty="0"/>
              <a:t>s</a:t>
            </a:r>
            <a:r>
              <a:rPr lang="en-GB" sz="4000" dirty="0" smtClean="0"/>
              <a:t>tudy </a:t>
            </a:r>
            <a:r>
              <a:rPr lang="en-GB" sz="4000" dirty="0"/>
              <a:t>of </a:t>
            </a:r>
            <a:endParaRPr lang="en-GB" sz="4000" dirty="0" smtClean="0"/>
          </a:p>
          <a:p>
            <a:r>
              <a:rPr lang="en-GB" sz="4000" dirty="0"/>
              <a:t>c</a:t>
            </a:r>
            <a:r>
              <a:rPr lang="en-GB" sz="4000" dirty="0" smtClean="0"/>
              <a:t>ollaborative </a:t>
            </a:r>
            <a:r>
              <a:rPr lang="en-GB" sz="4000" dirty="0"/>
              <a:t>a</a:t>
            </a:r>
            <a:r>
              <a:rPr lang="en-GB" sz="4000" dirty="0" smtClean="0"/>
              <a:t>ccess </a:t>
            </a:r>
            <a:r>
              <a:rPr lang="en-GB" sz="4000" dirty="0"/>
              <a:t>c</a:t>
            </a:r>
            <a:r>
              <a:rPr lang="en-GB" sz="4000" dirty="0" smtClean="0"/>
              <a:t>ontrol </a:t>
            </a:r>
            <a:r>
              <a:rPr lang="en-GB" sz="4000" dirty="0"/>
              <a:t>in </a:t>
            </a:r>
            <a:endParaRPr lang="en-GB" sz="4000" dirty="0" smtClean="0"/>
          </a:p>
          <a:p>
            <a:r>
              <a:rPr lang="en-GB" sz="4000" dirty="0"/>
              <a:t>d</a:t>
            </a:r>
            <a:r>
              <a:rPr lang="en-GB" sz="4000" dirty="0" smtClean="0"/>
              <a:t>istributed </a:t>
            </a:r>
            <a:r>
              <a:rPr lang="en-GB" sz="4000" dirty="0"/>
              <a:t>d</a:t>
            </a:r>
            <a:r>
              <a:rPr lang="en-GB" sz="4000" dirty="0" smtClean="0"/>
              <a:t>atalog</a:t>
            </a:r>
            <a:endParaRPr lang="en-GB" sz="4000" dirty="0"/>
          </a:p>
          <a:p>
            <a:endParaRPr lang="en-GB" sz="4000" dirty="0"/>
          </a:p>
          <a:p>
            <a:endParaRPr lang="en-GB" sz="4000" dirty="0"/>
          </a:p>
        </p:txBody>
      </p:sp>
      <p:graphicFrame>
        <p:nvGraphicFramePr>
          <p:cNvPr id="2" name="Tableau 1"/>
          <p:cNvGraphicFramePr>
            <a:graphicFrameLocks noGrp="1"/>
          </p:cNvGraphicFramePr>
          <p:nvPr>
            <p:extLst>
              <p:ext uri="{D42A27DB-BD31-4B8C-83A1-F6EECF244321}">
                <p14:modId xmlns:p14="http://schemas.microsoft.com/office/powerpoint/2010/main" val="2772213719"/>
              </p:ext>
            </p:extLst>
          </p:nvPr>
        </p:nvGraphicFramePr>
        <p:xfrm>
          <a:off x="0" y="3343277"/>
          <a:ext cx="9072563" cy="872014"/>
        </p:xfrm>
        <a:graphic>
          <a:graphicData uri="http://schemas.openxmlformats.org/drawingml/2006/table">
            <a:tbl>
              <a:tblPr firstRow="1" bandRow="1">
                <a:tableStyleId>{5C22544A-7EE6-4342-B048-85BDC9FD1C3A}</a:tableStyleId>
              </a:tblPr>
              <a:tblGrid>
                <a:gridCol w="2983610"/>
                <a:gridCol w="3396725"/>
                <a:gridCol w="2692228"/>
              </a:tblGrid>
              <a:tr h="8358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500" b="0" dirty="0" smtClean="0">
                          <a:solidFill>
                            <a:schemeClr val="tx1"/>
                          </a:solidFill>
                        </a:rPr>
                        <a:t>Serge </a:t>
                      </a:r>
                      <a:r>
                        <a:rPr lang="en-GB" sz="2500" b="0" dirty="0" smtClean="0">
                          <a:solidFill>
                            <a:schemeClr val="tx1"/>
                          </a:solidFill>
                        </a:rPr>
                        <a:t>Abiteboul</a:t>
                      </a:r>
                      <a:r>
                        <a:rPr lang="en-US" sz="2800" dirty="0" smtClean="0"/>
                        <a:t>–</a:t>
                      </a:r>
                      <a:endParaRPr lang="en-GB" sz="2500" b="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2500" b="0" dirty="0" smtClean="0">
                          <a:solidFill>
                            <a:schemeClr val="tx1"/>
                          </a:solidFill>
                        </a:rPr>
                        <a:t>Inria</a:t>
                      </a:r>
                      <a:r>
                        <a:rPr lang="en-GB" sz="2500" b="0" baseline="0" dirty="0" smtClean="0">
                          <a:solidFill>
                            <a:schemeClr val="tx1"/>
                          </a:solidFill>
                        </a:rPr>
                        <a:t> </a:t>
                      </a:r>
                      <a:r>
                        <a:rPr lang="en-GB" sz="2500" b="0" dirty="0" smtClean="0">
                          <a:solidFill>
                            <a:schemeClr val="tx1"/>
                          </a:solidFill>
                        </a:rPr>
                        <a:t>&amp; ENS Cachan</a:t>
                      </a:r>
                    </a:p>
                  </a:txBody>
                  <a:tcPr marL="64294" marR="64294" marT="32147" marB="32147">
                    <a:noFill/>
                  </a:tcPr>
                </a:tc>
                <a:tc>
                  <a:txBody>
                    <a:bodyPr/>
                    <a:lstStyle/>
                    <a:p>
                      <a:pPr algn="ctr"/>
                      <a:r>
                        <a:rPr lang="en-GB" sz="2500" b="0" dirty="0" smtClean="0">
                          <a:solidFill>
                            <a:schemeClr val="tx1"/>
                          </a:solidFill>
                        </a:rPr>
                        <a:t>Pierre Bourhis</a:t>
                      </a:r>
                    </a:p>
                    <a:p>
                      <a:pPr algn="ctr"/>
                      <a:r>
                        <a:rPr lang="en-GB" sz="2500" b="0" dirty="0" smtClean="0">
                          <a:solidFill>
                            <a:schemeClr val="tx1"/>
                          </a:solidFill>
                        </a:rPr>
                        <a:t>CNRS</a:t>
                      </a:r>
                      <a:r>
                        <a:rPr lang="en-GB" sz="2500" b="0" baseline="0" dirty="0" smtClean="0">
                          <a:solidFill>
                            <a:schemeClr val="tx1"/>
                          </a:solidFill>
                        </a:rPr>
                        <a:t> &amp; Lille Univ. &amp; Inria</a:t>
                      </a:r>
                      <a:r>
                        <a:rPr lang="en-GB" sz="2500" b="0" dirty="0" smtClean="0">
                          <a:solidFill>
                            <a:schemeClr val="tx1"/>
                          </a:solidFill>
                        </a:rPr>
                        <a:t> </a:t>
                      </a:r>
                      <a:endParaRPr lang="en-US" sz="2500" b="0" dirty="0">
                        <a:solidFill>
                          <a:schemeClr val="tx1"/>
                        </a:solidFill>
                      </a:endParaRPr>
                    </a:p>
                  </a:txBody>
                  <a:tcPr marL="64294" marR="64294" marT="32147" marB="32147">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500" b="0" dirty="0" smtClean="0">
                          <a:solidFill>
                            <a:schemeClr val="tx1"/>
                          </a:solidFill>
                        </a:rPr>
                        <a:t>Victor Vianu</a:t>
                      </a:r>
                    </a:p>
                    <a:p>
                      <a:pPr algn="ctr"/>
                      <a:r>
                        <a:rPr lang="en-US" sz="2500" b="0" dirty="0" smtClean="0">
                          <a:solidFill>
                            <a:schemeClr val="tx1"/>
                          </a:solidFill>
                        </a:rPr>
                        <a:t>UCSD</a:t>
                      </a:r>
                      <a:r>
                        <a:rPr lang="en-US" sz="2500" b="0" baseline="0" dirty="0" smtClean="0">
                          <a:solidFill>
                            <a:schemeClr val="tx1"/>
                          </a:solidFill>
                        </a:rPr>
                        <a:t> &amp; Inria</a:t>
                      </a:r>
                      <a:endParaRPr lang="en-US" sz="2500" b="0" dirty="0">
                        <a:solidFill>
                          <a:schemeClr val="tx1"/>
                        </a:solidFill>
                      </a:endParaRPr>
                    </a:p>
                  </a:txBody>
                  <a:tcPr marL="64294" marR="64294" marT="32147" marB="32147">
                    <a:no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632431563"/>
              </p:ext>
            </p:extLst>
          </p:nvPr>
        </p:nvGraphicFramePr>
        <p:xfrm>
          <a:off x="2990" y="3346267"/>
          <a:ext cx="9072563" cy="872014"/>
        </p:xfrm>
        <a:graphic>
          <a:graphicData uri="http://schemas.openxmlformats.org/drawingml/2006/table">
            <a:tbl>
              <a:tblPr firstRow="1" bandRow="1">
                <a:tableStyleId>{5C22544A-7EE6-4342-B048-85BDC9FD1C3A}</a:tableStyleId>
              </a:tblPr>
              <a:tblGrid>
                <a:gridCol w="2983610"/>
                <a:gridCol w="3396725"/>
                <a:gridCol w="2692228"/>
              </a:tblGrid>
              <a:tr h="8358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500" b="0" dirty="0" smtClean="0">
                          <a:solidFill>
                            <a:srgbClr val="3366FF"/>
                          </a:solidFill>
                        </a:rPr>
                        <a:t>Serge </a:t>
                      </a:r>
                      <a:r>
                        <a:rPr lang="en-GB" sz="2500" b="0" dirty="0" smtClean="0">
                          <a:solidFill>
                            <a:srgbClr val="3366FF"/>
                          </a:solidFill>
                        </a:rPr>
                        <a:t>Abiteboul</a:t>
                      </a:r>
                      <a:r>
                        <a:rPr lang="en-US" sz="2800" dirty="0" smtClean="0"/>
                        <a:t>–</a:t>
                      </a:r>
                      <a:endParaRPr lang="en-GB" sz="2500" b="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2500" b="0" dirty="0" smtClean="0">
                          <a:solidFill>
                            <a:srgbClr val="3366FF"/>
                          </a:solidFill>
                        </a:rPr>
                        <a:t>Inria</a:t>
                      </a:r>
                      <a:r>
                        <a:rPr lang="en-GB" sz="2500" b="0" baseline="0" dirty="0" smtClean="0">
                          <a:solidFill>
                            <a:srgbClr val="3366FF"/>
                          </a:solidFill>
                        </a:rPr>
                        <a:t> </a:t>
                      </a:r>
                      <a:r>
                        <a:rPr lang="en-GB" sz="2500" b="0" dirty="0" smtClean="0">
                          <a:solidFill>
                            <a:srgbClr val="3366FF"/>
                          </a:solidFill>
                        </a:rPr>
                        <a:t>&amp; ENS Cachan</a:t>
                      </a:r>
                    </a:p>
                  </a:txBody>
                  <a:tcPr marL="64294" marR="64294" marT="32147" marB="32147">
                    <a:noFill/>
                  </a:tcPr>
                </a:tc>
                <a:tc>
                  <a:txBody>
                    <a:bodyPr/>
                    <a:lstStyle/>
                    <a:p>
                      <a:pPr algn="ctr"/>
                      <a:r>
                        <a:rPr lang="en-GB" sz="2500" b="0" dirty="0" smtClean="0">
                          <a:solidFill>
                            <a:schemeClr val="tx1"/>
                          </a:solidFill>
                        </a:rPr>
                        <a:t>Pierre Bourhis</a:t>
                      </a:r>
                    </a:p>
                    <a:p>
                      <a:pPr algn="ctr"/>
                      <a:r>
                        <a:rPr lang="en-GB" sz="2500" b="0" dirty="0" smtClean="0">
                          <a:solidFill>
                            <a:schemeClr val="tx1"/>
                          </a:solidFill>
                        </a:rPr>
                        <a:t>CNRS</a:t>
                      </a:r>
                      <a:r>
                        <a:rPr lang="en-GB" sz="2500" b="0" baseline="0" dirty="0" smtClean="0">
                          <a:solidFill>
                            <a:schemeClr val="tx1"/>
                          </a:solidFill>
                        </a:rPr>
                        <a:t> &amp; Lille Univ. &amp; Inria</a:t>
                      </a:r>
                      <a:r>
                        <a:rPr lang="en-GB" sz="2500" b="0" dirty="0" smtClean="0">
                          <a:solidFill>
                            <a:schemeClr val="tx1"/>
                          </a:solidFill>
                        </a:rPr>
                        <a:t> </a:t>
                      </a:r>
                      <a:endParaRPr lang="en-US" sz="2500" b="0" dirty="0">
                        <a:solidFill>
                          <a:schemeClr val="tx1"/>
                        </a:solidFill>
                      </a:endParaRPr>
                    </a:p>
                  </a:txBody>
                  <a:tcPr marL="64294" marR="64294" marT="32147" marB="32147">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500" b="0" dirty="0" smtClean="0">
                          <a:solidFill>
                            <a:schemeClr val="tx1"/>
                          </a:solidFill>
                        </a:rPr>
                        <a:t>Victor Vianu</a:t>
                      </a:r>
                    </a:p>
                    <a:p>
                      <a:pPr algn="ctr"/>
                      <a:r>
                        <a:rPr lang="en-US" sz="2500" b="0" dirty="0" smtClean="0">
                          <a:solidFill>
                            <a:schemeClr val="tx1"/>
                          </a:solidFill>
                        </a:rPr>
                        <a:t>UCSD</a:t>
                      </a:r>
                      <a:r>
                        <a:rPr lang="en-US" sz="2500" b="0" baseline="0" dirty="0" smtClean="0">
                          <a:solidFill>
                            <a:schemeClr val="tx1"/>
                          </a:solidFill>
                        </a:rPr>
                        <a:t> &amp; Inria</a:t>
                      </a:r>
                      <a:endParaRPr lang="en-US" sz="2500" b="0" dirty="0">
                        <a:solidFill>
                          <a:schemeClr val="tx1"/>
                        </a:solidFill>
                      </a:endParaRPr>
                    </a:p>
                  </a:txBody>
                  <a:tcPr marL="64294" marR="64294" marT="32147" marB="32147">
                    <a:noFill/>
                  </a:tcPr>
                </a:tc>
              </a:tr>
            </a:tbl>
          </a:graphicData>
        </a:graphic>
      </p:graphicFrame>
    </p:spTree>
    <p:extLst>
      <p:ext uri="{BB962C8B-B14F-4D97-AF65-F5344CB8AC3E}">
        <p14:creationId xmlns:p14="http://schemas.microsoft.com/office/powerpoint/2010/main" val="9050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Distributed datalog with access control</a:t>
            </a:r>
            <a:endParaRPr lang="en-US" dirty="0"/>
          </a:p>
        </p:txBody>
      </p:sp>
      <p:sp>
        <p:nvSpPr>
          <p:cNvPr id="5" name="Espace réservé du texte 4"/>
          <p:cNvSpPr>
            <a:spLocks noGrp="1"/>
          </p:cNvSpPr>
          <p:nvPr>
            <p:ph type="body" idx="1"/>
          </p:nvPr>
        </p:nvSpPr>
        <p:spPr/>
        <p:txBody>
          <a:bodyPr/>
          <a:lstStyle/>
          <a:p>
            <a:r>
              <a:rPr lang="en-US" dirty="0" smtClean="0"/>
              <a:t>To simplify, we consider </a:t>
            </a:r>
            <a:r>
              <a:rPr lang="en-US" b="1" dirty="0" smtClean="0"/>
              <a:t>distributed datalog </a:t>
            </a:r>
            <a:r>
              <a:rPr lang="en-US" dirty="0" smtClean="0"/>
              <a:t>instead of Webdamlog – no negation, no nesting, no update…</a:t>
            </a:r>
          </a:p>
          <a:p>
            <a:r>
              <a:rPr lang="en-US" dirty="0" smtClean="0"/>
              <a:t>To simplify, we consider only </a:t>
            </a:r>
            <a:r>
              <a:rPr lang="en-US" b="1" dirty="0" smtClean="0"/>
              <a:t>read privilege </a:t>
            </a:r>
            <a:r>
              <a:rPr lang="en-US" dirty="0" smtClean="0"/>
              <a:t>(not write/grant)</a:t>
            </a:r>
            <a:endParaRPr lang="en-US" dirty="0"/>
          </a:p>
        </p:txBody>
      </p:sp>
      <p:sp>
        <p:nvSpPr>
          <p:cNvPr id="6" name="Espace réservé du pied de page 5"/>
          <p:cNvSpPr>
            <a:spLocks noGrp="1"/>
          </p:cNvSpPr>
          <p:nvPr>
            <p:ph type="ftr" sz="quarter" idx="11"/>
          </p:nvPr>
        </p:nvSpPr>
        <p:spPr/>
        <p:txBody>
          <a:bodyPr/>
          <a:lstStyle/>
          <a:p>
            <a:r>
              <a:rPr lang="en-GB" dirty="0" smtClean="0"/>
              <a:t>ICDT16 - Abiteboul-Bourhis-Vianu</a:t>
            </a:r>
            <a:endParaRPr lang="en-GB" dirty="0"/>
          </a:p>
        </p:txBody>
      </p:sp>
      <p:sp>
        <p:nvSpPr>
          <p:cNvPr id="7" name="Espace réservé du numéro de diapositive 6"/>
          <p:cNvSpPr>
            <a:spLocks noGrp="1"/>
          </p:cNvSpPr>
          <p:nvPr>
            <p:ph type="sldNum" sz="quarter" idx="12"/>
          </p:nvPr>
        </p:nvSpPr>
        <p:spPr/>
        <p:txBody>
          <a:bodyPr/>
          <a:lstStyle/>
          <a:p>
            <a:fld id="{AF1C9C60-6E42-494E-86AB-D5668804EC7D}" type="slidenum">
              <a:rPr lang="en-GB" smtClean="0"/>
              <a:t>10</a:t>
            </a:fld>
            <a:endParaRPr lang="en-GB"/>
          </a:p>
        </p:txBody>
      </p:sp>
    </p:spTree>
    <p:extLst>
      <p:ext uri="{BB962C8B-B14F-4D97-AF65-F5344CB8AC3E}">
        <p14:creationId xmlns:p14="http://schemas.microsoft.com/office/powerpoint/2010/main" val="796729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Facts</a:t>
            </a:r>
            <a:endParaRPr lang="en-US" noProof="0" dirty="0"/>
          </a:p>
        </p:txBody>
      </p:sp>
      <p:sp>
        <p:nvSpPr>
          <p:cNvPr id="3" name="Espace réservé du contenu 2"/>
          <p:cNvSpPr>
            <a:spLocks noGrp="1"/>
          </p:cNvSpPr>
          <p:nvPr>
            <p:ph idx="1"/>
          </p:nvPr>
        </p:nvSpPr>
        <p:spPr/>
        <p:txBody>
          <a:bodyPr>
            <a:normAutofit fontScale="62500" lnSpcReduction="20000"/>
          </a:bodyPr>
          <a:lstStyle/>
          <a:p>
            <a:pPr>
              <a:buNone/>
            </a:pPr>
            <a:r>
              <a:rPr lang="en-US" sz="5100" noProof="0" dirty="0" smtClean="0"/>
              <a:t>Facts are of the form </a:t>
            </a:r>
            <a:r>
              <a:rPr lang="en-US" sz="5100" b="1" noProof="0" dirty="0" err="1" smtClean="0">
                <a:solidFill>
                  <a:srgbClr val="0070C0"/>
                </a:solidFill>
              </a:rPr>
              <a:t>m@p</a:t>
            </a:r>
            <a:r>
              <a:rPr lang="en-US" sz="5100" b="1" noProof="0" dirty="0" smtClean="0">
                <a:solidFill>
                  <a:srgbClr val="0070C0"/>
                </a:solidFill>
              </a:rPr>
              <a:t>(a</a:t>
            </a:r>
            <a:r>
              <a:rPr lang="en-US" sz="5100" b="1" baseline="-6000" noProof="0" dirty="0" smtClean="0">
                <a:solidFill>
                  <a:srgbClr val="0070C0"/>
                </a:solidFill>
              </a:rPr>
              <a:t>1</a:t>
            </a:r>
            <a:r>
              <a:rPr lang="en-US" sz="5100" b="1" noProof="0" dirty="0" smtClean="0">
                <a:solidFill>
                  <a:srgbClr val="0070C0"/>
                </a:solidFill>
              </a:rPr>
              <a:t>, ..., a</a:t>
            </a:r>
            <a:r>
              <a:rPr lang="en-US" sz="5100" b="1" baseline="-6000" noProof="0" dirty="0" smtClean="0">
                <a:solidFill>
                  <a:srgbClr val="0070C0"/>
                </a:solidFill>
              </a:rPr>
              <a:t>n</a:t>
            </a:r>
            <a:r>
              <a:rPr lang="en-US" sz="5100" b="1" noProof="0" dirty="0" smtClean="0">
                <a:solidFill>
                  <a:srgbClr val="0070C0"/>
                </a:solidFill>
              </a:rPr>
              <a:t>)</a:t>
            </a:r>
            <a:r>
              <a:rPr lang="en-US" sz="5100" noProof="0" dirty="0" smtClean="0"/>
              <a:t> where</a:t>
            </a:r>
          </a:p>
          <a:p>
            <a:pPr marL="762000" lvl="1" indent="0">
              <a:spcBef>
                <a:spcPts val="2300"/>
              </a:spcBef>
              <a:buNone/>
            </a:pPr>
            <a:r>
              <a:rPr lang="en-US" sz="5100" noProof="0" dirty="0" smtClean="0">
                <a:solidFill>
                  <a:srgbClr val="000000"/>
                </a:solidFill>
              </a:rPr>
              <a:t>m is a </a:t>
            </a:r>
            <a:r>
              <a:rPr lang="en-US" sz="5100" i="1" noProof="0" dirty="0" smtClean="0">
                <a:solidFill>
                  <a:srgbClr val="000000"/>
                </a:solidFill>
              </a:rPr>
              <a:t>relation</a:t>
            </a:r>
            <a:r>
              <a:rPr lang="en-US" sz="5100" noProof="0" dirty="0" smtClean="0">
                <a:solidFill>
                  <a:srgbClr val="000000"/>
                </a:solidFill>
              </a:rPr>
              <a:t> name</a:t>
            </a:r>
          </a:p>
          <a:p>
            <a:pPr marL="762000" lvl="1" indent="0">
              <a:spcBef>
                <a:spcPts val="2300"/>
              </a:spcBef>
              <a:buNone/>
            </a:pPr>
            <a:r>
              <a:rPr lang="en-US" sz="5100" noProof="0" dirty="0" smtClean="0">
                <a:solidFill>
                  <a:srgbClr val="000000"/>
                </a:solidFill>
              </a:rPr>
              <a:t>p is a </a:t>
            </a:r>
            <a:r>
              <a:rPr lang="en-US" sz="5100" i="1" noProof="0" dirty="0" smtClean="0">
                <a:solidFill>
                  <a:srgbClr val="000000"/>
                </a:solidFill>
              </a:rPr>
              <a:t>peer</a:t>
            </a:r>
            <a:r>
              <a:rPr lang="en-US" sz="5100" noProof="0" dirty="0" smtClean="0">
                <a:solidFill>
                  <a:srgbClr val="000000"/>
                </a:solidFill>
              </a:rPr>
              <a:t> name</a:t>
            </a:r>
          </a:p>
          <a:p>
            <a:pPr marL="762000" lvl="1" indent="0">
              <a:spcBef>
                <a:spcPts val="2300"/>
              </a:spcBef>
              <a:buNone/>
            </a:pPr>
            <a:r>
              <a:rPr lang="en-US" sz="5100" noProof="0" dirty="0" smtClean="0">
                <a:solidFill>
                  <a:srgbClr val="000000"/>
                </a:solidFill>
              </a:rPr>
              <a:t>a</a:t>
            </a:r>
            <a:r>
              <a:rPr lang="en-US" sz="5100" baseline="-6000" noProof="0" dirty="0" smtClean="0">
                <a:solidFill>
                  <a:srgbClr val="000000"/>
                </a:solidFill>
              </a:rPr>
              <a:t>1</a:t>
            </a:r>
            <a:r>
              <a:rPr lang="en-US" sz="5100" noProof="0" dirty="0" smtClean="0">
                <a:solidFill>
                  <a:srgbClr val="000000"/>
                </a:solidFill>
              </a:rPr>
              <a:t>, ..., a</a:t>
            </a:r>
            <a:r>
              <a:rPr lang="en-US" sz="5100" baseline="-6000" noProof="0" dirty="0" smtClean="0">
                <a:solidFill>
                  <a:srgbClr val="000000"/>
                </a:solidFill>
              </a:rPr>
              <a:t>n</a:t>
            </a:r>
            <a:r>
              <a:rPr lang="en-US" sz="5100" noProof="0" dirty="0" smtClean="0">
                <a:solidFill>
                  <a:srgbClr val="000000"/>
                </a:solidFill>
              </a:rPr>
              <a:t> are </a:t>
            </a:r>
            <a:r>
              <a:rPr lang="en-US" sz="5100" i="1" noProof="0" dirty="0" smtClean="0">
                <a:solidFill>
                  <a:srgbClr val="000000"/>
                </a:solidFill>
              </a:rPr>
              <a:t>data</a:t>
            </a:r>
            <a:r>
              <a:rPr lang="en-US" sz="5100" noProof="0" dirty="0" smtClean="0">
                <a:solidFill>
                  <a:srgbClr val="000000"/>
                </a:solidFill>
              </a:rPr>
              <a:t> values (arity(</a:t>
            </a:r>
            <a:r>
              <a:rPr lang="en-US" sz="5100" noProof="0" dirty="0" err="1" smtClean="0">
                <a:solidFill>
                  <a:srgbClr val="000000"/>
                </a:solidFill>
              </a:rPr>
              <a:t>m@p</a:t>
            </a:r>
            <a:r>
              <a:rPr lang="en-US" sz="5100" dirty="0" smtClean="0">
                <a:solidFill>
                  <a:srgbClr val="000000"/>
                </a:solidFill>
              </a:rPr>
              <a:t>)= n</a:t>
            </a:r>
            <a:r>
              <a:rPr lang="en-US" sz="5100" noProof="0" dirty="0" smtClean="0">
                <a:solidFill>
                  <a:srgbClr val="000000"/>
                </a:solidFill>
              </a:rPr>
              <a:t>)</a:t>
            </a:r>
          </a:p>
          <a:p>
            <a:pPr>
              <a:spcBef>
                <a:spcPts val="2300"/>
              </a:spcBef>
              <a:buNone/>
            </a:pPr>
            <a:r>
              <a:rPr lang="en-US" sz="5100" noProof="0" dirty="0" smtClean="0"/>
              <a:t>Examples</a:t>
            </a:r>
          </a:p>
          <a:p>
            <a:pPr marL="762000" lvl="1" indent="0">
              <a:spcBef>
                <a:spcPts val="2300"/>
              </a:spcBef>
              <a:buNone/>
            </a:pPr>
            <a:r>
              <a:rPr lang="en-US" sz="5100" dirty="0" err="1"/>
              <a:t>f</a:t>
            </a:r>
            <a:r>
              <a:rPr lang="en-US" sz="5100" noProof="0" dirty="0" err="1" smtClean="0"/>
              <a:t>riends@Alice</a:t>
            </a:r>
            <a:r>
              <a:rPr lang="en-US" sz="5100" noProof="0" dirty="0" smtClean="0"/>
              <a:t>(Bob)   		</a:t>
            </a:r>
            <a:endParaRPr lang="en-US" sz="5100" noProof="0" dirty="0" smtClean="0">
              <a:solidFill>
                <a:srgbClr val="0070C0"/>
              </a:solidFill>
            </a:endParaRPr>
          </a:p>
          <a:p>
            <a:pPr marL="762000" lvl="1" indent="0">
              <a:lnSpc>
                <a:spcPct val="70000"/>
              </a:lnSpc>
              <a:spcBef>
                <a:spcPts val="2300"/>
              </a:spcBef>
              <a:buNone/>
            </a:pPr>
            <a:r>
              <a:rPr lang="en-US" sz="5100" noProof="0" dirty="0" err="1" smtClean="0"/>
              <a:t>tag@Bob</a:t>
            </a:r>
            <a:r>
              <a:rPr lang="en-US" sz="5100" noProof="0" dirty="0" smtClean="0"/>
              <a:t>(Picture 456, Alice)   	</a:t>
            </a:r>
          </a:p>
          <a:p>
            <a:endParaRPr lang="en-US" noProof="0" dirty="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11</a:t>
            </a:fld>
            <a:endParaRPr lang="en-GB"/>
          </a:p>
        </p:txBody>
      </p:sp>
    </p:spTree>
    <p:extLst>
      <p:ext uri="{BB962C8B-B14F-4D97-AF65-F5344CB8AC3E}">
        <p14:creationId xmlns:p14="http://schemas.microsoft.com/office/powerpoint/2010/main" val="26117104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Rules</a:t>
            </a:r>
            <a:endParaRPr lang="en-US" noProof="0" dirty="0"/>
          </a:p>
        </p:txBody>
      </p:sp>
      <p:sp>
        <p:nvSpPr>
          <p:cNvPr id="3" name="Espace réservé du contenu 2"/>
          <p:cNvSpPr>
            <a:spLocks noGrp="1"/>
          </p:cNvSpPr>
          <p:nvPr>
            <p:ph idx="1"/>
          </p:nvPr>
        </p:nvSpPr>
        <p:spPr>
          <a:xfrm>
            <a:off x="628650" y="1825625"/>
            <a:ext cx="8186644" cy="4351338"/>
          </a:xfrm>
        </p:spPr>
        <p:txBody>
          <a:bodyPr>
            <a:noAutofit/>
          </a:bodyPr>
          <a:lstStyle/>
          <a:p>
            <a:pPr>
              <a:buNone/>
            </a:pPr>
            <a:r>
              <a:rPr lang="en-US" sz="3200" noProof="0" dirty="0" smtClean="0"/>
              <a:t>Rules are of the form </a:t>
            </a:r>
          </a:p>
          <a:p>
            <a:pPr>
              <a:buNone/>
            </a:pPr>
            <a:r>
              <a:rPr lang="en-US" sz="3200" noProof="0" dirty="0" smtClean="0">
                <a:solidFill>
                  <a:srgbClr val="3366FF"/>
                </a:solidFill>
              </a:rPr>
              <a:t>$r@</a:t>
            </a:r>
            <a:r>
              <a:rPr lang="en-US" sz="3200" noProof="0" dirty="0" smtClean="0">
                <a:solidFill>
                  <a:srgbClr val="3366FF"/>
                </a:solidFill>
              </a:rPr>
              <a:t>$P(</a:t>
            </a:r>
            <a:r>
              <a:rPr lang="en-US" sz="3200" noProof="0" dirty="0" smtClean="0">
                <a:solidFill>
                  <a:srgbClr val="3366FF"/>
                </a:solidFill>
              </a:rPr>
              <a:t>$</a:t>
            </a:r>
            <a:r>
              <a:rPr lang="en-US" sz="3200" noProof="0" dirty="0" err="1" smtClean="0">
                <a:solidFill>
                  <a:srgbClr val="3366FF"/>
                </a:solidFill>
              </a:rPr>
              <a:t>Û</a:t>
            </a:r>
            <a:r>
              <a:rPr lang="en-US" sz="3200" noProof="0" dirty="0" smtClean="0">
                <a:solidFill>
                  <a:srgbClr val="3366FF"/>
                </a:solidFill>
              </a:rPr>
              <a:t>) </a:t>
            </a:r>
            <a:r>
              <a:rPr lang="en-US" sz="3200" noProof="0" dirty="0" smtClean="0">
                <a:solidFill>
                  <a:srgbClr val="3366FF"/>
                </a:solidFill>
              </a:rPr>
              <a:t>:</a:t>
            </a:r>
            <a:r>
              <a:rPr lang="en-US" sz="3200" dirty="0">
                <a:solidFill>
                  <a:srgbClr val="3366FF"/>
                </a:solidFill>
              </a:rPr>
              <a:t>–</a:t>
            </a:r>
            <a:r>
              <a:rPr lang="en-US" sz="3200" noProof="0" dirty="0" smtClean="0">
                <a:solidFill>
                  <a:srgbClr val="3366FF"/>
                </a:solidFill>
              </a:rPr>
              <a:t> </a:t>
            </a:r>
            <a:r>
              <a:rPr lang="en-US" sz="3200" noProof="0" dirty="0" smtClean="0">
                <a:solidFill>
                  <a:srgbClr val="3366FF"/>
                </a:solidFill>
              </a:rPr>
              <a:t>$r</a:t>
            </a:r>
            <a:r>
              <a:rPr lang="en-US" sz="3200" baseline="-6000" noProof="0" dirty="0" smtClean="0">
                <a:solidFill>
                  <a:srgbClr val="3366FF"/>
                </a:solidFill>
              </a:rPr>
              <a:t>1</a:t>
            </a:r>
            <a:r>
              <a:rPr lang="en-US" sz="3200" noProof="0" dirty="0" smtClean="0">
                <a:solidFill>
                  <a:srgbClr val="3366FF"/>
                </a:solidFill>
              </a:rPr>
              <a:t>@$P</a:t>
            </a:r>
            <a:r>
              <a:rPr lang="en-US" sz="3200" baseline="-6000" noProof="0" dirty="0" smtClean="0">
                <a:solidFill>
                  <a:srgbClr val="3366FF"/>
                </a:solidFill>
              </a:rPr>
              <a:t>1</a:t>
            </a:r>
            <a:r>
              <a:rPr lang="en-US" sz="3200" noProof="0" dirty="0" smtClean="0">
                <a:solidFill>
                  <a:srgbClr val="3366FF"/>
                </a:solidFill>
              </a:rPr>
              <a:t>(</a:t>
            </a:r>
            <a:r>
              <a:rPr lang="en-US" sz="3200" dirty="0">
                <a:solidFill>
                  <a:srgbClr val="3366FF"/>
                </a:solidFill>
              </a:rPr>
              <a:t>$</a:t>
            </a:r>
            <a:r>
              <a:rPr lang="en-US" sz="3200" dirty="0" err="1">
                <a:solidFill>
                  <a:srgbClr val="3366FF"/>
                </a:solidFill>
              </a:rPr>
              <a:t>Û</a:t>
            </a:r>
            <a:r>
              <a:rPr lang="en-US" sz="3200" baseline="-6000" noProof="0" dirty="0" smtClean="0">
                <a:solidFill>
                  <a:srgbClr val="3366FF"/>
                </a:solidFill>
              </a:rPr>
              <a:t>1</a:t>
            </a:r>
            <a:r>
              <a:rPr lang="en-US" sz="3200" noProof="0" dirty="0" smtClean="0">
                <a:solidFill>
                  <a:srgbClr val="3366FF"/>
                </a:solidFill>
              </a:rPr>
              <a:t>), ..., </a:t>
            </a:r>
            <a:r>
              <a:rPr lang="en-US" sz="3200" noProof="0" dirty="0" smtClean="0">
                <a:solidFill>
                  <a:srgbClr val="3366FF"/>
                </a:solidFill>
              </a:rPr>
              <a:t>$</a:t>
            </a:r>
            <a:r>
              <a:rPr lang="en-US" sz="3200" dirty="0" err="1">
                <a:solidFill>
                  <a:srgbClr val="3366FF"/>
                </a:solidFill>
              </a:rPr>
              <a:t>r</a:t>
            </a:r>
            <a:r>
              <a:rPr lang="en-US" sz="3200" baseline="-6000" noProof="0" dirty="0" smtClean="0">
                <a:solidFill>
                  <a:srgbClr val="3366FF"/>
                </a:solidFill>
              </a:rPr>
              <a:t>n</a:t>
            </a:r>
            <a:r>
              <a:rPr lang="en-US" sz="3200" noProof="0" dirty="0" smtClean="0">
                <a:solidFill>
                  <a:srgbClr val="3366FF"/>
                </a:solidFill>
              </a:rPr>
              <a:t>@$P</a:t>
            </a:r>
            <a:r>
              <a:rPr lang="en-US" sz="3200" baseline="-6000" noProof="0" dirty="0" smtClean="0">
                <a:solidFill>
                  <a:srgbClr val="3366FF"/>
                </a:solidFill>
              </a:rPr>
              <a:t>1</a:t>
            </a:r>
            <a:r>
              <a:rPr lang="en-US" sz="3200" noProof="0" dirty="0" smtClean="0">
                <a:solidFill>
                  <a:srgbClr val="3366FF"/>
                </a:solidFill>
              </a:rPr>
              <a:t>(</a:t>
            </a:r>
            <a:r>
              <a:rPr lang="en-US" sz="3200" dirty="0" smtClean="0">
                <a:solidFill>
                  <a:srgbClr val="3366FF"/>
                </a:solidFill>
              </a:rPr>
              <a:t>$</a:t>
            </a:r>
            <a:r>
              <a:rPr lang="en-US" sz="3200" dirty="0" err="1">
                <a:solidFill>
                  <a:srgbClr val="3366FF"/>
                </a:solidFill>
              </a:rPr>
              <a:t>Û</a:t>
            </a:r>
            <a:r>
              <a:rPr lang="en-US" sz="3200" baseline="-6000" dirty="0" err="1" smtClean="0">
                <a:solidFill>
                  <a:srgbClr val="3366FF"/>
                </a:solidFill>
              </a:rPr>
              <a:t>n</a:t>
            </a:r>
            <a:r>
              <a:rPr lang="en-US" sz="3200" dirty="0" smtClean="0">
                <a:solidFill>
                  <a:srgbClr val="3366FF"/>
                </a:solidFill>
              </a:rPr>
              <a:t>)</a:t>
            </a:r>
            <a:endParaRPr lang="en-US" sz="3200" dirty="0">
              <a:solidFill>
                <a:srgbClr val="3366FF"/>
              </a:solidFill>
            </a:endParaRPr>
          </a:p>
          <a:p>
            <a:pPr lvl="1">
              <a:buNone/>
            </a:pPr>
            <a:r>
              <a:rPr lang="en-US" noProof="0" dirty="0" smtClean="0">
                <a:solidFill>
                  <a:srgbClr val="0070C0"/>
                </a:solidFill>
              </a:rPr>
              <a:t>$r, $</a:t>
            </a:r>
            <a:r>
              <a:rPr lang="en-US" noProof="0" dirty="0" err="1" smtClean="0">
                <a:solidFill>
                  <a:srgbClr val="0070C0"/>
                </a:solidFill>
              </a:rPr>
              <a:t>r</a:t>
            </a:r>
            <a:r>
              <a:rPr lang="en-US" baseline="-6000" noProof="0" dirty="0" err="1" smtClean="0">
                <a:solidFill>
                  <a:srgbClr val="0070C0"/>
                </a:solidFill>
              </a:rPr>
              <a:t>i</a:t>
            </a:r>
            <a:r>
              <a:rPr lang="en-US" noProof="0" dirty="0" smtClean="0">
                <a:solidFill>
                  <a:srgbClr val="0070C0"/>
                </a:solidFill>
              </a:rPr>
              <a:t> </a:t>
            </a:r>
            <a:r>
              <a:rPr lang="en-US" noProof="0" dirty="0" smtClean="0"/>
              <a:t>are </a:t>
            </a:r>
            <a:r>
              <a:rPr lang="en-US" i="1" noProof="0" dirty="0" smtClean="0"/>
              <a:t>relation</a:t>
            </a:r>
            <a:r>
              <a:rPr lang="en-US" noProof="0" dirty="0" smtClean="0"/>
              <a:t> terms</a:t>
            </a:r>
          </a:p>
          <a:p>
            <a:pPr lvl="1">
              <a:buNone/>
            </a:pPr>
            <a:r>
              <a:rPr lang="en-US" noProof="0" dirty="0" smtClean="0">
                <a:solidFill>
                  <a:srgbClr val="0070C0"/>
                </a:solidFill>
              </a:rPr>
              <a:t>$P, $P</a:t>
            </a:r>
            <a:r>
              <a:rPr lang="en-US" baseline="-6000" noProof="0" dirty="0" smtClean="0">
                <a:solidFill>
                  <a:srgbClr val="0070C0"/>
                </a:solidFill>
              </a:rPr>
              <a:t>1</a:t>
            </a:r>
            <a:r>
              <a:rPr lang="en-US" noProof="0" dirty="0" smtClean="0">
                <a:solidFill>
                  <a:srgbClr val="0070C0"/>
                </a:solidFill>
              </a:rPr>
              <a:t> </a:t>
            </a:r>
            <a:r>
              <a:rPr lang="en-US" noProof="0" dirty="0" smtClean="0"/>
              <a:t>are </a:t>
            </a:r>
            <a:r>
              <a:rPr lang="en-US" i="1" noProof="0" dirty="0" smtClean="0"/>
              <a:t>peer</a:t>
            </a:r>
            <a:r>
              <a:rPr lang="en-US" noProof="0" dirty="0" smtClean="0"/>
              <a:t> terms</a:t>
            </a:r>
            <a:r>
              <a:rPr lang="en-US" i="1" noProof="0" dirty="0" smtClean="0"/>
              <a:t> </a:t>
            </a:r>
          </a:p>
          <a:p>
            <a:pPr lvl="1">
              <a:buNone/>
            </a:pPr>
            <a:r>
              <a:rPr lang="en-US" dirty="0">
                <a:solidFill>
                  <a:srgbClr val="0070C0"/>
                </a:solidFill>
              </a:rPr>
              <a:t>$</a:t>
            </a:r>
            <a:r>
              <a:rPr lang="en-US" dirty="0" err="1">
                <a:solidFill>
                  <a:srgbClr val="0070C0"/>
                </a:solidFill>
              </a:rPr>
              <a:t>Û</a:t>
            </a:r>
            <a:r>
              <a:rPr lang="en-US" dirty="0">
                <a:solidFill>
                  <a:srgbClr val="0070C0"/>
                </a:solidFill>
              </a:rPr>
              <a:t>, $</a:t>
            </a:r>
            <a:r>
              <a:rPr lang="en-US" dirty="0" err="1">
                <a:solidFill>
                  <a:srgbClr val="0070C0"/>
                </a:solidFill>
              </a:rPr>
              <a:t>Û</a:t>
            </a:r>
            <a:r>
              <a:rPr lang="en-US" baseline="-6000" noProof="0" dirty="0" smtClean="0">
                <a:solidFill>
                  <a:srgbClr val="0070C0"/>
                </a:solidFill>
              </a:rPr>
              <a:t>i</a:t>
            </a:r>
            <a:r>
              <a:rPr lang="en-US" noProof="0" dirty="0" smtClean="0">
                <a:solidFill>
                  <a:srgbClr val="0070C0"/>
                </a:solidFill>
              </a:rPr>
              <a:t> </a:t>
            </a:r>
            <a:r>
              <a:rPr lang="en-US" noProof="0" dirty="0" smtClean="0"/>
              <a:t>are </a:t>
            </a:r>
            <a:r>
              <a:rPr lang="en-US" i="1" noProof="0" dirty="0" smtClean="0"/>
              <a:t>tuples</a:t>
            </a:r>
            <a:r>
              <a:rPr lang="en-US" noProof="0" dirty="0" smtClean="0"/>
              <a:t> of terms</a:t>
            </a:r>
            <a:endParaRPr lang="en-US" i="1" noProof="0" dirty="0" smtClean="0"/>
          </a:p>
          <a:p>
            <a:pPr>
              <a:spcBef>
                <a:spcPts val="1800"/>
              </a:spcBef>
              <a:buNone/>
            </a:pPr>
            <a:r>
              <a:rPr lang="en-US" sz="3200" noProof="0" dirty="0" smtClean="0"/>
              <a:t>Safety condition</a:t>
            </a:r>
          </a:p>
          <a:p>
            <a:pPr lvl="1">
              <a:spcBef>
                <a:spcPts val="600"/>
              </a:spcBef>
              <a:buNone/>
            </a:pPr>
            <a:r>
              <a:rPr lang="en-US" noProof="0" dirty="0" smtClean="0"/>
              <a:t>Each peer/relation variable must be bound in some </a:t>
            </a:r>
            <a:r>
              <a:rPr lang="en-US" noProof="0" dirty="0" smtClean="0"/>
              <a:t>$</a:t>
            </a:r>
            <a:r>
              <a:rPr lang="en-US" dirty="0" err="1">
                <a:solidFill>
                  <a:srgbClr val="0070C0"/>
                </a:solidFill>
              </a:rPr>
              <a:t>Û</a:t>
            </a:r>
            <a:r>
              <a:rPr lang="en-US" baseline="-25000" noProof="0" dirty="0" smtClean="0"/>
              <a:t>i</a:t>
            </a:r>
            <a:r>
              <a:rPr lang="en-US" noProof="0" dirty="0" smtClean="0"/>
              <a:t> </a:t>
            </a:r>
            <a:r>
              <a:rPr lang="en-US" noProof="0" dirty="0" smtClean="0"/>
              <a:t>before being used in </a:t>
            </a:r>
            <a:r>
              <a:rPr lang="en-US" noProof="0" dirty="0" smtClean="0"/>
              <a:t>$</a:t>
            </a:r>
            <a:r>
              <a:rPr lang="en-US" dirty="0" err="1"/>
              <a:t>r</a:t>
            </a:r>
            <a:r>
              <a:rPr lang="en-US" baseline="-25000" noProof="0" dirty="0" err="1" smtClean="0"/>
              <a:t>i</a:t>
            </a:r>
            <a:r>
              <a:rPr lang="en-US" noProof="0" dirty="0" err="1" smtClean="0"/>
              <a:t>,$P</a:t>
            </a:r>
            <a:r>
              <a:rPr lang="en-US" baseline="-25000" noProof="0" dirty="0" err="1" smtClean="0"/>
              <a:t>i</a:t>
            </a:r>
            <a:r>
              <a:rPr lang="en-US" dirty="0" smtClean="0"/>
              <a:t>,</a:t>
            </a:r>
            <a:r>
              <a:rPr lang="en-US" dirty="0" smtClean="0"/>
              <a:t>$</a:t>
            </a:r>
            <a:r>
              <a:rPr lang="en-US" dirty="0" err="1" smtClean="0"/>
              <a:t>r,</a:t>
            </a:r>
            <a:r>
              <a:rPr lang="en-US" dirty="0" err="1" smtClean="0"/>
              <a:t>$P</a:t>
            </a:r>
            <a:endParaRPr lang="en-US" noProof="0" dirty="0" smtClean="0"/>
          </a:p>
          <a:p>
            <a:pPr marL="762000" lvl="1" indent="0">
              <a:spcBef>
                <a:spcPts val="1800"/>
              </a:spcBef>
              <a:buNone/>
            </a:pPr>
            <a:endParaRPr lang="en-US" sz="3200" noProof="0" dirty="0" smtClean="0"/>
          </a:p>
          <a:p>
            <a:pPr marL="0" indent="0">
              <a:buNone/>
            </a:pPr>
            <a:endParaRPr lang="en-US" sz="3200" noProof="0" dirty="0"/>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12</a:t>
            </a:fld>
            <a:endParaRPr lang="en-GB"/>
          </a:p>
        </p:txBody>
      </p:sp>
    </p:spTree>
    <p:extLst>
      <p:ext uri="{BB962C8B-B14F-4D97-AF65-F5344CB8AC3E}">
        <p14:creationId xmlns:p14="http://schemas.microsoft.com/office/powerpoint/2010/main" val="2891068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Semantics</a:t>
            </a:r>
            <a:endParaRPr lang="en-US" dirty="0"/>
          </a:p>
        </p:txBody>
      </p:sp>
      <p:sp>
        <p:nvSpPr>
          <p:cNvPr id="3" name="Espace réservé du contenu 2"/>
          <p:cNvSpPr>
            <a:spLocks noGrp="1"/>
          </p:cNvSpPr>
          <p:nvPr>
            <p:ph idx="1"/>
          </p:nvPr>
        </p:nvSpPr>
        <p:spPr/>
        <p:txBody>
          <a:bodyPr>
            <a:normAutofit lnSpcReduction="10000"/>
          </a:bodyPr>
          <a:lstStyle/>
          <a:p>
            <a:r>
              <a:rPr lang="en-US" dirty="0" smtClean="0"/>
              <a:t>Extensional relations occur only in bodies of rules</a:t>
            </a:r>
            <a:endParaRPr lang="en-US" dirty="0"/>
          </a:p>
          <a:p>
            <a:r>
              <a:rPr lang="en-US" dirty="0" smtClean="0"/>
              <a:t>Intentional relations </a:t>
            </a:r>
          </a:p>
          <a:p>
            <a:r>
              <a:rPr lang="en-US" dirty="0" smtClean="0"/>
              <a:t>Input: distributed instance over the extensional relations</a:t>
            </a:r>
          </a:p>
          <a:p>
            <a:r>
              <a:rPr lang="en-US" dirty="0" smtClean="0"/>
              <a:t>Output: distributed instance over the intentional ones (least model of the rules satisfying the input)</a:t>
            </a:r>
          </a:p>
          <a:p>
            <a:endParaRPr lang="en-US" dirty="0"/>
          </a:p>
          <a:p>
            <a:pPr marL="0" indent="0">
              <a:buNone/>
            </a:pPr>
            <a:r>
              <a:rPr lang="en-US" dirty="0" smtClean="0"/>
              <a:t>Subtlety: peer and relation variables</a:t>
            </a:r>
          </a:p>
          <a:p>
            <a:pPr marL="0" indent="0">
              <a:buNone/>
            </a:pPr>
            <a:r>
              <a:rPr lang="en-US" dirty="0" smtClean="0"/>
              <a:t>Delegation: blur distinction between data and program complexity</a:t>
            </a:r>
          </a:p>
          <a:p>
            <a:endParaRPr lang="en-US" dirty="0"/>
          </a:p>
          <a:p>
            <a:pPr marL="0" indent="0">
              <a:buNone/>
            </a:pPr>
            <a:endParaRPr lang="en-US" dirty="0" smtClean="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13</a:t>
            </a:fld>
            <a:endParaRPr lang="en-GB"/>
          </a:p>
        </p:txBody>
      </p:sp>
    </p:spTree>
    <p:extLst>
      <p:ext uri="{BB962C8B-B14F-4D97-AF65-F5344CB8AC3E}">
        <p14:creationId xmlns:p14="http://schemas.microsoft.com/office/powerpoint/2010/main" val="24128739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Example  </a:t>
            </a:r>
            <a:endParaRPr lang="en-US" dirty="0"/>
          </a:p>
        </p:txBody>
      </p:sp>
      <p:sp>
        <p:nvSpPr>
          <p:cNvPr id="3" name="Espace réservé du contenu 2"/>
          <p:cNvSpPr>
            <a:spLocks noGrp="1"/>
          </p:cNvSpPr>
          <p:nvPr>
            <p:ph idx="1"/>
          </p:nvPr>
        </p:nvSpPr>
        <p:spPr>
          <a:xfrm>
            <a:off x="628650" y="1825624"/>
            <a:ext cx="7886700" cy="4569199"/>
          </a:xfrm>
        </p:spPr>
        <p:txBody>
          <a:bodyPr>
            <a:normAutofit/>
          </a:bodyPr>
          <a:lstStyle/>
          <a:p>
            <a:pPr marL="0" indent="0">
              <a:buNone/>
            </a:pPr>
            <a:r>
              <a:rPr lang="en-US" dirty="0"/>
              <a:t>[at </a:t>
            </a:r>
            <a:r>
              <a:rPr lang="en-US" dirty="0" err="1" smtClean="0"/>
              <a:t>Lili</a:t>
            </a:r>
            <a:r>
              <a:rPr lang="en-US" dirty="0" smtClean="0"/>
              <a:t>]    </a:t>
            </a:r>
            <a:r>
              <a:rPr lang="en-US" dirty="0" err="1" smtClean="0"/>
              <a:t>album</a:t>
            </a:r>
            <a:r>
              <a:rPr lang="en-US" dirty="0" err="1"/>
              <a:t>@Alice</a:t>
            </a:r>
            <a:r>
              <a:rPr lang="en-US" dirty="0"/>
              <a:t>($f) </a:t>
            </a:r>
            <a:r>
              <a:rPr lang="en-US" dirty="0" smtClean="0"/>
              <a:t>:</a:t>
            </a:r>
            <a:r>
              <a:rPr lang="en-US" dirty="0"/>
              <a:t>–</a:t>
            </a:r>
            <a:r>
              <a:rPr lang="en-US" dirty="0" smtClean="0"/>
              <a:t> </a:t>
            </a:r>
            <a:r>
              <a:rPr lang="en-US" dirty="0" err="1"/>
              <a:t>p</a:t>
            </a:r>
            <a:r>
              <a:rPr lang="en-US" dirty="0" err="1" smtClean="0"/>
              <a:t>ictures@Lili</a:t>
            </a:r>
            <a:r>
              <a:rPr lang="en-US" dirty="0" smtClean="0"/>
              <a:t>(</a:t>
            </a:r>
            <a:r>
              <a:rPr lang="en-US" dirty="0"/>
              <a:t>$f)</a:t>
            </a:r>
          </a:p>
          <a:p>
            <a:pPr marL="0" indent="0">
              <a:buNone/>
            </a:pPr>
            <a:r>
              <a:rPr lang="en-US" dirty="0" smtClean="0"/>
              <a:t>[</a:t>
            </a:r>
            <a:r>
              <a:rPr lang="en-US" dirty="0"/>
              <a:t>at </a:t>
            </a:r>
            <a:r>
              <a:rPr lang="en-US" dirty="0" smtClean="0"/>
              <a:t>Alice] </a:t>
            </a:r>
            <a:r>
              <a:rPr lang="en-US" dirty="0">
                <a:solidFill>
                  <a:srgbClr val="0000FF"/>
                </a:solidFill>
              </a:rPr>
              <a:t>album</a:t>
            </a:r>
            <a:r>
              <a:rPr lang="en-US" dirty="0" smtClean="0">
                <a:solidFill>
                  <a:srgbClr val="0000FF"/>
                </a:solidFill>
              </a:rPr>
              <a:t>@$p</a:t>
            </a:r>
            <a:r>
              <a:rPr lang="en-US" dirty="0" smtClean="0"/>
              <a:t>(</a:t>
            </a:r>
            <a:r>
              <a:rPr lang="en-US" dirty="0"/>
              <a:t>$f) </a:t>
            </a:r>
            <a:r>
              <a:rPr lang="en-US" dirty="0" smtClean="0"/>
              <a:t>    :</a:t>
            </a:r>
            <a:r>
              <a:rPr lang="en-US" dirty="0"/>
              <a:t>– </a:t>
            </a:r>
            <a:r>
              <a:rPr lang="en-US" dirty="0" err="1" smtClean="0"/>
              <a:t>album@Alice</a:t>
            </a:r>
            <a:r>
              <a:rPr lang="en-US" dirty="0" smtClean="0"/>
              <a:t>(</a:t>
            </a:r>
            <a:r>
              <a:rPr lang="en-US" dirty="0"/>
              <a:t>$f</a:t>
            </a:r>
            <a:r>
              <a:rPr lang="en-US" dirty="0" smtClean="0"/>
              <a:t>), </a:t>
            </a:r>
          </a:p>
          <a:p>
            <a:pPr marL="0" indent="0">
              <a:buNone/>
            </a:pPr>
            <a:r>
              <a:rPr lang="en-US" dirty="0" smtClean="0"/>
              <a:t>				       </a:t>
            </a:r>
            <a:r>
              <a:rPr lang="en-US" dirty="0" err="1" smtClean="0"/>
              <a:t>friends@Alice</a:t>
            </a:r>
            <a:r>
              <a:rPr lang="en-US" dirty="0" smtClean="0"/>
              <a:t>($p)</a:t>
            </a:r>
          </a:p>
          <a:p>
            <a:pPr marL="0" indent="0">
              <a:buNone/>
            </a:pPr>
            <a:r>
              <a:rPr lang="en-US" dirty="0" smtClean="0"/>
              <a:t>[at Bob] </a:t>
            </a:r>
            <a:r>
              <a:rPr lang="en-US" dirty="0" err="1" smtClean="0"/>
              <a:t>album@Lili</a:t>
            </a:r>
            <a:r>
              <a:rPr lang="en-US" dirty="0" smtClean="0"/>
              <a:t>          :</a:t>
            </a:r>
            <a:r>
              <a:rPr lang="en-US" dirty="0"/>
              <a:t>– </a:t>
            </a:r>
            <a:r>
              <a:rPr lang="en-US" dirty="0" err="1"/>
              <a:t>album</a:t>
            </a:r>
            <a:r>
              <a:rPr lang="en-US" dirty="0" err="1" smtClean="0"/>
              <a:t>@Bob</a:t>
            </a:r>
            <a:r>
              <a:rPr lang="en-US" dirty="0" smtClean="0"/>
              <a:t>(</a:t>
            </a:r>
            <a:r>
              <a:rPr lang="en-US" dirty="0"/>
              <a:t>$f)</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Access control?</a:t>
            </a:r>
            <a:endParaRPr lang="en-US" dirty="0"/>
          </a:p>
        </p:txBody>
      </p:sp>
      <p:sp>
        <p:nvSpPr>
          <p:cNvPr id="5" name="Explosion 1 4"/>
          <p:cNvSpPr/>
          <p:nvPr/>
        </p:nvSpPr>
        <p:spPr>
          <a:xfrm>
            <a:off x="4619813" y="4081929"/>
            <a:ext cx="1987176" cy="149411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Alice</a:t>
            </a:r>
            <a:endParaRPr lang="en-US" dirty="0"/>
          </a:p>
        </p:txBody>
      </p:sp>
      <p:sp>
        <p:nvSpPr>
          <p:cNvPr id="6" name="Explosion 1 5"/>
          <p:cNvSpPr/>
          <p:nvPr/>
        </p:nvSpPr>
        <p:spPr>
          <a:xfrm>
            <a:off x="4604876" y="5363882"/>
            <a:ext cx="1987176" cy="149411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smtClean="0"/>
              <a:t>Lili</a:t>
            </a:r>
            <a:endParaRPr lang="en-US" dirty="0"/>
          </a:p>
        </p:txBody>
      </p:sp>
      <p:sp>
        <p:nvSpPr>
          <p:cNvPr id="7" name="Explosion 1 6"/>
          <p:cNvSpPr/>
          <p:nvPr/>
        </p:nvSpPr>
        <p:spPr>
          <a:xfrm>
            <a:off x="7156824" y="4055035"/>
            <a:ext cx="1987176" cy="149411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Bob</a:t>
            </a:r>
            <a:endParaRPr lang="en-US" dirty="0"/>
          </a:p>
        </p:txBody>
      </p:sp>
      <p:pic>
        <p:nvPicPr>
          <p:cNvPr id="8" name="Picture 61"/>
          <p:cNvPicPr>
            <a:picLocks noChangeAspect="1"/>
          </p:cNvPicPr>
          <p:nvPr/>
        </p:nvPicPr>
        <p:blipFill>
          <a:blip r:embed="rId2"/>
          <a:stretch>
            <a:fillRect/>
          </a:stretch>
        </p:blipFill>
        <p:spPr>
          <a:xfrm>
            <a:off x="6044019" y="5961529"/>
            <a:ext cx="1236512" cy="896471"/>
          </a:xfrm>
          <a:prstGeom prst="rect">
            <a:avLst/>
          </a:prstGeom>
        </p:spPr>
      </p:pic>
      <p:cxnSp>
        <p:nvCxnSpPr>
          <p:cNvPr id="10" name="Connecteur droit avec flèche 9"/>
          <p:cNvCxnSpPr/>
          <p:nvPr/>
        </p:nvCxnSpPr>
        <p:spPr>
          <a:xfrm flipH="1" flipV="1">
            <a:off x="6051183" y="4990354"/>
            <a:ext cx="463170" cy="100105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endCxn id="7" idx="1"/>
          </p:cNvCxnSpPr>
          <p:nvPr/>
        </p:nvCxnSpPr>
        <p:spPr>
          <a:xfrm flipV="1">
            <a:off x="6066118" y="4650953"/>
            <a:ext cx="1090706" cy="39916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H="1">
            <a:off x="6454588" y="4631765"/>
            <a:ext cx="657413" cy="13447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403411" y="4736353"/>
            <a:ext cx="3013415" cy="954107"/>
          </a:xfrm>
          <a:prstGeom prst="rect">
            <a:avLst/>
          </a:prstGeom>
          <a:noFill/>
        </p:spPr>
        <p:txBody>
          <a:bodyPr wrap="none" rtlCol="0">
            <a:spAutoFit/>
          </a:bodyPr>
          <a:lstStyle/>
          <a:p>
            <a:r>
              <a:rPr lang="en-US" sz="2800" dirty="0" err="1" smtClean="0"/>
              <a:t>friends@Alice</a:t>
            </a:r>
            <a:r>
              <a:rPr lang="en-US" sz="2800" dirty="0" smtClean="0"/>
              <a:t>(Bob)</a:t>
            </a:r>
          </a:p>
          <a:p>
            <a:r>
              <a:rPr lang="en-US" sz="2800" dirty="0" err="1" smtClean="0"/>
              <a:t>friends@Alice</a:t>
            </a:r>
            <a:r>
              <a:rPr lang="en-US" sz="2800" dirty="0" smtClean="0"/>
              <a:t>(Sue)</a:t>
            </a:r>
            <a:endParaRPr lang="en-US" sz="2800" dirty="0"/>
          </a:p>
        </p:txBody>
      </p:sp>
      <p:sp>
        <p:nvSpPr>
          <p:cNvPr id="24" name="Espace réservé du numéro de diapositive 23"/>
          <p:cNvSpPr>
            <a:spLocks noGrp="1"/>
          </p:cNvSpPr>
          <p:nvPr>
            <p:ph type="sldNum" sz="quarter" idx="12"/>
          </p:nvPr>
        </p:nvSpPr>
        <p:spPr/>
        <p:txBody>
          <a:bodyPr/>
          <a:lstStyle/>
          <a:p>
            <a:fld id="{AF1C9C60-6E42-494E-86AB-D5668804EC7D}" type="slidenum">
              <a:rPr lang="en-GB" smtClean="0"/>
              <a:t>14</a:t>
            </a:fld>
            <a:endParaRPr lang="en-GB"/>
          </a:p>
        </p:txBody>
      </p:sp>
      <p:sp>
        <p:nvSpPr>
          <p:cNvPr id="25" name="Explosion 1 24"/>
          <p:cNvSpPr/>
          <p:nvPr/>
        </p:nvSpPr>
        <p:spPr>
          <a:xfrm>
            <a:off x="7264400" y="5363882"/>
            <a:ext cx="1987176" cy="149411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Sue</a:t>
            </a:r>
            <a:endParaRPr lang="en-US" dirty="0"/>
          </a:p>
        </p:txBody>
      </p:sp>
      <p:cxnSp>
        <p:nvCxnSpPr>
          <p:cNvPr id="26" name="Connecteur droit avec flèche 25"/>
          <p:cNvCxnSpPr/>
          <p:nvPr/>
        </p:nvCxnSpPr>
        <p:spPr>
          <a:xfrm>
            <a:off x="6170706" y="5065059"/>
            <a:ext cx="1389529" cy="56776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656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Access to extensional facts</a:t>
            </a:r>
            <a:endParaRPr lang="en-US" dirty="0"/>
          </a:p>
        </p:txBody>
      </p:sp>
      <p:sp>
        <p:nvSpPr>
          <p:cNvPr id="5" name="Espace réservé du contenu 4"/>
          <p:cNvSpPr>
            <a:spLocks noGrp="1"/>
          </p:cNvSpPr>
          <p:nvPr>
            <p:ph idx="1"/>
          </p:nvPr>
        </p:nvSpPr>
        <p:spPr/>
        <p:txBody>
          <a:bodyPr>
            <a:normAutofit lnSpcReduction="10000"/>
          </a:bodyPr>
          <a:lstStyle/>
          <a:p>
            <a:r>
              <a:rPr lang="en-US" dirty="0" smtClean="0"/>
              <a:t>As standard: based on access control lists</a:t>
            </a:r>
          </a:p>
          <a:p>
            <a:endParaRPr lang="en-US" dirty="0"/>
          </a:p>
          <a:p>
            <a:pPr marL="0" indent="0">
              <a:buNone/>
            </a:pPr>
            <a:r>
              <a:rPr lang="en-US" dirty="0" smtClean="0"/>
              <a:t>[Alice]  </a:t>
            </a:r>
            <a:r>
              <a:rPr lang="en-US" dirty="0" err="1" smtClean="0"/>
              <a:t>acl@Alice</a:t>
            </a:r>
            <a:r>
              <a:rPr lang="en-US" dirty="0" smtClean="0"/>
              <a:t>(</a:t>
            </a:r>
            <a:r>
              <a:rPr lang="en-US" dirty="0" err="1"/>
              <a:t>p</a:t>
            </a:r>
            <a:r>
              <a:rPr lang="en-US" dirty="0" err="1" smtClean="0"/>
              <a:t>ictures,$p</a:t>
            </a:r>
            <a:r>
              <a:rPr lang="en-US" dirty="0" smtClean="0"/>
              <a:t>) :– </a:t>
            </a:r>
            <a:r>
              <a:rPr lang="en-US" dirty="0" err="1" smtClean="0"/>
              <a:t>friends@Alice</a:t>
            </a:r>
            <a:r>
              <a:rPr lang="en-US" dirty="0" smtClean="0"/>
              <a:t>($p)</a:t>
            </a:r>
          </a:p>
          <a:p>
            <a:pPr marL="0" indent="0">
              <a:buNone/>
            </a:pPr>
            <a:endParaRPr lang="en-US" dirty="0"/>
          </a:p>
          <a:p>
            <a:pPr marL="0" indent="0">
              <a:buNone/>
            </a:pPr>
            <a:r>
              <a:rPr lang="en-US" dirty="0"/>
              <a:t>p</a:t>
            </a:r>
            <a:r>
              <a:rPr lang="en-US" dirty="0" smtClean="0"/>
              <a:t>ictures is extensional</a:t>
            </a:r>
          </a:p>
          <a:p>
            <a:pPr marL="0" indent="0">
              <a:buNone/>
            </a:pPr>
            <a:r>
              <a:rPr lang="en-US" dirty="0" err="1" smtClean="0"/>
              <a:t>friends</a:t>
            </a:r>
            <a:r>
              <a:rPr lang="en-US" dirty="0" err="1"/>
              <a:t>@Alice</a:t>
            </a:r>
            <a:r>
              <a:rPr lang="en-US" dirty="0"/>
              <a:t>(Bob)</a:t>
            </a:r>
          </a:p>
          <a:p>
            <a:pPr marL="0" indent="0">
              <a:buNone/>
            </a:pPr>
            <a:r>
              <a:rPr lang="en-US" dirty="0" smtClean="0"/>
              <a:t>Bob is allowed to see all the pictures of Alice</a:t>
            </a:r>
          </a:p>
          <a:p>
            <a:pPr marL="0" indent="0">
              <a:buNone/>
            </a:pPr>
            <a:endParaRPr lang="en-US" dirty="0"/>
          </a:p>
          <a:p>
            <a:pPr marL="0" indent="0">
              <a:buNone/>
            </a:pPr>
            <a:r>
              <a:rPr lang="en-US" dirty="0" smtClean="0">
                <a:solidFill>
                  <a:srgbClr val="0000FF"/>
                </a:solidFill>
              </a:rPr>
              <a:t>This defines an access control policy</a:t>
            </a:r>
            <a:endParaRPr lang="en-US" dirty="0">
              <a:solidFill>
                <a:srgbClr val="0000FF"/>
              </a:solidFill>
            </a:endParaRPr>
          </a:p>
        </p:txBody>
      </p:sp>
      <p:sp>
        <p:nvSpPr>
          <p:cNvPr id="6" name="Espace réservé du pied de page 5"/>
          <p:cNvSpPr>
            <a:spLocks noGrp="1"/>
          </p:cNvSpPr>
          <p:nvPr>
            <p:ph type="ftr" sz="quarter" idx="11"/>
          </p:nvPr>
        </p:nvSpPr>
        <p:spPr/>
        <p:txBody>
          <a:bodyPr/>
          <a:lstStyle/>
          <a:p>
            <a:r>
              <a:rPr lang="en-GB" dirty="0" smtClean="0"/>
              <a:t>ICDT16 - Abiteboul-Bourhis-Vianu</a:t>
            </a:r>
            <a:endParaRPr lang="en-GB" dirty="0"/>
          </a:p>
        </p:txBody>
      </p:sp>
      <p:sp>
        <p:nvSpPr>
          <p:cNvPr id="7" name="Espace réservé du numéro de diapositive 6"/>
          <p:cNvSpPr>
            <a:spLocks noGrp="1"/>
          </p:cNvSpPr>
          <p:nvPr>
            <p:ph type="sldNum" sz="quarter" idx="12"/>
          </p:nvPr>
        </p:nvSpPr>
        <p:spPr/>
        <p:txBody>
          <a:bodyPr/>
          <a:lstStyle/>
          <a:p>
            <a:fld id="{AF1C9C60-6E42-494E-86AB-D5668804EC7D}" type="slidenum">
              <a:rPr lang="en-GB" smtClean="0"/>
              <a:t>15</a:t>
            </a:fld>
            <a:endParaRPr lang="en-GB"/>
          </a:p>
        </p:txBody>
      </p:sp>
    </p:spTree>
    <p:extLst>
      <p:ext uri="{BB962C8B-B14F-4D97-AF65-F5344CB8AC3E}">
        <p14:creationId xmlns:p14="http://schemas.microsoft.com/office/powerpoint/2010/main" val="2202738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Access to intentional facts</a:t>
            </a:r>
            <a:endParaRPr lang="en-US" noProof="0" dirty="0"/>
          </a:p>
        </p:txBody>
      </p:sp>
      <p:sp>
        <p:nvSpPr>
          <p:cNvPr id="3" name="Espace réservé du contenu 2"/>
          <p:cNvSpPr>
            <a:spLocks noGrp="1"/>
          </p:cNvSpPr>
          <p:nvPr>
            <p:ph idx="1"/>
          </p:nvPr>
        </p:nvSpPr>
        <p:spPr>
          <a:xfrm>
            <a:off x="568168" y="2052220"/>
            <a:ext cx="8246965" cy="4312722"/>
          </a:xfrm>
        </p:spPr>
        <p:txBody>
          <a:bodyPr>
            <a:normAutofit fontScale="92500" lnSpcReduction="20000"/>
          </a:bodyPr>
          <a:lstStyle/>
          <a:p>
            <a:pPr marL="0" indent="0">
              <a:lnSpc>
                <a:spcPct val="110000"/>
              </a:lnSpc>
              <a:buNone/>
            </a:pPr>
            <a:r>
              <a:rPr lang="en-US" noProof="0" dirty="0" smtClean="0">
                <a:solidFill>
                  <a:srgbClr val="0000FF"/>
                </a:solidFill>
              </a:rPr>
              <a:t>A peer p can read a fact R@q(a) iff p can read all the tuples that are used to derive R@q(a) (in some derivation)</a:t>
            </a:r>
          </a:p>
          <a:p>
            <a:pPr lvl="1"/>
            <a:r>
              <a:rPr lang="en-US" noProof="0" dirty="0" smtClean="0"/>
              <a:t>The definition is </a:t>
            </a:r>
            <a:r>
              <a:rPr lang="en-US" noProof="0" dirty="0" smtClean="0">
                <a:solidFill>
                  <a:srgbClr val="000000"/>
                </a:solidFill>
              </a:rPr>
              <a:t>recursive</a:t>
            </a:r>
            <a:r>
              <a:rPr lang="en-US" noProof="0" dirty="0">
                <a:solidFill>
                  <a:srgbClr val="000000"/>
                </a:solidFill>
              </a:rPr>
              <a:t> </a:t>
            </a:r>
            <a:r>
              <a:rPr lang="en-US" noProof="0" dirty="0" smtClean="0">
                <a:solidFill>
                  <a:srgbClr val="000000"/>
                </a:solidFill>
              </a:rPr>
              <a:t>&amp; </a:t>
            </a:r>
            <a:r>
              <a:rPr lang="en-US" noProof="0" dirty="0" smtClean="0"/>
              <a:t>based on provenance</a:t>
            </a:r>
          </a:p>
          <a:p>
            <a:pPr lvl="1"/>
            <a:endParaRPr lang="en-US" noProof="0" dirty="0" smtClean="0"/>
          </a:p>
          <a:p>
            <a:pPr marL="0" indent="0">
              <a:buNone/>
            </a:pPr>
            <a:r>
              <a:rPr lang="en-US" dirty="0" smtClean="0"/>
              <a:t>[at </a:t>
            </a:r>
            <a:r>
              <a:rPr lang="en-US" dirty="0"/>
              <a:t>Alice] </a:t>
            </a:r>
            <a:r>
              <a:rPr lang="en-US" dirty="0" err="1" smtClean="0"/>
              <a:t>album@</a:t>
            </a:r>
            <a:r>
              <a:rPr lang="en-US" dirty="0" err="1"/>
              <a:t>Alice</a:t>
            </a:r>
            <a:r>
              <a:rPr lang="en-US" dirty="0"/>
              <a:t>($f) :– </a:t>
            </a:r>
            <a:r>
              <a:rPr lang="en-US" dirty="0" smtClean="0"/>
              <a:t> </a:t>
            </a:r>
            <a:r>
              <a:rPr lang="en-US" dirty="0" err="1" smtClean="0"/>
              <a:t>pictures@</a:t>
            </a:r>
            <a:r>
              <a:rPr lang="en-US" dirty="0" err="1"/>
              <a:t>Alice</a:t>
            </a:r>
            <a:r>
              <a:rPr lang="en-US" dirty="0"/>
              <a:t>($f)</a:t>
            </a:r>
          </a:p>
          <a:p>
            <a:pPr marL="0" indent="0">
              <a:buNone/>
            </a:pPr>
            <a:r>
              <a:rPr lang="en-US" dirty="0"/>
              <a:t>[at Bob] </a:t>
            </a:r>
            <a:r>
              <a:rPr lang="en-US" dirty="0" smtClean="0"/>
              <a:t> </a:t>
            </a:r>
            <a:r>
              <a:rPr lang="en-US" dirty="0" err="1" smtClean="0"/>
              <a:t>album@</a:t>
            </a:r>
            <a:r>
              <a:rPr lang="en-US" dirty="0" err="1"/>
              <a:t>Alice</a:t>
            </a:r>
            <a:r>
              <a:rPr lang="en-US" dirty="0"/>
              <a:t>($f)  </a:t>
            </a:r>
            <a:r>
              <a:rPr lang="en-US" dirty="0" smtClean="0"/>
              <a:t>:</a:t>
            </a:r>
            <a:r>
              <a:rPr lang="en-US" dirty="0"/>
              <a:t>– </a:t>
            </a:r>
            <a:r>
              <a:rPr lang="en-US" dirty="0" smtClean="0"/>
              <a:t> </a:t>
            </a:r>
            <a:r>
              <a:rPr lang="en-US" dirty="0" err="1" smtClean="0"/>
              <a:t>pictures@</a:t>
            </a:r>
            <a:r>
              <a:rPr lang="en-US" dirty="0" err="1"/>
              <a:t>Bob</a:t>
            </a:r>
            <a:r>
              <a:rPr lang="en-US" dirty="0"/>
              <a:t>($f</a:t>
            </a:r>
            <a:r>
              <a:rPr lang="en-US" dirty="0" smtClean="0"/>
              <a:t>)</a:t>
            </a:r>
            <a:endParaRPr lang="en-US" dirty="0"/>
          </a:p>
          <a:p>
            <a:pPr lvl="1">
              <a:lnSpc>
                <a:spcPct val="120000"/>
              </a:lnSpc>
            </a:pPr>
            <a:r>
              <a:rPr lang="en-US" dirty="0" smtClean="0"/>
              <a:t>Sue </a:t>
            </a:r>
            <a:r>
              <a:rPr lang="en-US" dirty="0"/>
              <a:t>who has read privilege to </a:t>
            </a:r>
            <a:r>
              <a:rPr lang="en-US" dirty="0" err="1" smtClean="0"/>
              <a:t>album@</a:t>
            </a:r>
            <a:r>
              <a:rPr lang="en-US" dirty="0" err="1"/>
              <a:t>Alice</a:t>
            </a:r>
            <a:r>
              <a:rPr lang="en-US" dirty="0"/>
              <a:t> and </a:t>
            </a:r>
            <a:r>
              <a:rPr lang="en-US" dirty="0" err="1"/>
              <a:t>p</a:t>
            </a:r>
            <a:r>
              <a:rPr lang="en-US" dirty="0" err="1" smtClean="0"/>
              <a:t>ictures@Alice</a:t>
            </a:r>
            <a:r>
              <a:rPr lang="en-US" dirty="0" smtClean="0"/>
              <a:t> </a:t>
            </a:r>
            <a:r>
              <a:rPr lang="en-US" dirty="0"/>
              <a:t>only, can see only the p</a:t>
            </a:r>
            <a:r>
              <a:rPr lang="en-US" dirty="0" smtClean="0"/>
              <a:t>ictures </a:t>
            </a:r>
            <a:r>
              <a:rPr lang="en-US" dirty="0"/>
              <a:t>of Alice in </a:t>
            </a:r>
            <a:r>
              <a:rPr lang="en-US" dirty="0" err="1" smtClean="0"/>
              <a:t>album@Alice</a:t>
            </a:r>
            <a:endParaRPr lang="en-US" dirty="0" smtClean="0"/>
          </a:p>
          <a:p>
            <a:pPr marL="0" indent="0">
              <a:buNone/>
            </a:pPr>
            <a:endParaRPr lang="en-US" dirty="0" smtClean="0">
              <a:solidFill>
                <a:srgbClr val="0000FF"/>
              </a:solidFill>
            </a:endParaRPr>
          </a:p>
          <a:p>
            <a:pPr marL="0" indent="0">
              <a:buNone/>
            </a:pPr>
            <a:r>
              <a:rPr lang="en-US" dirty="0" smtClean="0">
                <a:solidFill>
                  <a:srgbClr val="0000FF"/>
                </a:solidFill>
              </a:rPr>
              <a:t>Truman paradigm </a:t>
            </a:r>
            <a:r>
              <a:rPr lang="en-US" dirty="0" smtClean="0"/>
              <a:t>(from Truman Show) – different peers see different </a:t>
            </a:r>
            <a:r>
              <a:rPr lang="en-US" dirty="0" err="1" smtClean="0"/>
              <a:t>album@Alice</a:t>
            </a:r>
            <a:endParaRPr lang="en-US" dirty="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16</a:t>
            </a:fld>
            <a:endParaRPr lang="en-GB"/>
          </a:p>
        </p:txBody>
      </p:sp>
    </p:spTree>
    <p:extLst>
      <p:ext uri="{BB962C8B-B14F-4D97-AF65-F5344CB8AC3E}">
        <p14:creationId xmlns:p14="http://schemas.microsoft.com/office/powerpoint/2010/main" val="27342966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Paranoiac access control</a:t>
            </a:r>
            <a:endParaRPr lang="en-US" dirty="0"/>
          </a:p>
        </p:txBody>
      </p:sp>
      <p:sp>
        <p:nvSpPr>
          <p:cNvPr id="3" name="Espace réservé du contenu 2"/>
          <p:cNvSpPr>
            <a:spLocks noGrp="1"/>
          </p:cNvSpPr>
          <p:nvPr>
            <p:ph idx="1"/>
          </p:nvPr>
        </p:nvSpPr>
        <p:spPr/>
        <p:txBody>
          <a:bodyPr>
            <a:normAutofit/>
          </a:bodyPr>
          <a:lstStyle/>
          <a:p>
            <a:r>
              <a:rPr lang="en-US" dirty="0"/>
              <a:t>[at Alice] </a:t>
            </a:r>
            <a:r>
              <a:rPr lang="en-US" dirty="0" smtClean="0"/>
              <a:t>album@$p(</a:t>
            </a:r>
            <a:r>
              <a:rPr lang="en-US" dirty="0"/>
              <a:t>$f) :–			</a:t>
            </a:r>
          </a:p>
          <a:p>
            <a:pPr marL="0" indent="0">
              <a:buNone/>
            </a:pPr>
            <a:r>
              <a:rPr lang="en-US" dirty="0"/>
              <a:t>	</a:t>
            </a:r>
            <a:r>
              <a:rPr lang="en-US" dirty="0" smtClean="0"/>
              <a:t>	</a:t>
            </a:r>
            <a:r>
              <a:rPr lang="en-US" dirty="0" err="1" smtClean="0"/>
              <a:t>pictures@</a:t>
            </a:r>
            <a:r>
              <a:rPr lang="en-US" dirty="0" err="1"/>
              <a:t>Alice</a:t>
            </a:r>
            <a:r>
              <a:rPr lang="en-US" dirty="0"/>
              <a:t>($f)</a:t>
            </a:r>
            <a:r>
              <a:rPr lang="en-US" dirty="0" smtClean="0"/>
              <a:t>,</a:t>
            </a:r>
          </a:p>
          <a:p>
            <a:pPr marL="0" indent="0">
              <a:buNone/>
            </a:pPr>
            <a:r>
              <a:rPr lang="en-US" dirty="0">
                <a:solidFill>
                  <a:srgbClr val="FF0000"/>
                </a:solidFill>
              </a:rPr>
              <a:t>	 </a:t>
            </a:r>
            <a:r>
              <a:rPr lang="en-US" dirty="0" smtClean="0">
                <a:solidFill>
                  <a:srgbClr val="FF0000"/>
                </a:solidFill>
              </a:rPr>
              <a:t>          </a:t>
            </a:r>
            <a:r>
              <a:rPr lang="en-US" dirty="0" err="1" smtClean="0"/>
              <a:t>friends</a:t>
            </a:r>
            <a:r>
              <a:rPr lang="en-US" dirty="0" err="1"/>
              <a:t>@Alice</a:t>
            </a:r>
            <a:r>
              <a:rPr lang="en-US" dirty="0"/>
              <a:t>(</a:t>
            </a:r>
            <a:r>
              <a:rPr lang="en-US" dirty="0" smtClean="0"/>
              <a:t>$</a:t>
            </a:r>
            <a:r>
              <a:rPr lang="en-US" dirty="0"/>
              <a:t>p</a:t>
            </a:r>
            <a:r>
              <a:rPr lang="en-US" dirty="0" smtClean="0"/>
              <a:t>)</a:t>
            </a:r>
            <a:endParaRPr lang="en-US" dirty="0" smtClean="0">
              <a:solidFill>
                <a:srgbClr val="FF0000"/>
              </a:solidFill>
            </a:endParaRPr>
          </a:p>
          <a:p>
            <a:r>
              <a:rPr lang="en-US" dirty="0" smtClean="0">
                <a:solidFill>
                  <a:srgbClr val="000000"/>
                </a:solidFill>
              </a:rPr>
              <a:t>Alice shares her pictures in all her friends’ albums</a:t>
            </a:r>
          </a:p>
          <a:p>
            <a:r>
              <a:rPr lang="en-US" dirty="0" smtClean="0">
                <a:solidFill>
                  <a:srgbClr val="000000"/>
                </a:solidFill>
              </a:rPr>
              <a:t>Issue</a:t>
            </a:r>
            <a:r>
              <a:rPr lang="en-US" dirty="0">
                <a:solidFill>
                  <a:srgbClr val="000000"/>
                </a:solidFill>
              </a:rPr>
              <a:t>: </a:t>
            </a:r>
            <a:r>
              <a:rPr lang="en-US" dirty="0" smtClean="0">
                <a:solidFill>
                  <a:srgbClr val="000000"/>
                </a:solidFill>
              </a:rPr>
              <a:t>works only for friends who have read </a:t>
            </a:r>
            <a:r>
              <a:rPr lang="en-US" dirty="0">
                <a:solidFill>
                  <a:srgbClr val="000000"/>
                </a:solidFill>
              </a:rPr>
              <a:t>privilege </a:t>
            </a:r>
            <a:r>
              <a:rPr lang="en-US" dirty="0" smtClean="0">
                <a:solidFill>
                  <a:srgbClr val="000000"/>
                </a:solidFill>
              </a:rPr>
              <a:t>on </a:t>
            </a:r>
            <a:r>
              <a:rPr lang="en-US" dirty="0" err="1" smtClean="0">
                <a:solidFill>
                  <a:srgbClr val="000000"/>
                </a:solidFill>
              </a:rPr>
              <a:t>pictures@Alice</a:t>
            </a:r>
            <a:r>
              <a:rPr lang="en-US" dirty="0" smtClean="0">
                <a:solidFill>
                  <a:srgbClr val="000000"/>
                </a:solidFill>
              </a:rPr>
              <a:t> &amp; </a:t>
            </a:r>
            <a:r>
              <a:rPr lang="en-US" dirty="0" err="1" smtClean="0">
                <a:solidFill>
                  <a:srgbClr val="000000"/>
                </a:solidFill>
              </a:rPr>
              <a:t>friends</a:t>
            </a:r>
            <a:r>
              <a:rPr lang="en-US" dirty="0" err="1">
                <a:solidFill>
                  <a:srgbClr val="000000"/>
                </a:solidFill>
              </a:rPr>
              <a:t>@</a:t>
            </a:r>
            <a:r>
              <a:rPr lang="en-US" dirty="0" err="1" smtClean="0">
                <a:solidFill>
                  <a:srgbClr val="000000"/>
                </a:solidFill>
              </a:rPr>
              <a:t>Alice</a:t>
            </a:r>
            <a:endParaRPr lang="en-US" dirty="0" smtClean="0">
              <a:solidFill>
                <a:srgbClr val="000000"/>
              </a:solidFill>
            </a:endParaRPr>
          </a:p>
          <a:p>
            <a:endParaRPr lang="en-US" dirty="0">
              <a:solidFill>
                <a:srgbClr val="FFFFFF"/>
              </a:solidFill>
            </a:endParaRPr>
          </a:p>
          <a:p>
            <a:endParaRPr lang="en-US" dirty="0">
              <a:solidFill>
                <a:srgbClr val="FF0000"/>
              </a:solidFill>
            </a:endParaRPr>
          </a:p>
          <a:p>
            <a:endParaRPr lang="en-US" dirty="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17</a:t>
            </a:fld>
            <a:endParaRPr lang="en-GB"/>
          </a:p>
        </p:txBody>
      </p:sp>
    </p:spTree>
    <p:extLst>
      <p:ext uri="{BB962C8B-B14F-4D97-AF65-F5344CB8AC3E}">
        <p14:creationId xmlns:p14="http://schemas.microsoft.com/office/powerpoint/2010/main" val="6226938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Hiding provenance </a:t>
            </a:r>
            <a:br>
              <a:rPr lang="en-US" dirty="0" smtClean="0"/>
            </a:br>
            <a:r>
              <a:rPr lang="en-US" dirty="0" smtClean="0"/>
              <a:t>to relax access control</a:t>
            </a:r>
            <a:endParaRPr lang="en-US" dirty="0"/>
          </a:p>
        </p:txBody>
      </p:sp>
      <p:sp>
        <p:nvSpPr>
          <p:cNvPr id="3" name="Espace réservé du contenu 2"/>
          <p:cNvSpPr>
            <a:spLocks noGrp="1"/>
          </p:cNvSpPr>
          <p:nvPr>
            <p:ph idx="1"/>
          </p:nvPr>
        </p:nvSpPr>
        <p:spPr>
          <a:xfrm>
            <a:off x="628650" y="1825625"/>
            <a:ext cx="8388350" cy="4665486"/>
          </a:xfrm>
        </p:spPr>
        <p:txBody>
          <a:bodyPr>
            <a:normAutofit/>
          </a:bodyPr>
          <a:lstStyle/>
          <a:p>
            <a:r>
              <a:rPr lang="en-US" dirty="0"/>
              <a:t>[at Alice] </a:t>
            </a:r>
            <a:r>
              <a:rPr lang="en-US" dirty="0" smtClean="0"/>
              <a:t>album@$p(</a:t>
            </a:r>
            <a:r>
              <a:rPr lang="en-US" dirty="0"/>
              <a:t>$f) :</a:t>
            </a:r>
            <a:r>
              <a:rPr lang="en-US" dirty="0" smtClean="0"/>
              <a:t>–</a:t>
            </a:r>
          </a:p>
          <a:p>
            <a:pPr marL="0" indent="0">
              <a:buNone/>
            </a:pPr>
            <a:r>
              <a:rPr lang="en-US" dirty="0"/>
              <a:t>	</a:t>
            </a:r>
            <a:r>
              <a:rPr lang="en-US" dirty="0" smtClean="0"/>
              <a:t>	</a:t>
            </a:r>
            <a:r>
              <a:rPr lang="en-US" dirty="0" err="1" smtClean="0"/>
              <a:t>pictures@</a:t>
            </a:r>
            <a:r>
              <a:rPr lang="en-US" dirty="0" err="1"/>
              <a:t>Alice</a:t>
            </a:r>
            <a:r>
              <a:rPr lang="en-US" dirty="0"/>
              <a:t>($f)</a:t>
            </a:r>
            <a:r>
              <a:rPr lang="en-US" dirty="0" smtClean="0"/>
              <a:t>,</a:t>
            </a:r>
          </a:p>
          <a:p>
            <a:pPr marL="0" indent="0">
              <a:buNone/>
            </a:pPr>
            <a:r>
              <a:rPr lang="en-US" dirty="0">
                <a:solidFill>
                  <a:srgbClr val="FF0000"/>
                </a:solidFill>
              </a:rPr>
              <a:t>	</a:t>
            </a:r>
            <a:r>
              <a:rPr lang="en-US" dirty="0" smtClean="0">
                <a:solidFill>
                  <a:srgbClr val="FF0000"/>
                </a:solidFill>
              </a:rPr>
              <a:t>[hide  </a:t>
            </a:r>
            <a:r>
              <a:rPr lang="en-US" dirty="0" err="1"/>
              <a:t>friends@Alice</a:t>
            </a:r>
            <a:r>
              <a:rPr lang="en-US" dirty="0"/>
              <a:t>(</a:t>
            </a:r>
            <a:r>
              <a:rPr lang="en-US" dirty="0" smtClean="0"/>
              <a:t>$</a:t>
            </a:r>
            <a:r>
              <a:rPr lang="en-US" dirty="0"/>
              <a:t>p</a:t>
            </a:r>
            <a:r>
              <a:rPr lang="en-US" dirty="0" smtClean="0"/>
              <a:t>)</a:t>
            </a:r>
            <a:r>
              <a:rPr lang="en-US" dirty="0" smtClean="0">
                <a:solidFill>
                  <a:srgbClr val="FF0000"/>
                </a:solidFill>
              </a:rPr>
              <a:t>]</a:t>
            </a:r>
          </a:p>
          <a:p>
            <a:endParaRPr lang="en-US" dirty="0" smtClean="0">
              <a:solidFill>
                <a:srgbClr val="000000"/>
              </a:solidFill>
            </a:endParaRPr>
          </a:p>
          <a:p>
            <a:endParaRPr lang="en-US" dirty="0">
              <a:solidFill>
                <a:srgbClr val="000000"/>
              </a:solidFill>
            </a:endParaRPr>
          </a:p>
          <a:p>
            <a:r>
              <a:rPr lang="en-US" dirty="0" smtClean="0">
                <a:solidFill>
                  <a:srgbClr val="000000"/>
                </a:solidFill>
              </a:rPr>
              <a:t>Hide</a:t>
            </a:r>
            <a:r>
              <a:rPr lang="en-US" dirty="0">
                <a:solidFill>
                  <a:srgbClr val="000000"/>
                </a:solidFill>
              </a:rPr>
              <a:t>: </a:t>
            </a:r>
            <a:r>
              <a:rPr lang="en-US" dirty="0" smtClean="0">
                <a:solidFill>
                  <a:srgbClr val="000000"/>
                </a:solidFill>
              </a:rPr>
              <a:t>blocks </a:t>
            </a:r>
            <a:r>
              <a:rPr lang="en-US" dirty="0">
                <a:solidFill>
                  <a:srgbClr val="000000"/>
                </a:solidFill>
              </a:rPr>
              <a:t>the provenance from </a:t>
            </a:r>
            <a:r>
              <a:rPr lang="en-US" dirty="0" err="1">
                <a:solidFill>
                  <a:srgbClr val="000000"/>
                </a:solidFill>
              </a:rPr>
              <a:t>friends@</a:t>
            </a:r>
            <a:r>
              <a:rPr lang="en-US" dirty="0" err="1" smtClean="0">
                <a:solidFill>
                  <a:srgbClr val="000000"/>
                </a:solidFill>
              </a:rPr>
              <a:t>Alice</a:t>
            </a:r>
            <a:endParaRPr lang="en-US" dirty="0" smtClean="0">
              <a:solidFill>
                <a:srgbClr val="000000"/>
              </a:solidFill>
            </a:endParaRPr>
          </a:p>
          <a:p>
            <a:r>
              <a:rPr lang="en-US" dirty="0" smtClean="0">
                <a:solidFill>
                  <a:srgbClr val="000000"/>
                </a:solidFill>
              </a:rPr>
              <a:t>Works also for friends </a:t>
            </a:r>
            <a:r>
              <a:rPr lang="en-US" dirty="0">
                <a:solidFill>
                  <a:srgbClr val="000000"/>
                </a:solidFill>
              </a:rPr>
              <a:t>who have read privilege </a:t>
            </a:r>
            <a:r>
              <a:rPr lang="en-US" dirty="0" smtClean="0">
                <a:solidFill>
                  <a:srgbClr val="000000"/>
                </a:solidFill>
              </a:rPr>
              <a:t>only on </a:t>
            </a:r>
            <a:r>
              <a:rPr lang="en-US" dirty="0" err="1" smtClean="0">
                <a:solidFill>
                  <a:srgbClr val="000000"/>
                </a:solidFill>
              </a:rPr>
              <a:t>pictures@Alice</a:t>
            </a:r>
            <a:endParaRPr lang="en-US" dirty="0">
              <a:solidFill>
                <a:srgbClr val="000000"/>
              </a:solidFill>
            </a:endParaRPr>
          </a:p>
          <a:p>
            <a:r>
              <a:rPr lang="en-US" dirty="0" smtClean="0">
                <a:solidFill>
                  <a:srgbClr val="0000FF"/>
                </a:solidFill>
              </a:rPr>
              <a:t>This contributes to specifying the access control policy</a:t>
            </a:r>
            <a:endParaRPr lang="en-US" dirty="0">
              <a:solidFill>
                <a:srgbClr val="0000FF"/>
              </a:solidFill>
            </a:endParaRPr>
          </a:p>
          <a:p>
            <a:endParaRPr lang="en-US" dirty="0">
              <a:solidFill>
                <a:srgbClr val="FF0000"/>
              </a:solidFill>
            </a:endParaRPr>
          </a:p>
          <a:p>
            <a:endParaRPr lang="en-US" dirty="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18</a:t>
            </a:fld>
            <a:endParaRPr lang="en-GB"/>
          </a:p>
        </p:txBody>
      </p:sp>
    </p:spTree>
    <p:extLst>
      <p:ext uri="{BB962C8B-B14F-4D97-AF65-F5344CB8AC3E}">
        <p14:creationId xmlns:p14="http://schemas.microsoft.com/office/powerpoint/2010/main" val="20845794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en-GB" dirty="0" smtClean="0"/>
              <a:t>Results</a:t>
            </a:r>
            <a:endParaRPr lang="en-US" dirty="0"/>
          </a:p>
        </p:txBody>
      </p:sp>
      <p:sp>
        <p:nvSpPr>
          <p:cNvPr id="2" name="Espace réservé du texte 1"/>
          <p:cNvSpPr>
            <a:spLocks noGrp="1"/>
          </p:cNvSpPr>
          <p:nvPr>
            <p:ph type="body" idx="1"/>
          </p:nvPr>
        </p:nvSpPr>
        <p:spPr/>
        <p:txBody>
          <a:bodyPr/>
          <a:lstStyle/>
          <a:p>
            <a:endParaRPr lang="en-US"/>
          </a:p>
        </p:txBody>
      </p:sp>
      <p:sp>
        <p:nvSpPr>
          <p:cNvPr id="3" name="Espace réservé du pied de page 2"/>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19</a:t>
            </a:fld>
            <a:endParaRPr lang="en-GB"/>
          </a:p>
        </p:txBody>
      </p:sp>
    </p:spTree>
    <p:extLst>
      <p:ext uri="{BB962C8B-B14F-4D97-AF65-F5344CB8AC3E}">
        <p14:creationId xmlns:p14="http://schemas.microsoft.com/office/powerpoint/2010/main" val="26440594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Plan	</a:t>
            </a:r>
            <a:endParaRPr lang="en-US" noProof="0"/>
          </a:p>
        </p:txBody>
      </p:sp>
      <p:sp>
        <p:nvSpPr>
          <p:cNvPr id="3" name="Espace réservé du contenu 2"/>
          <p:cNvSpPr>
            <a:spLocks noGrp="1"/>
          </p:cNvSpPr>
          <p:nvPr>
            <p:ph idx="1"/>
          </p:nvPr>
        </p:nvSpPr>
        <p:spPr/>
        <p:txBody>
          <a:bodyPr/>
          <a:lstStyle/>
          <a:p>
            <a:pPr marL="0" indent="0">
              <a:buNone/>
            </a:pPr>
            <a:r>
              <a:rPr lang="en-US" noProof="0" dirty="0" smtClean="0"/>
              <a:t>Motivation and Webdamlog</a:t>
            </a:r>
          </a:p>
          <a:p>
            <a:pPr marL="0" indent="0">
              <a:buNone/>
            </a:pPr>
            <a:r>
              <a:rPr lang="en-US" noProof="0" dirty="0" smtClean="0"/>
              <a:t>Distributed datalog with access control</a:t>
            </a:r>
          </a:p>
          <a:p>
            <a:pPr marL="0" indent="0">
              <a:buNone/>
            </a:pPr>
            <a:r>
              <a:rPr lang="en-US" noProof="0" dirty="0" smtClean="0"/>
              <a:t>Results</a:t>
            </a:r>
          </a:p>
          <a:p>
            <a:pPr marL="0" indent="0">
              <a:buNone/>
            </a:pPr>
            <a:r>
              <a:rPr lang="en-US" noProof="0" dirty="0" smtClean="0"/>
              <a:t>Conclusion</a:t>
            </a:r>
          </a:p>
          <a:p>
            <a:endParaRPr lang="en-US" noProof="0" dirty="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2</a:t>
            </a:fld>
            <a:endParaRPr lang="en-GB"/>
          </a:p>
        </p:txBody>
      </p:sp>
    </p:spTree>
    <p:extLst>
      <p:ext uri="{BB962C8B-B14F-4D97-AF65-F5344CB8AC3E}">
        <p14:creationId xmlns:p14="http://schemas.microsoft.com/office/powerpoint/2010/main" val="2782162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Is this feasible?</a:t>
            </a:r>
            <a:endParaRPr lang="en-US" noProof="0" dirty="0"/>
          </a:p>
        </p:txBody>
      </p:sp>
      <p:sp>
        <p:nvSpPr>
          <p:cNvPr id="3" name="Espace réservé du contenu 2"/>
          <p:cNvSpPr>
            <a:spLocks noGrp="1"/>
          </p:cNvSpPr>
          <p:nvPr>
            <p:ph idx="1"/>
          </p:nvPr>
        </p:nvSpPr>
        <p:spPr/>
        <p:txBody>
          <a:bodyPr>
            <a:normAutofit fontScale="85000" lnSpcReduction="20000"/>
          </a:bodyPr>
          <a:lstStyle/>
          <a:p>
            <a:pPr marL="0" indent="0">
              <a:buNone/>
            </a:pPr>
            <a:endParaRPr lang="en-US" noProof="0" dirty="0" smtClean="0"/>
          </a:p>
          <a:p>
            <a:pPr marL="0" indent="0">
              <a:buNone/>
            </a:pPr>
            <a:endParaRPr lang="en-US" noProof="0" dirty="0" smtClean="0"/>
          </a:p>
          <a:p>
            <a:pPr marL="0" indent="0">
              <a:buNone/>
            </a:pPr>
            <a:endParaRPr lang="en-US" noProof="0" dirty="0" smtClean="0"/>
          </a:p>
          <a:p>
            <a:pPr marL="0" indent="0">
              <a:buNone/>
            </a:pPr>
            <a:endParaRPr lang="en-US" noProof="0" dirty="0" smtClean="0"/>
          </a:p>
          <a:p>
            <a:pPr marL="0" indent="0">
              <a:buNone/>
            </a:pPr>
            <a:endParaRPr lang="en-US" dirty="0" smtClean="0"/>
          </a:p>
          <a:p>
            <a:pPr marL="0" indent="0">
              <a:buNone/>
            </a:pPr>
            <a:r>
              <a:rPr lang="en-US" dirty="0" smtClean="0"/>
              <a:t>Proof: can be </a:t>
            </a:r>
            <a:r>
              <a:rPr lang="en-US" smtClean="0"/>
              <a:t>computed in distributed </a:t>
            </a:r>
            <a:r>
              <a:rPr lang="en-US" dirty="0" smtClean="0"/>
              <a:t>datalog</a:t>
            </a:r>
            <a:endParaRPr lang="en-US" noProof="0" dirty="0" smtClean="0"/>
          </a:p>
          <a:p>
            <a:pPr marL="0" indent="0">
              <a:buNone/>
            </a:pPr>
            <a:endParaRPr lang="en-US" noProof="0" dirty="0" smtClean="0"/>
          </a:p>
          <a:p>
            <a:pPr marL="0" indent="0">
              <a:lnSpc>
                <a:spcPct val="120000"/>
              </a:lnSpc>
              <a:buNone/>
            </a:pPr>
            <a:r>
              <a:rPr lang="en-US" dirty="0" smtClean="0"/>
              <a:t>In practice: With some optimization </a:t>
            </a:r>
            <a:endParaRPr lang="en-US" b="1" dirty="0">
              <a:solidFill>
                <a:srgbClr val="0070C0"/>
              </a:solidFill>
            </a:endParaRPr>
          </a:p>
          <a:p>
            <a:pPr marL="0" indent="0">
              <a:lnSpc>
                <a:spcPct val="120000"/>
              </a:lnSpc>
              <a:buNone/>
            </a:pPr>
            <a:r>
              <a:rPr lang="en-US" b="1" noProof="0" dirty="0" smtClean="0">
                <a:solidFill>
                  <a:srgbClr val="0070C0"/>
                </a:solidFill>
                <a:effectLst/>
              </a:rPr>
              <a:t>	</a:t>
            </a:r>
            <a:r>
              <a:rPr lang="en-US" b="1" noProof="0" dirty="0" smtClean="0">
                <a:effectLst/>
              </a:rPr>
              <a:t>[</a:t>
            </a:r>
            <a:r>
              <a:rPr lang="en-US" noProof="0" dirty="0" err="1" smtClean="0">
                <a:effectLst/>
              </a:rPr>
              <a:t>MoffittStoyanovichAbiteboulMiklau</a:t>
            </a:r>
            <a:r>
              <a:rPr lang="en-US" noProof="0" dirty="0" smtClean="0"/>
              <a:t>, </a:t>
            </a:r>
            <a:r>
              <a:rPr lang="en-US" noProof="0" dirty="0" smtClean="0">
                <a:effectLst/>
              </a:rPr>
              <a:t>SIGMOD 2015],</a:t>
            </a:r>
          </a:p>
          <a:p>
            <a:pPr marL="0" indent="0">
              <a:lnSpc>
                <a:spcPct val="120000"/>
              </a:lnSpc>
              <a:buNone/>
            </a:pPr>
            <a:r>
              <a:rPr lang="en-US" dirty="0" smtClean="0"/>
              <a:t>	Modest </a:t>
            </a:r>
            <a:r>
              <a:rPr lang="en-US" dirty="0"/>
              <a:t>performance overhead in realistic scenarios</a:t>
            </a:r>
          </a:p>
          <a:p>
            <a:pPr marL="0" lvl="1" indent="0">
              <a:spcBef>
                <a:spcPts val="1000"/>
              </a:spcBef>
              <a:buNone/>
            </a:pPr>
            <a:endParaRPr lang="en-US" noProof="0" dirty="0" smtClean="0"/>
          </a:p>
          <a:p>
            <a:pPr marL="0" indent="0">
              <a:buNone/>
            </a:pPr>
            <a:endParaRPr lang="en-US" noProof="0" dirty="0"/>
          </a:p>
        </p:txBody>
      </p:sp>
      <p:sp>
        <p:nvSpPr>
          <p:cNvPr id="4" name="Rectangle à coins arrondis 3"/>
          <p:cNvSpPr/>
          <p:nvPr/>
        </p:nvSpPr>
        <p:spPr>
          <a:xfrm>
            <a:off x="628649" y="2026507"/>
            <a:ext cx="7974799" cy="157162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Theorem: </a:t>
            </a:r>
            <a:r>
              <a:rPr lang="en-US" sz="3200" dirty="0" smtClean="0"/>
              <a:t>Data complexity of Webdamlog +Access Control is PTIME</a:t>
            </a:r>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20</a:t>
            </a:fld>
            <a:endParaRPr lang="en-GB"/>
          </a:p>
        </p:txBody>
      </p:sp>
    </p:spTree>
    <p:extLst>
      <p:ext uri="{BB962C8B-B14F-4D97-AF65-F5344CB8AC3E}">
        <p14:creationId xmlns:p14="http://schemas.microsoft.com/office/powerpoint/2010/main" val="23237396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Is </a:t>
            </a:r>
            <a:r>
              <a:rPr lang="en-US" dirty="0"/>
              <a:t>a</a:t>
            </a:r>
            <a:r>
              <a:rPr lang="en-US" noProof="0" dirty="0" smtClean="0"/>
              <a:t> program leaking information?</a:t>
            </a:r>
            <a:br>
              <a:rPr lang="en-US" noProof="0" dirty="0" smtClean="0"/>
            </a:br>
            <a:r>
              <a:rPr lang="en-US" dirty="0" smtClean="0"/>
              <a:t>(no hide)</a:t>
            </a:r>
            <a:endParaRPr lang="en-US" noProof="0" dirty="0"/>
          </a:p>
        </p:txBody>
      </p:sp>
      <p:sp>
        <p:nvSpPr>
          <p:cNvPr id="3" name="Espace réservé du contenu 2"/>
          <p:cNvSpPr>
            <a:spLocks noGrp="1"/>
          </p:cNvSpPr>
          <p:nvPr>
            <p:ph idx="1"/>
          </p:nvPr>
        </p:nvSpPr>
        <p:spPr>
          <a:xfrm>
            <a:off x="637918" y="1825625"/>
            <a:ext cx="7886700" cy="4628964"/>
          </a:xfrm>
        </p:spPr>
        <p:txBody>
          <a:bodyPr>
            <a:normAutofit lnSpcReduction="10000"/>
          </a:bodyPr>
          <a:lstStyle/>
          <a:p>
            <a:r>
              <a:rPr lang="en-US" dirty="0">
                <a:solidFill>
                  <a:srgbClr val="3366FF"/>
                </a:solidFill>
              </a:rPr>
              <a:t>C</a:t>
            </a:r>
            <a:r>
              <a:rPr lang="en-US" dirty="0" smtClean="0">
                <a:solidFill>
                  <a:srgbClr val="3366FF"/>
                </a:solidFill>
              </a:rPr>
              <a:t>an </a:t>
            </a:r>
            <a:r>
              <a:rPr lang="en-US" dirty="0">
                <a:solidFill>
                  <a:srgbClr val="3366FF"/>
                </a:solidFill>
              </a:rPr>
              <a:t>a peer infer </a:t>
            </a:r>
            <a:r>
              <a:rPr lang="en-US" dirty="0" smtClean="0">
                <a:solidFill>
                  <a:srgbClr val="3366FF"/>
                </a:solidFill>
              </a:rPr>
              <a:t>information </a:t>
            </a:r>
            <a:r>
              <a:rPr lang="en-US" dirty="0">
                <a:solidFill>
                  <a:srgbClr val="3366FF"/>
                </a:solidFill>
              </a:rPr>
              <a:t>beyond what </a:t>
            </a:r>
            <a:r>
              <a:rPr lang="en-US" dirty="0" smtClean="0">
                <a:solidFill>
                  <a:srgbClr val="3366FF"/>
                </a:solidFill>
              </a:rPr>
              <a:t>it is allowed </a:t>
            </a:r>
            <a:r>
              <a:rPr lang="en-US" dirty="0">
                <a:solidFill>
                  <a:srgbClr val="3366FF"/>
                </a:solidFill>
              </a:rPr>
              <a:t>according to </a:t>
            </a:r>
            <a:r>
              <a:rPr lang="en-US" dirty="0" smtClean="0">
                <a:solidFill>
                  <a:srgbClr val="3366FF"/>
                </a:solidFill>
              </a:rPr>
              <a:t>some access control policy</a:t>
            </a:r>
            <a:r>
              <a:rPr lang="en-US" dirty="0">
                <a:solidFill>
                  <a:srgbClr val="3366FF"/>
                </a:solidFill>
              </a:rPr>
              <a:t>? </a:t>
            </a:r>
          </a:p>
          <a:p>
            <a:pPr marL="0" indent="0">
              <a:buNone/>
            </a:pPr>
            <a:r>
              <a:rPr lang="en-US" b="1" dirty="0" smtClean="0"/>
              <a:t>Implicit visibility</a:t>
            </a:r>
            <a:r>
              <a:rPr lang="en-US" dirty="0" smtClean="0"/>
              <a:t>: Given P, an access control policy, a peer p, an instance I</a:t>
            </a:r>
            <a:r>
              <a:rPr lang="en-US" baseline="-25000" dirty="0" smtClean="0"/>
              <a:t>p </a:t>
            </a:r>
            <a:r>
              <a:rPr lang="en-US" dirty="0" smtClean="0"/>
              <a:t>seen at p, can p infer a fact R@q(u) (that it does not see)?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Simple: no intentional relations in bodies of AC-rules</a:t>
            </a:r>
          </a:p>
          <a:p>
            <a:pPr marL="0" indent="0">
              <a:buNone/>
            </a:pPr>
            <a:endParaRPr lang="en-US" baseline="-25000" noProof="0" dirty="0"/>
          </a:p>
          <a:p>
            <a:pPr marL="0" indent="0">
              <a:buNone/>
            </a:pPr>
            <a:endParaRPr lang="en-US" baseline="-25000" noProof="0" dirty="0" smtClean="0"/>
          </a:p>
          <a:p>
            <a:pPr marL="0" indent="0">
              <a:buNone/>
            </a:pPr>
            <a:endParaRPr lang="en-US" noProof="0" dirty="0"/>
          </a:p>
        </p:txBody>
      </p:sp>
      <p:sp>
        <p:nvSpPr>
          <p:cNvPr id="4" name="Rectangle à coins arrondis 3"/>
          <p:cNvSpPr/>
          <p:nvPr/>
        </p:nvSpPr>
        <p:spPr>
          <a:xfrm>
            <a:off x="583825" y="3879215"/>
            <a:ext cx="7974799" cy="157162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Theorem: </a:t>
            </a:r>
            <a:r>
              <a:rPr lang="en-US" sz="3200" dirty="0" smtClean="0"/>
              <a:t>Undecidable</a:t>
            </a:r>
          </a:p>
          <a:p>
            <a:r>
              <a:rPr lang="en-US" sz="3200" dirty="0" smtClean="0"/>
              <a:t>Decidable for simple AC policies</a:t>
            </a:r>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21</a:t>
            </a:fld>
            <a:endParaRPr lang="en-GB"/>
          </a:p>
        </p:txBody>
      </p:sp>
    </p:spTree>
    <p:extLst>
      <p:ext uri="{BB962C8B-B14F-4D97-AF65-F5344CB8AC3E}">
        <p14:creationId xmlns:p14="http://schemas.microsoft.com/office/powerpoint/2010/main" val="37170471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Is </a:t>
            </a:r>
            <a:r>
              <a:rPr lang="en-US" dirty="0"/>
              <a:t>a</a:t>
            </a:r>
            <a:r>
              <a:rPr lang="en-US" noProof="0" dirty="0" smtClean="0"/>
              <a:t> program leaking information?</a:t>
            </a:r>
            <a:br>
              <a:rPr lang="en-US" noProof="0" dirty="0" smtClean="0"/>
            </a:br>
            <a:r>
              <a:rPr lang="en-US" dirty="0" smtClean="0"/>
              <a:t>(hide)</a:t>
            </a:r>
            <a:endParaRPr lang="en-US" noProof="0" dirty="0"/>
          </a:p>
        </p:txBody>
      </p:sp>
      <p:sp>
        <p:nvSpPr>
          <p:cNvPr id="3" name="Espace réservé du contenu 2"/>
          <p:cNvSpPr>
            <a:spLocks noGrp="1"/>
          </p:cNvSpPr>
          <p:nvPr>
            <p:ph idx="1"/>
          </p:nvPr>
        </p:nvSpPr>
        <p:spPr>
          <a:xfrm>
            <a:off x="637918" y="1825624"/>
            <a:ext cx="7886700" cy="5032375"/>
          </a:xfrm>
        </p:spPr>
        <p:txBody>
          <a:bodyPr>
            <a:normAutofit/>
          </a:bodyPr>
          <a:lstStyle/>
          <a:p>
            <a:pPr marL="0" indent="0">
              <a:buNone/>
            </a:pPr>
            <a:r>
              <a:rPr lang="en-US" dirty="0" smtClean="0"/>
              <a:t>acl</a:t>
            </a:r>
            <a:r>
              <a:rPr lang="en-US" dirty="0"/>
              <a:t>@q(Q, p) </a:t>
            </a:r>
            <a:r>
              <a:rPr lang="en-US" dirty="0"/>
              <a:t>:</a:t>
            </a:r>
            <a:r>
              <a:rPr lang="en-US" dirty="0" smtClean="0"/>
              <a:t>– </a:t>
            </a:r>
            <a:endParaRPr lang="en-US" dirty="0" smtClean="0"/>
          </a:p>
          <a:p>
            <a:pPr marL="0" indent="0">
              <a:buNone/>
            </a:pPr>
            <a:r>
              <a:rPr lang="en-US" dirty="0" smtClean="0"/>
              <a:t>R1</a:t>
            </a:r>
            <a:r>
              <a:rPr lang="en-US" dirty="0"/>
              <a:t>@p(X)  :– Q@q(),  [ hide R@q(X, Y ) </a:t>
            </a:r>
            <a:r>
              <a:rPr lang="en-US" dirty="0" smtClean="0"/>
              <a:t>]</a:t>
            </a:r>
            <a:endParaRPr lang="en-US" dirty="0"/>
          </a:p>
          <a:p>
            <a:pPr marL="0" indent="0">
              <a:buNone/>
            </a:pPr>
            <a:r>
              <a:rPr lang="en-US" dirty="0"/>
              <a:t>R2@p(Y )  :– Q@q(),  [ hide R@q(X, Y ) </a:t>
            </a:r>
            <a:r>
              <a:rPr lang="en-US" dirty="0" smtClean="0"/>
              <a:t>]</a:t>
            </a:r>
            <a:endParaRPr lang="en-US" dirty="0"/>
          </a:p>
          <a:p>
            <a:r>
              <a:rPr lang="en-US" dirty="0" smtClean="0"/>
              <a:t>Suppose p sees {</a:t>
            </a:r>
            <a:r>
              <a:rPr lang="en-US" dirty="0"/>
              <a:t>R1@q(a),R2@q(b)</a:t>
            </a:r>
            <a:r>
              <a:rPr lang="en-US" dirty="0" smtClean="0"/>
              <a:t>}</a:t>
            </a:r>
          </a:p>
          <a:p>
            <a:r>
              <a:rPr lang="en-US" dirty="0" smtClean="0"/>
              <a:t>p  </a:t>
            </a:r>
            <a:r>
              <a:rPr lang="en-US" dirty="0"/>
              <a:t>does not have access </a:t>
            </a:r>
            <a:r>
              <a:rPr lang="en-US" dirty="0" smtClean="0"/>
              <a:t>to R</a:t>
            </a:r>
            <a:r>
              <a:rPr lang="en-US" dirty="0"/>
              <a:t>@q </a:t>
            </a:r>
          </a:p>
          <a:p>
            <a:r>
              <a:rPr lang="en-US" dirty="0" smtClean="0"/>
              <a:t>R</a:t>
            </a:r>
            <a:r>
              <a:rPr lang="en-US" dirty="0"/>
              <a:t>@q(a, b)  is </a:t>
            </a:r>
            <a:r>
              <a:rPr lang="en-US" dirty="0" smtClean="0"/>
              <a:t>implicitly-</a:t>
            </a:r>
            <a:r>
              <a:rPr lang="en-US" dirty="0"/>
              <a:t>visible at </a:t>
            </a:r>
            <a:r>
              <a:rPr lang="en-US" dirty="0" smtClean="0"/>
              <a:t>p</a:t>
            </a:r>
          </a:p>
          <a:p>
            <a:endParaRPr lang="en-US" dirty="0" smtClean="0"/>
          </a:p>
          <a:p>
            <a:endParaRPr lang="en-US" dirty="0" smtClean="0"/>
          </a:p>
          <a:p>
            <a:pPr marL="0" indent="0">
              <a:buNone/>
            </a:pPr>
            <a:endParaRPr lang="en-US" baseline="-25000" noProof="0" dirty="0"/>
          </a:p>
          <a:p>
            <a:pPr marL="0" indent="0">
              <a:buNone/>
            </a:pPr>
            <a:endParaRPr lang="en-US" baseline="-25000" noProof="0" dirty="0" smtClean="0"/>
          </a:p>
          <a:p>
            <a:pPr marL="0" indent="0">
              <a:buNone/>
            </a:pPr>
            <a:endParaRPr lang="en-US" noProof="0" dirty="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22</a:t>
            </a:fld>
            <a:endParaRPr lang="en-GB"/>
          </a:p>
        </p:txBody>
      </p:sp>
      <p:sp>
        <p:nvSpPr>
          <p:cNvPr id="6" name="Rectangle à coins arrondis 5"/>
          <p:cNvSpPr/>
          <p:nvPr/>
        </p:nvSpPr>
        <p:spPr>
          <a:xfrm>
            <a:off x="643589" y="5104387"/>
            <a:ext cx="7974799" cy="9916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Results: Undecidability </a:t>
            </a:r>
            <a:r>
              <a:rPr lang="en-US" sz="3200" dirty="0"/>
              <a:t>is more rapidly </a:t>
            </a:r>
            <a:r>
              <a:rPr lang="en-US" sz="3200" dirty="0" smtClean="0"/>
              <a:t>reached (even for simple AC policies)</a:t>
            </a:r>
            <a:endParaRPr lang="en-US" sz="3200" dirty="0"/>
          </a:p>
        </p:txBody>
      </p:sp>
    </p:spTree>
    <p:extLst>
      <p:ext uri="{BB962C8B-B14F-4D97-AF65-F5344CB8AC3E}">
        <p14:creationId xmlns:p14="http://schemas.microsoft.com/office/powerpoint/2010/main" val="37035922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Achieving some dissemination goals (no hide)</a:t>
            </a:r>
            <a:endParaRPr lang="en-US" noProof="0" dirty="0"/>
          </a:p>
        </p:txBody>
      </p:sp>
      <p:sp>
        <p:nvSpPr>
          <p:cNvPr id="3" name="Espace réservé du contenu 2"/>
          <p:cNvSpPr>
            <a:spLocks noGrp="1"/>
          </p:cNvSpPr>
          <p:nvPr>
            <p:ph idx="1"/>
          </p:nvPr>
        </p:nvSpPr>
        <p:spPr/>
        <p:txBody>
          <a:bodyPr>
            <a:normAutofit/>
          </a:bodyPr>
          <a:lstStyle/>
          <a:p>
            <a:pPr marL="0" indent="0">
              <a:buNone/>
            </a:pPr>
            <a:r>
              <a:rPr lang="en-US" dirty="0" smtClean="0"/>
              <a:t>Context: a particular AC policy</a:t>
            </a:r>
          </a:p>
          <a:p>
            <a:pPr marL="0" indent="0">
              <a:buNone/>
            </a:pPr>
            <a:r>
              <a:rPr lang="en-US" noProof="0" dirty="0" smtClean="0"/>
              <a:t>Goal: achieve a particular dissemination</a:t>
            </a:r>
          </a:p>
          <a:p>
            <a:pPr lvl="1"/>
            <a:r>
              <a:rPr lang="en-US" dirty="0" smtClean="0"/>
              <a:t>Dissemination specified by a datalog program</a:t>
            </a:r>
          </a:p>
          <a:p>
            <a:pPr lvl="1"/>
            <a:r>
              <a:rPr lang="en-US" dirty="0" smtClean="0"/>
              <a:t>Who sees what</a:t>
            </a:r>
          </a:p>
          <a:p>
            <a:pPr marL="0" indent="0">
              <a:buNone/>
            </a:pPr>
            <a:r>
              <a:rPr lang="en-US" dirty="0" smtClean="0"/>
              <a:t>Not always possible: can violate the AC</a:t>
            </a:r>
          </a:p>
          <a:p>
            <a:pPr marL="0" indent="0">
              <a:buNone/>
            </a:pPr>
            <a:endParaRPr lang="en-US" dirty="0"/>
          </a:p>
          <a:p>
            <a:pPr marL="457200" lvl="1" indent="0">
              <a:buNone/>
            </a:pPr>
            <a:r>
              <a:rPr lang="en-US" noProof="0" dirty="0" smtClean="0"/>
              <a:t> </a:t>
            </a:r>
            <a:endParaRPr lang="en-US" noProof="0" dirty="0"/>
          </a:p>
        </p:txBody>
      </p:sp>
      <p:sp>
        <p:nvSpPr>
          <p:cNvPr id="4" name="Rectangle à coins arrondis 3"/>
          <p:cNvSpPr/>
          <p:nvPr/>
        </p:nvSpPr>
        <p:spPr>
          <a:xfrm>
            <a:off x="583825" y="4357327"/>
            <a:ext cx="7974799" cy="9916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Theorem: </a:t>
            </a:r>
            <a:r>
              <a:rPr lang="en-US" sz="3200" dirty="0" smtClean="0"/>
              <a:t>Undecidable</a:t>
            </a:r>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23</a:t>
            </a:fld>
            <a:endParaRPr lang="en-GB"/>
          </a:p>
        </p:txBody>
      </p:sp>
    </p:spTree>
    <p:extLst>
      <p:ext uri="{BB962C8B-B14F-4D97-AF65-F5344CB8AC3E}">
        <p14:creationId xmlns:p14="http://schemas.microsoft.com/office/powerpoint/2010/main" val="12047340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80067"/>
            <a:ext cx="7886700" cy="1325563"/>
          </a:xfrm>
        </p:spPr>
        <p:txBody>
          <a:bodyPr/>
          <a:lstStyle/>
          <a:p>
            <a:r>
              <a:rPr lang="en-US" noProof="0" dirty="0" smtClean="0"/>
              <a:t>The best you can (no hide):</a:t>
            </a:r>
            <a:endParaRPr lang="en-US" noProof="0" dirty="0"/>
          </a:p>
        </p:txBody>
      </p:sp>
      <p:sp>
        <p:nvSpPr>
          <p:cNvPr id="3" name="Espace réservé du contenu 2"/>
          <p:cNvSpPr>
            <a:spLocks noGrp="1"/>
          </p:cNvSpPr>
          <p:nvPr>
            <p:ph idx="1"/>
          </p:nvPr>
        </p:nvSpPr>
        <p:spPr>
          <a:xfrm>
            <a:off x="628649" y="1840566"/>
            <a:ext cx="8276291" cy="4351338"/>
          </a:xfrm>
        </p:spPr>
        <p:txBody>
          <a:bodyPr>
            <a:normAutofit/>
          </a:bodyPr>
          <a:lstStyle/>
          <a:p>
            <a:pPr marL="0" indent="0">
              <a:buNone/>
            </a:pPr>
            <a:r>
              <a:rPr lang="en-US" smtClean="0"/>
              <a:t>Policy	  acl@p(R1, r) :–      Program R@q(x) :– R1@p(x)</a:t>
            </a:r>
          </a:p>
          <a:p>
            <a:pPr marL="0" indent="0">
              <a:buNone/>
            </a:pPr>
            <a:r>
              <a:rPr lang="en-US" smtClean="0"/>
              <a:t>	  acl@p(R2, r) :–  		      R@q(x) :– R2@p(x)</a:t>
            </a:r>
          </a:p>
          <a:p>
            <a:pPr marL="0" indent="0">
              <a:buNone/>
            </a:pPr>
            <a:r>
              <a:rPr lang="en-US" smtClean="0"/>
              <a:t>	  acl@p(R1, q) :– 		      R@r(x) :– R@q(x)</a:t>
            </a:r>
          </a:p>
          <a:p>
            <a:pPr marL="0" indent="0">
              <a:buNone/>
            </a:pPr>
            <a:r>
              <a:rPr lang="en-US" smtClean="0"/>
              <a:t>Another program that does better under that policy</a:t>
            </a:r>
          </a:p>
          <a:p>
            <a:pPr marL="0" indent="0">
              <a:buNone/>
            </a:pPr>
            <a:r>
              <a:rPr lang="en-US" noProof="0" smtClean="0"/>
              <a:t>	</a:t>
            </a:r>
            <a:r>
              <a:rPr lang="en-US" smtClean="0"/>
              <a:t> 	R@q(x) :– R1@p(x)</a:t>
            </a:r>
          </a:p>
          <a:p>
            <a:pPr marL="0" indent="0">
              <a:buNone/>
            </a:pPr>
            <a:r>
              <a:rPr lang="en-US" smtClean="0"/>
              <a:t>		R@r(x) :– R@q(x)</a:t>
            </a:r>
          </a:p>
          <a:p>
            <a:pPr marL="0" indent="0">
              <a:buNone/>
            </a:pPr>
            <a:r>
              <a:rPr lang="en-US" smtClean="0"/>
              <a:t>		R@r(x) :– R2@p(x)</a:t>
            </a:r>
          </a:p>
          <a:p>
            <a:pPr marL="0" indent="0">
              <a:buNone/>
            </a:pPr>
            <a:endParaRPr lang="en-US" noProof="0" dirty="0"/>
          </a:p>
        </p:txBody>
      </p:sp>
      <p:sp>
        <p:nvSpPr>
          <p:cNvPr id="5" name="Rectangle à coins arrondis 4"/>
          <p:cNvSpPr/>
          <p:nvPr/>
        </p:nvSpPr>
        <p:spPr>
          <a:xfrm>
            <a:off x="613708" y="5423648"/>
            <a:ext cx="7974799" cy="144929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Theorem: </a:t>
            </a:r>
            <a:r>
              <a:rPr lang="en-US" sz="3200" dirty="0" smtClean="0"/>
              <a:t>Also undecidable</a:t>
            </a:r>
          </a:p>
          <a:p>
            <a:r>
              <a:rPr lang="en-US" sz="3200" dirty="0" smtClean="0"/>
              <a:t>Algorithm for static policies </a:t>
            </a:r>
            <a:endParaRPr lang="en-US" sz="3200" dirty="0" smtClean="0"/>
          </a:p>
          <a:p>
            <a:r>
              <a:rPr lang="en-US" sz="3200" dirty="0"/>
              <a:t>	</a:t>
            </a:r>
            <a:r>
              <a:rPr lang="en-US" sz="3200" dirty="0" smtClean="0"/>
              <a:t>	</a:t>
            </a:r>
            <a:r>
              <a:rPr lang="en-US" sz="3200" dirty="0" smtClean="0"/>
              <a:t>(</a:t>
            </a:r>
            <a:r>
              <a:rPr lang="en-US" sz="3200" dirty="0" smtClean="0"/>
              <a:t>independent of instance)</a:t>
            </a:r>
          </a:p>
        </p:txBody>
      </p:sp>
      <p:sp>
        <p:nvSpPr>
          <p:cNvPr id="6" name="Espace réservé du numéro de diapositive 5"/>
          <p:cNvSpPr>
            <a:spLocks noGrp="1"/>
          </p:cNvSpPr>
          <p:nvPr>
            <p:ph type="sldNum" sz="quarter" idx="12"/>
          </p:nvPr>
        </p:nvSpPr>
        <p:spPr>
          <a:xfrm>
            <a:off x="6457950" y="6371292"/>
            <a:ext cx="2057400" cy="365125"/>
          </a:xfrm>
        </p:spPr>
        <p:txBody>
          <a:bodyPr/>
          <a:lstStyle/>
          <a:p>
            <a:fld id="{AF1C9C60-6E42-494E-86AB-D5668804EC7D}" type="slidenum">
              <a:rPr lang="en-US" smtClean="0"/>
              <a:t>24</a:t>
            </a:fld>
            <a:endParaRPr lang="en-US"/>
          </a:p>
        </p:txBody>
      </p:sp>
    </p:spTree>
    <p:extLst>
      <p:ext uri="{BB962C8B-B14F-4D97-AF65-F5344CB8AC3E}">
        <p14:creationId xmlns:p14="http://schemas.microsoft.com/office/powerpoint/2010/main" val="36924307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Achieving some dissemination goals (with hide)</a:t>
            </a:r>
            <a:endParaRPr lang="en-US" noProof="0" dirty="0"/>
          </a:p>
        </p:txBody>
      </p:sp>
      <p:sp>
        <p:nvSpPr>
          <p:cNvPr id="3" name="Espace réservé du contenu 2"/>
          <p:cNvSpPr>
            <a:spLocks noGrp="1"/>
          </p:cNvSpPr>
          <p:nvPr>
            <p:ph idx="1"/>
          </p:nvPr>
        </p:nvSpPr>
        <p:spPr/>
        <p:txBody>
          <a:bodyPr>
            <a:normAutofit/>
          </a:bodyPr>
          <a:lstStyle/>
          <a:p>
            <a:pPr marL="0" indent="0">
              <a:buNone/>
            </a:pPr>
            <a:endParaRPr lang="en-US" dirty="0"/>
          </a:p>
          <a:p>
            <a:pPr marL="457200" lvl="1" indent="0">
              <a:buNone/>
            </a:pPr>
            <a:r>
              <a:rPr lang="en-US" noProof="0" dirty="0" smtClean="0"/>
              <a:t> </a:t>
            </a:r>
          </a:p>
          <a:p>
            <a:pPr marL="457200" lvl="1" indent="0">
              <a:buNone/>
            </a:pPr>
            <a:endParaRPr lang="en-US" dirty="0"/>
          </a:p>
          <a:p>
            <a:pPr marL="457200" lvl="1" indent="0">
              <a:buNone/>
            </a:pPr>
            <a:endParaRPr lang="en-US" noProof="0" dirty="0" smtClean="0"/>
          </a:p>
          <a:p>
            <a:pPr marL="457200" lvl="1" indent="0">
              <a:buNone/>
            </a:pPr>
            <a:endParaRPr lang="en-US" dirty="0"/>
          </a:p>
          <a:p>
            <a:pPr marL="457200" lvl="1" indent="0">
              <a:buNone/>
            </a:pPr>
            <a:endParaRPr lang="en-US" noProof="0" dirty="0" smtClean="0"/>
          </a:p>
          <a:p>
            <a:pPr marL="457200" lvl="1" indent="0">
              <a:buNone/>
            </a:pPr>
            <a:endParaRPr lang="en-US" dirty="0"/>
          </a:p>
          <a:p>
            <a:pPr marL="457200" lvl="1" indent="0">
              <a:buNone/>
            </a:pPr>
            <a:r>
              <a:rPr lang="en-US" noProof="0" dirty="0" smtClean="0"/>
              <a:t>Note: but leaks by definition</a:t>
            </a:r>
          </a:p>
          <a:p>
            <a:pPr marL="457200" lvl="1" indent="0">
              <a:buNone/>
            </a:pPr>
            <a:r>
              <a:rPr lang="en-US" dirty="0" smtClean="0"/>
              <a:t>To some extent: accepted leaks</a:t>
            </a:r>
            <a:endParaRPr lang="en-US" noProof="0" dirty="0"/>
          </a:p>
        </p:txBody>
      </p:sp>
      <p:sp>
        <p:nvSpPr>
          <p:cNvPr id="4" name="Rectangle à coins arrondis 3"/>
          <p:cNvSpPr/>
          <p:nvPr/>
        </p:nvSpPr>
        <p:spPr>
          <a:xfrm>
            <a:off x="583825" y="3311446"/>
            <a:ext cx="7974799" cy="9916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Theorem: </a:t>
            </a:r>
            <a:r>
              <a:rPr lang="en-US" sz="3200" dirty="0" smtClean="0"/>
              <a:t>Can always be achieved</a:t>
            </a:r>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25</a:t>
            </a:fld>
            <a:endParaRPr lang="en-GB"/>
          </a:p>
        </p:txBody>
      </p:sp>
    </p:spTree>
    <p:extLst>
      <p:ext uri="{BB962C8B-B14F-4D97-AF65-F5344CB8AC3E}">
        <p14:creationId xmlns:p14="http://schemas.microsoft.com/office/powerpoint/2010/main" val="37615704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What if we carry provenance?</a:t>
            </a:r>
            <a:endParaRPr lang="en-US" dirty="0"/>
          </a:p>
        </p:txBody>
      </p:sp>
      <p:sp>
        <p:nvSpPr>
          <p:cNvPr id="3" name="Espace réservé du contenu 2"/>
          <p:cNvSpPr>
            <a:spLocks noGrp="1"/>
          </p:cNvSpPr>
          <p:nvPr>
            <p:ph idx="1"/>
          </p:nvPr>
        </p:nvSpPr>
        <p:spPr>
          <a:xfrm>
            <a:off x="628649" y="1825625"/>
            <a:ext cx="8201585" cy="4351338"/>
          </a:xfrm>
        </p:spPr>
        <p:txBody>
          <a:bodyPr>
            <a:normAutofit lnSpcReduction="10000"/>
          </a:bodyPr>
          <a:lstStyle/>
          <a:p>
            <a:r>
              <a:rPr lang="en-US" dirty="0" smtClean="0"/>
              <a:t>When we send data, we attach provenance</a:t>
            </a:r>
          </a:p>
          <a:p>
            <a:r>
              <a:rPr lang="en-US" dirty="0" smtClean="0"/>
              <a:t>Of course, we impose no leak of information</a:t>
            </a:r>
          </a:p>
          <a:p>
            <a:endParaRPr lang="en-US" dirty="0"/>
          </a:p>
          <a:p>
            <a:r>
              <a:rPr lang="en-US" dirty="0" smtClean="0"/>
              <a:t>Peers </a:t>
            </a:r>
            <a:r>
              <a:rPr lang="en-US" dirty="0"/>
              <a:t>{p0, p1, p2, p3, p4} </a:t>
            </a:r>
            <a:endParaRPr lang="en-US" dirty="0" smtClean="0"/>
          </a:p>
          <a:p>
            <a:r>
              <a:rPr lang="en-US" dirty="0" smtClean="0"/>
              <a:t>Extensional</a:t>
            </a:r>
            <a:r>
              <a:rPr lang="en-US" dirty="0"/>
              <a:t> </a:t>
            </a:r>
            <a:r>
              <a:rPr lang="en-US" dirty="0" smtClean="0"/>
              <a:t>instance { R</a:t>
            </a:r>
            <a:r>
              <a:rPr lang="en-US" dirty="0"/>
              <a:t>@p0, R@p1 }</a:t>
            </a:r>
          </a:p>
          <a:p>
            <a:r>
              <a:rPr lang="is-IS" dirty="0" smtClean="0"/>
              <a:t>AC policy  	</a:t>
            </a:r>
            <a:r>
              <a:rPr lang="fr-FR" dirty="0" smtClean="0"/>
              <a:t>acl</a:t>
            </a:r>
            <a:r>
              <a:rPr lang="fr-FR" dirty="0"/>
              <a:t>@p0(R, p2)  :– </a:t>
            </a:r>
            <a:r>
              <a:rPr lang="fr-FR" dirty="0" smtClean="0"/>
              <a:t>	acl</a:t>
            </a:r>
            <a:r>
              <a:rPr lang="fr-FR" dirty="0"/>
              <a:t>@p0(R, p4)  :– </a:t>
            </a:r>
            <a:r>
              <a:rPr lang="fr-FR" dirty="0" smtClean="0"/>
              <a:t>	 </a:t>
            </a:r>
          </a:p>
          <a:p>
            <a:pPr marL="0" indent="0">
              <a:buNone/>
            </a:pPr>
            <a:r>
              <a:rPr lang="fr-FR" dirty="0"/>
              <a:t>	</a:t>
            </a:r>
            <a:r>
              <a:rPr lang="fr-FR" dirty="0" smtClean="0"/>
              <a:t>	acl</a:t>
            </a:r>
            <a:r>
              <a:rPr lang="fr-FR" dirty="0"/>
              <a:t>@p1(R, p3)  :– 	</a:t>
            </a:r>
            <a:r>
              <a:rPr lang="fr-FR" dirty="0" smtClean="0"/>
              <a:t>acl</a:t>
            </a:r>
            <a:r>
              <a:rPr lang="fr-FR" dirty="0"/>
              <a:t>@p1(R, p4)  :– </a:t>
            </a:r>
            <a:endParaRPr lang="is-IS" dirty="0" smtClean="0"/>
          </a:p>
          <a:p>
            <a:r>
              <a:rPr lang="is-IS" dirty="0" smtClean="0"/>
              <a:t>Program</a:t>
            </a:r>
            <a:r>
              <a:rPr lang="is-IS" dirty="0"/>
              <a:t>	</a:t>
            </a:r>
            <a:r>
              <a:rPr lang="is-IS" dirty="0" smtClean="0"/>
              <a:t>S@</a:t>
            </a:r>
            <a:r>
              <a:rPr lang="is-IS" dirty="0"/>
              <a:t>p2  :– R@</a:t>
            </a:r>
            <a:r>
              <a:rPr lang="is-IS" dirty="0" smtClean="0"/>
              <a:t>p0	S</a:t>
            </a:r>
            <a:r>
              <a:rPr lang="is-IS" dirty="0"/>
              <a:t>@p2  :– R@</a:t>
            </a:r>
            <a:r>
              <a:rPr lang="is-IS" dirty="0" smtClean="0"/>
              <a:t>p1</a:t>
            </a:r>
          </a:p>
          <a:p>
            <a:pPr marL="0" indent="0">
              <a:buNone/>
            </a:pPr>
            <a:r>
              <a:rPr lang="is-IS" dirty="0"/>
              <a:t>	</a:t>
            </a:r>
            <a:r>
              <a:rPr lang="is-IS" dirty="0" smtClean="0"/>
              <a:t>	S</a:t>
            </a:r>
            <a:r>
              <a:rPr lang="is-IS" dirty="0"/>
              <a:t>@p3  :– S@</a:t>
            </a:r>
            <a:r>
              <a:rPr lang="is-IS" dirty="0" smtClean="0"/>
              <a:t>p2</a:t>
            </a:r>
            <a:r>
              <a:rPr lang="is-IS" dirty="0"/>
              <a:t>	</a:t>
            </a:r>
            <a:r>
              <a:rPr lang="is-IS" dirty="0" smtClean="0"/>
              <a:t>S</a:t>
            </a:r>
            <a:r>
              <a:rPr lang="is-IS" dirty="0"/>
              <a:t>@p4  :– S@</a:t>
            </a:r>
            <a:r>
              <a:rPr lang="is-IS" dirty="0" smtClean="0"/>
              <a:t>p3</a:t>
            </a:r>
            <a:endParaRPr lang="is-IS" dirty="0"/>
          </a:p>
          <a:p>
            <a:pPr marL="0" indent="0">
              <a:buNone/>
            </a:pPr>
            <a:endParaRPr lang="en-US"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26</a:t>
            </a:fld>
            <a:endParaRPr lang="en-GB"/>
          </a:p>
        </p:txBody>
      </p:sp>
    </p:spTree>
    <p:extLst>
      <p:ext uri="{BB962C8B-B14F-4D97-AF65-F5344CB8AC3E}">
        <p14:creationId xmlns:p14="http://schemas.microsoft.com/office/powerpoint/2010/main" val="24744140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28650" y="612588"/>
            <a:ext cx="3886200" cy="5564375"/>
          </a:xfrm>
        </p:spPr>
        <p:txBody>
          <a:bodyPr>
            <a:normAutofit lnSpcReduction="10000"/>
          </a:bodyPr>
          <a:lstStyle/>
          <a:p>
            <a:r>
              <a:rPr lang="fr-FR" dirty="0" smtClean="0"/>
              <a:t>acl</a:t>
            </a:r>
            <a:r>
              <a:rPr lang="fr-FR" dirty="0"/>
              <a:t>@p0(R, p2)  </a:t>
            </a:r>
            <a:r>
              <a:rPr lang="fr-FR" dirty="0" smtClean="0"/>
              <a:t>:– acl</a:t>
            </a:r>
            <a:r>
              <a:rPr lang="fr-FR" dirty="0"/>
              <a:t>@p0(R, p4)  :– </a:t>
            </a:r>
            <a:r>
              <a:rPr lang="fr-FR" dirty="0" smtClean="0"/>
              <a:t>	 acl</a:t>
            </a:r>
            <a:r>
              <a:rPr lang="fr-FR" dirty="0"/>
              <a:t>@p1(R, p3)  :– </a:t>
            </a:r>
            <a:r>
              <a:rPr lang="fr-FR" dirty="0" smtClean="0"/>
              <a:t>acl</a:t>
            </a:r>
            <a:r>
              <a:rPr lang="fr-FR" dirty="0"/>
              <a:t>@p1(R, p4)  :– </a:t>
            </a:r>
            <a:endParaRPr lang="is-IS" dirty="0" smtClean="0"/>
          </a:p>
          <a:p>
            <a:r>
              <a:rPr lang="is-IS" dirty="0" smtClean="0"/>
              <a:t>S@</a:t>
            </a:r>
            <a:r>
              <a:rPr lang="is-IS" dirty="0"/>
              <a:t>p2  :– R@</a:t>
            </a:r>
            <a:r>
              <a:rPr lang="is-IS" dirty="0" smtClean="0"/>
              <a:t>p0 S</a:t>
            </a:r>
            <a:r>
              <a:rPr lang="is-IS" dirty="0"/>
              <a:t>@p2  :– R@</a:t>
            </a:r>
            <a:r>
              <a:rPr lang="is-IS" dirty="0" smtClean="0"/>
              <a:t>p1 S</a:t>
            </a:r>
            <a:r>
              <a:rPr lang="is-IS" dirty="0"/>
              <a:t>@p3  :– S@</a:t>
            </a:r>
            <a:r>
              <a:rPr lang="is-IS" dirty="0" smtClean="0"/>
              <a:t>p2</a:t>
            </a:r>
            <a:r>
              <a:rPr lang="is-IS" dirty="0"/>
              <a:t> </a:t>
            </a:r>
            <a:r>
              <a:rPr lang="is-IS" dirty="0" smtClean="0"/>
              <a:t>S</a:t>
            </a:r>
            <a:r>
              <a:rPr lang="is-IS" dirty="0"/>
              <a:t>@p4  :– S@</a:t>
            </a:r>
            <a:r>
              <a:rPr lang="is-IS" dirty="0" smtClean="0"/>
              <a:t>p3</a:t>
            </a:r>
            <a:endParaRPr lang="is-IS" dirty="0"/>
          </a:p>
          <a:p>
            <a:r>
              <a:rPr lang="fr-FR" dirty="0" smtClean="0">
                <a:solidFill>
                  <a:srgbClr val="FF0000"/>
                </a:solidFill>
              </a:rPr>
              <a:t>S@p</a:t>
            </a:r>
            <a:r>
              <a:rPr lang="is-IS" dirty="0" smtClean="0">
                <a:solidFill>
                  <a:srgbClr val="FF0000"/>
                </a:solidFill>
              </a:rPr>
              <a:t>4 is derived</a:t>
            </a:r>
            <a:r>
              <a:rPr lang="is-IS" dirty="0" smtClean="0"/>
              <a:t> with this AC policy</a:t>
            </a:r>
          </a:p>
          <a:p>
            <a:r>
              <a:rPr lang="fr-FR" dirty="0" smtClean="0"/>
              <a:t>p</a:t>
            </a:r>
            <a:r>
              <a:rPr lang="is-IS" dirty="0" smtClean="0"/>
              <a:t>4 is not allowed to see any provenance of </a:t>
            </a:r>
            <a:r>
              <a:rPr lang="is-IS" b="1" dirty="0" smtClean="0">
                <a:solidFill>
                  <a:srgbClr val="FF0000"/>
                </a:solidFill>
              </a:rPr>
              <a:t>S@p4 </a:t>
            </a:r>
          </a:p>
          <a:p>
            <a:pPr marL="0" indent="0">
              <a:buNone/>
            </a:pPr>
            <a:r>
              <a:rPr lang="is-IS" dirty="0"/>
              <a:t> </a:t>
            </a:r>
            <a:endParaRPr lang="is-IS" dirty="0" smtClean="0"/>
          </a:p>
          <a:p>
            <a:endParaRPr lang="is-IS" dirty="0"/>
          </a:p>
          <a:p>
            <a:endParaRPr lang="is-IS" dirty="0" smtClean="0"/>
          </a:p>
          <a:p>
            <a:pPr marL="0" indent="0">
              <a:buNone/>
            </a:pPr>
            <a:endParaRPr lang="en-US"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27</a:t>
            </a:fld>
            <a:endParaRPr lang="en-GB"/>
          </a:p>
        </p:txBody>
      </p:sp>
      <p:sp>
        <p:nvSpPr>
          <p:cNvPr id="4" name="Rectangle à coins arrondis 3"/>
          <p:cNvSpPr/>
          <p:nvPr/>
        </p:nvSpPr>
        <p:spPr>
          <a:xfrm>
            <a:off x="494178" y="5991412"/>
            <a:ext cx="7974799" cy="8665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Deciding whether a peer can see a fact has higher complexity </a:t>
            </a:r>
            <a:endParaRPr lang="en-US" sz="3200" dirty="0" smtClean="0"/>
          </a:p>
        </p:txBody>
      </p:sp>
      <p:sp>
        <p:nvSpPr>
          <p:cNvPr id="9" name="Rectangle à coins arrondis 8"/>
          <p:cNvSpPr/>
          <p:nvPr/>
        </p:nvSpPr>
        <p:spPr>
          <a:xfrm>
            <a:off x="6457576" y="62748"/>
            <a:ext cx="1969248" cy="430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S@p4 :- S@p3</a:t>
            </a:r>
            <a:endParaRPr lang="en-US" sz="2000" dirty="0"/>
          </a:p>
        </p:txBody>
      </p:sp>
      <p:sp>
        <p:nvSpPr>
          <p:cNvPr id="10" name="Rectangle à coins arrondis 9"/>
          <p:cNvSpPr/>
          <p:nvPr/>
        </p:nvSpPr>
        <p:spPr>
          <a:xfrm>
            <a:off x="4802094" y="65736"/>
            <a:ext cx="1234141" cy="427326"/>
          </a:xfrm>
          <a:prstGeom prst="roundRect">
            <a:avLst/>
          </a:prstGeom>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S@p4 </a:t>
            </a:r>
            <a:endParaRPr lang="en-US" sz="2000" dirty="0"/>
          </a:p>
        </p:txBody>
      </p:sp>
      <p:cxnSp>
        <p:nvCxnSpPr>
          <p:cNvPr id="12" name="Connecteur droit avec flèche 11"/>
          <p:cNvCxnSpPr>
            <a:stCxn id="9" idx="1"/>
            <a:endCxn id="10" idx="3"/>
          </p:cNvCxnSpPr>
          <p:nvPr/>
        </p:nvCxnSpPr>
        <p:spPr>
          <a:xfrm flipH="1">
            <a:off x="6036235" y="277905"/>
            <a:ext cx="421341" cy="149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Rectangle à coins arrondis 12"/>
          <p:cNvSpPr/>
          <p:nvPr/>
        </p:nvSpPr>
        <p:spPr>
          <a:xfrm>
            <a:off x="6490448" y="827729"/>
            <a:ext cx="1969248" cy="430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S@p3 :- S@p2</a:t>
            </a:r>
            <a:endParaRPr lang="en-US" sz="2000" dirty="0"/>
          </a:p>
        </p:txBody>
      </p:sp>
      <p:sp>
        <p:nvSpPr>
          <p:cNvPr id="14" name="Rectangle à coins arrondis 13"/>
          <p:cNvSpPr/>
          <p:nvPr/>
        </p:nvSpPr>
        <p:spPr>
          <a:xfrm>
            <a:off x="4834966" y="830717"/>
            <a:ext cx="1234141" cy="4273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S@p3 </a:t>
            </a:r>
            <a:endParaRPr lang="en-US" sz="2000" dirty="0"/>
          </a:p>
        </p:txBody>
      </p:sp>
      <p:cxnSp>
        <p:nvCxnSpPr>
          <p:cNvPr id="15" name="Connecteur droit avec flèche 14"/>
          <p:cNvCxnSpPr>
            <a:stCxn id="13" idx="1"/>
            <a:endCxn id="14" idx="3"/>
          </p:cNvCxnSpPr>
          <p:nvPr/>
        </p:nvCxnSpPr>
        <p:spPr>
          <a:xfrm flipH="1">
            <a:off x="6069107" y="1042886"/>
            <a:ext cx="421341" cy="149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6" name="Rectangle à coins arrondis 15"/>
          <p:cNvSpPr/>
          <p:nvPr/>
        </p:nvSpPr>
        <p:spPr>
          <a:xfrm>
            <a:off x="6523320" y="1592710"/>
            <a:ext cx="1969248" cy="430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S@p2 :- R@p1</a:t>
            </a:r>
            <a:endParaRPr lang="en-US" sz="2000" dirty="0"/>
          </a:p>
        </p:txBody>
      </p:sp>
      <p:sp>
        <p:nvSpPr>
          <p:cNvPr id="17" name="Rectangle à coins arrondis 16"/>
          <p:cNvSpPr/>
          <p:nvPr/>
        </p:nvSpPr>
        <p:spPr>
          <a:xfrm>
            <a:off x="4867838" y="1595698"/>
            <a:ext cx="1234141" cy="427326"/>
          </a:xfrm>
          <a:prstGeom prst="roundRect">
            <a:avLst/>
          </a:prstGeom>
          <a:solidFill>
            <a:srgbClr val="ED7D3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S@p2 </a:t>
            </a:r>
            <a:endParaRPr lang="en-US" sz="2000" dirty="0"/>
          </a:p>
        </p:txBody>
      </p:sp>
      <p:cxnSp>
        <p:nvCxnSpPr>
          <p:cNvPr id="18" name="Connecteur droit avec flèche 17"/>
          <p:cNvCxnSpPr>
            <a:stCxn id="16" idx="1"/>
            <a:endCxn id="17" idx="3"/>
          </p:cNvCxnSpPr>
          <p:nvPr/>
        </p:nvCxnSpPr>
        <p:spPr>
          <a:xfrm flipH="1">
            <a:off x="6101979" y="1807867"/>
            <a:ext cx="421341" cy="149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ngle 19"/>
          <p:cNvCxnSpPr>
            <a:stCxn id="14" idx="0"/>
            <a:endCxn id="9" idx="2"/>
          </p:cNvCxnSpPr>
          <p:nvPr/>
        </p:nvCxnSpPr>
        <p:spPr>
          <a:xfrm rot="5400000" flipH="1" flipV="1">
            <a:off x="6278291" y="-333191"/>
            <a:ext cx="337655" cy="1990163"/>
          </a:xfrm>
          <a:prstGeom prst="bentConnector3">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ngle 21"/>
          <p:cNvCxnSpPr>
            <a:stCxn id="17" idx="0"/>
            <a:endCxn id="13" idx="2"/>
          </p:cNvCxnSpPr>
          <p:nvPr/>
        </p:nvCxnSpPr>
        <p:spPr>
          <a:xfrm rot="5400000" flipH="1" flipV="1">
            <a:off x="6311163" y="431790"/>
            <a:ext cx="337655" cy="1990163"/>
          </a:xfrm>
          <a:prstGeom prst="bentConnector3">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3" name="Rectangle à coins arrondis 22"/>
          <p:cNvSpPr/>
          <p:nvPr/>
        </p:nvSpPr>
        <p:spPr>
          <a:xfrm>
            <a:off x="4885769" y="2315856"/>
            <a:ext cx="1234141" cy="4273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a:t>
            </a:r>
            <a:r>
              <a:rPr lang="en-US" sz="2000" dirty="0" smtClean="0"/>
              <a:t>@p1 </a:t>
            </a:r>
            <a:endParaRPr lang="en-US" sz="2000" dirty="0"/>
          </a:p>
        </p:txBody>
      </p:sp>
      <p:cxnSp>
        <p:nvCxnSpPr>
          <p:cNvPr id="25" name="Connecteur en angle 24"/>
          <p:cNvCxnSpPr>
            <a:stCxn id="23" idx="0"/>
            <a:endCxn id="16" idx="2"/>
          </p:cNvCxnSpPr>
          <p:nvPr/>
        </p:nvCxnSpPr>
        <p:spPr>
          <a:xfrm rot="5400000" flipH="1" flipV="1">
            <a:off x="6358976" y="1166888"/>
            <a:ext cx="292832" cy="2005104"/>
          </a:xfrm>
          <a:prstGeom prst="bentConnector3">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6" name="Rectangle à coins arrondis 25"/>
          <p:cNvSpPr/>
          <p:nvPr/>
        </p:nvSpPr>
        <p:spPr>
          <a:xfrm>
            <a:off x="6490448" y="3203380"/>
            <a:ext cx="1969248" cy="430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S@p4 :- S@p3</a:t>
            </a:r>
            <a:endParaRPr lang="en-US" sz="2000" dirty="0"/>
          </a:p>
        </p:txBody>
      </p:sp>
      <p:sp>
        <p:nvSpPr>
          <p:cNvPr id="27" name="Rectangle à coins arrondis 26"/>
          <p:cNvSpPr/>
          <p:nvPr/>
        </p:nvSpPr>
        <p:spPr>
          <a:xfrm>
            <a:off x="4834966" y="3206368"/>
            <a:ext cx="1234141" cy="427326"/>
          </a:xfrm>
          <a:prstGeom prst="roundRect">
            <a:avLst/>
          </a:prstGeom>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S@p4 </a:t>
            </a:r>
            <a:endParaRPr lang="en-US" sz="2000" dirty="0"/>
          </a:p>
        </p:txBody>
      </p:sp>
      <p:cxnSp>
        <p:nvCxnSpPr>
          <p:cNvPr id="28" name="Connecteur droit avec flèche 27"/>
          <p:cNvCxnSpPr>
            <a:stCxn id="26" idx="1"/>
            <a:endCxn id="27" idx="3"/>
          </p:cNvCxnSpPr>
          <p:nvPr/>
        </p:nvCxnSpPr>
        <p:spPr>
          <a:xfrm flipH="1">
            <a:off x="6069107" y="3418537"/>
            <a:ext cx="421341" cy="149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9" name="Rectangle à coins arrondis 28"/>
          <p:cNvSpPr/>
          <p:nvPr/>
        </p:nvSpPr>
        <p:spPr>
          <a:xfrm>
            <a:off x="6523320" y="3968361"/>
            <a:ext cx="1969248" cy="430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S@p3 :- S@p2</a:t>
            </a:r>
            <a:endParaRPr lang="en-US" sz="2000" dirty="0"/>
          </a:p>
        </p:txBody>
      </p:sp>
      <p:sp>
        <p:nvSpPr>
          <p:cNvPr id="30" name="Rectangle à coins arrondis 29"/>
          <p:cNvSpPr/>
          <p:nvPr/>
        </p:nvSpPr>
        <p:spPr>
          <a:xfrm>
            <a:off x="4867838" y="3971349"/>
            <a:ext cx="1234141" cy="427326"/>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S@p3 </a:t>
            </a:r>
            <a:endParaRPr lang="en-US" sz="2000" dirty="0"/>
          </a:p>
        </p:txBody>
      </p:sp>
      <p:cxnSp>
        <p:nvCxnSpPr>
          <p:cNvPr id="31" name="Connecteur droit avec flèche 30"/>
          <p:cNvCxnSpPr>
            <a:stCxn id="29" idx="1"/>
            <a:endCxn id="30" idx="3"/>
          </p:cNvCxnSpPr>
          <p:nvPr/>
        </p:nvCxnSpPr>
        <p:spPr>
          <a:xfrm flipH="1">
            <a:off x="6101979" y="4183518"/>
            <a:ext cx="421341" cy="149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2" name="Rectangle à coins arrondis 31"/>
          <p:cNvSpPr/>
          <p:nvPr/>
        </p:nvSpPr>
        <p:spPr>
          <a:xfrm>
            <a:off x="6556192" y="4733342"/>
            <a:ext cx="1969248" cy="4303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S@p2 :- R@p1</a:t>
            </a:r>
            <a:endParaRPr lang="en-US" sz="2000" dirty="0"/>
          </a:p>
        </p:txBody>
      </p:sp>
      <p:sp>
        <p:nvSpPr>
          <p:cNvPr id="33" name="Rectangle à coins arrondis 32"/>
          <p:cNvSpPr/>
          <p:nvPr/>
        </p:nvSpPr>
        <p:spPr>
          <a:xfrm>
            <a:off x="4900710" y="4736330"/>
            <a:ext cx="1234141" cy="4273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S@p2 </a:t>
            </a:r>
            <a:endParaRPr lang="en-US" sz="2000" dirty="0"/>
          </a:p>
        </p:txBody>
      </p:sp>
      <p:cxnSp>
        <p:nvCxnSpPr>
          <p:cNvPr id="34" name="Connecteur droit avec flèche 33"/>
          <p:cNvCxnSpPr>
            <a:stCxn id="32" idx="1"/>
            <a:endCxn id="33" idx="3"/>
          </p:cNvCxnSpPr>
          <p:nvPr/>
        </p:nvCxnSpPr>
        <p:spPr>
          <a:xfrm flipH="1">
            <a:off x="6134851" y="4948499"/>
            <a:ext cx="421341" cy="149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35" name="Connecteur en angle 34"/>
          <p:cNvCxnSpPr>
            <a:stCxn id="30" idx="0"/>
            <a:endCxn id="26" idx="2"/>
          </p:cNvCxnSpPr>
          <p:nvPr/>
        </p:nvCxnSpPr>
        <p:spPr>
          <a:xfrm rot="5400000" flipH="1" flipV="1">
            <a:off x="6311163" y="2807441"/>
            <a:ext cx="337655" cy="1990163"/>
          </a:xfrm>
          <a:prstGeom prst="bentConnector3">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36" name="Connecteur en angle 35"/>
          <p:cNvCxnSpPr>
            <a:stCxn id="33" idx="0"/>
            <a:endCxn id="29" idx="2"/>
          </p:cNvCxnSpPr>
          <p:nvPr/>
        </p:nvCxnSpPr>
        <p:spPr>
          <a:xfrm rot="5400000" flipH="1" flipV="1">
            <a:off x="6344035" y="3572422"/>
            <a:ext cx="337655" cy="1990163"/>
          </a:xfrm>
          <a:prstGeom prst="bentConnector3">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7" name="Rectangle à coins arrondis 36"/>
          <p:cNvSpPr/>
          <p:nvPr/>
        </p:nvSpPr>
        <p:spPr>
          <a:xfrm>
            <a:off x="4918641" y="5456488"/>
            <a:ext cx="1234141" cy="4273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a:t>
            </a:r>
            <a:r>
              <a:rPr lang="en-US" sz="2000" dirty="0" smtClean="0"/>
              <a:t>@p0 </a:t>
            </a:r>
            <a:endParaRPr lang="en-US" sz="2000" dirty="0"/>
          </a:p>
        </p:txBody>
      </p:sp>
      <p:cxnSp>
        <p:nvCxnSpPr>
          <p:cNvPr id="38" name="Connecteur en angle 37"/>
          <p:cNvCxnSpPr>
            <a:stCxn id="37" idx="0"/>
            <a:endCxn id="32" idx="2"/>
          </p:cNvCxnSpPr>
          <p:nvPr/>
        </p:nvCxnSpPr>
        <p:spPr>
          <a:xfrm rot="5400000" flipH="1" flipV="1">
            <a:off x="6391848" y="4307520"/>
            <a:ext cx="292832" cy="2005104"/>
          </a:xfrm>
          <a:prstGeom prst="bentConnector3">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5603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Conclusion</a:t>
            </a:r>
            <a:endParaRPr lang="en-US" noProof="0"/>
          </a:p>
        </p:txBody>
      </p:sp>
      <p:sp>
        <p:nvSpPr>
          <p:cNvPr id="3" name="Espace réservé du contenu 2"/>
          <p:cNvSpPr>
            <a:spLocks noGrp="1"/>
          </p:cNvSpPr>
          <p:nvPr>
            <p:ph idx="1"/>
          </p:nvPr>
        </p:nvSpPr>
        <p:spPr/>
        <p:txBody>
          <a:bodyPr/>
          <a:lstStyle/>
          <a:p>
            <a:pPr marL="0" indent="0">
              <a:buNone/>
            </a:pPr>
            <a:r>
              <a:rPr lang="en-US" noProof="0" dirty="0" smtClean="0"/>
              <a:t>Formal study of collaborative access control</a:t>
            </a:r>
          </a:p>
          <a:p>
            <a:pPr marL="0" indent="0">
              <a:buNone/>
            </a:pPr>
            <a:r>
              <a:rPr lang="en-US" noProof="0" dirty="0" smtClean="0"/>
              <a:t>Reasonable complexity</a:t>
            </a:r>
          </a:p>
          <a:p>
            <a:pPr marL="0" indent="0">
              <a:buNone/>
            </a:pPr>
            <a:r>
              <a:rPr lang="en-US" dirty="0" smtClean="0"/>
              <a:t>Results on leaking</a:t>
            </a:r>
            <a:endParaRPr lang="en-US" noProof="0" dirty="0" smtClean="0"/>
          </a:p>
          <a:p>
            <a:pPr marL="0" indent="0">
              <a:buNone/>
            </a:pPr>
            <a:r>
              <a:rPr lang="en-US" dirty="0" smtClean="0"/>
              <a:t>Results </a:t>
            </a:r>
            <a:r>
              <a:rPr lang="en-US" noProof="0" dirty="0" smtClean="0"/>
              <a:t>of goal achievement</a:t>
            </a:r>
          </a:p>
          <a:p>
            <a:pPr marL="0" indent="0">
              <a:buNone/>
            </a:pPr>
            <a:r>
              <a:rPr lang="en-US" noProof="0" dirty="0" smtClean="0"/>
              <a:t>Highlights interactions between access control and provenance</a:t>
            </a:r>
            <a:endParaRPr lang="en-US" noProof="0" dirty="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28</a:t>
            </a:fld>
            <a:endParaRPr lang="en-GB"/>
          </a:p>
        </p:txBody>
      </p:sp>
    </p:spTree>
    <p:extLst>
      <p:ext uri="{BB962C8B-B14F-4D97-AF65-F5344CB8AC3E}">
        <p14:creationId xmlns:p14="http://schemas.microsoft.com/office/powerpoint/2010/main" val="7722277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srcRect/>
          <a:stretch>
            <a:fillRect/>
          </a:stretch>
        </p:blipFill>
        <p:spPr bwMode="auto">
          <a:xfrm>
            <a:off x="6613337" y="2698984"/>
            <a:ext cx="2955727" cy="2853035"/>
          </a:xfrm>
          <a:prstGeom prst="rect">
            <a:avLst/>
          </a:prstGeom>
          <a:noFill/>
          <a:ln w="12700" cap="flat">
            <a:noFill/>
            <a:miter lim="800000"/>
            <a:headEnd/>
            <a:tailEnd/>
          </a:ln>
        </p:spPr>
      </p:pic>
      <p:pic>
        <p:nvPicPr>
          <p:cNvPr id="5" name="Picture 5"/>
          <p:cNvPicPr>
            <a:picLocks noChangeAspect="1" noChangeArrowheads="1"/>
          </p:cNvPicPr>
          <p:nvPr/>
        </p:nvPicPr>
        <p:blipFill>
          <a:blip r:embed="rId3"/>
          <a:srcRect/>
          <a:stretch>
            <a:fillRect/>
          </a:stretch>
        </p:blipFill>
        <p:spPr bwMode="auto">
          <a:xfrm>
            <a:off x="11674" y="6081117"/>
            <a:ext cx="2366367" cy="723305"/>
          </a:xfrm>
          <a:prstGeom prst="rect">
            <a:avLst/>
          </a:prstGeom>
          <a:solidFill>
            <a:schemeClr val="bg1"/>
          </a:solidFill>
          <a:ln w="12700" cap="flat">
            <a:noFill/>
            <a:miter lim="800000"/>
            <a:headEnd/>
            <a:tailEnd/>
          </a:ln>
        </p:spPr>
      </p:pic>
      <p:pic>
        <p:nvPicPr>
          <p:cNvPr id="6" name="Picture 4"/>
          <p:cNvPicPr>
            <a:picLocks noChangeAspect="1" noChangeArrowheads="1"/>
          </p:cNvPicPr>
          <p:nvPr/>
        </p:nvPicPr>
        <p:blipFill>
          <a:blip r:embed="rId4"/>
          <a:srcRect/>
          <a:stretch>
            <a:fillRect/>
          </a:stretch>
        </p:blipFill>
        <p:spPr bwMode="auto">
          <a:xfrm>
            <a:off x="2441368" y="6125766"/>
            <a:ext cx="1446609" cy="732234"/>
          </a:xfrm>
          <a:prstGeom prst="rect">
            <a:avLst/>
          </a:prstGeom>
          <a:solidFill>
            <a:schemeClr val="bg1"/>
          </a:solidFill>
          <a:ln w="12700" cap="flat">
            <a:noFill/>
            <a:miter lim="800000"/>
            <a:headEnd/>
            <a:tailEnd/>
          </a:ln>
        </p:spPr>
      </p:pic>
      <p:pic>
        <p:nvPicPr>
          <p:cNvPr id="2" name="Image 1"/>
          <p:cNvPicPr>
            <a:picLocks noChangeAspect="1"/>
          </p:cNvPicPr>
          <p:nvPr/>
        </p:nvPicPr>
        <p:blipFill>
          <a:blip r:embed="rId5"/>
          <a:stretch>
            <a:fillRect/>
          </a:stretch>
        </p:blipFill>
        <p:spPr>
          <a:xfrm>
            <a:off x="-1120588" y="463177"/>
            <a:ext cx="7620000" cy="3810000"/>
          </a:xfrm>
          <a:prstGeom prst="rect">
            <a:avLst/>
          </a:prstGeom>
        </p:spPr>
      </p:pic>
      <p:pic>
        <p:nvPicPr>
          <p:cNvPr id="8" name="Image 7"/>
          <p:cNvPicPr>
            <a:picLocks noChangeAspect="1"/>
          </p:cNvPicPr>
          <p:nvPr/>
        </p:nvPicPr>
        <p:blipFill>
          <a:blip r:embed="rId6"/>
          <a:stretch>
            <a:fillRect/>
          </a:stretch>
        </p:blipFill>
        <p:spPr>
          <a:xfrm>
            <a:off x="6874957" y="6305176"/>
            <a:ext cx="2269043" cy="440017"/>
          </a:xfrm>
          <a:prstGeom prst="rect">
            <a:avLst/>
          </a:prstGeom>
        </p:spPr>
      </p:pic>
      <p:pic>
        <p:nvPicPr>
          <p:cNvPr id="9" name="Image 8"/>
          <p:cNvPicPr>
            <a:picLocks noChangeAspect="1"/>
          </p:cNvPicPr>
          <p:nvPr/>
        </p:nvPicPr>
        <p:blipFill>
          <a:blip r:embed="rId7"/>
          <a:stretch>
            <a:fillRect/>
          </a:stretch>
        </p:blipFill>
        <p:spPr>
          <a:xfrm>
            <a:off x="4090151" y="5927912"/>
            <a:ext cx="930088" cy="930088"/>
          </a:xfrm>
          <a:prstGeom prst="rect">
            <a:avLst/>
          </a:prstGeom>
        </p:spPr>
      </p:pic>
      <p:pic>
        <p:nvPicPr>
          <p:cNvPr id="10" name="Image 9"/>
          <p:cNvPicPr>
            <a:picLocks noChangeAspect="1"/>
          </p:cNvPicPr>
          <p:nvPr/>
        </p:nvPicPr>
        <p:blipFill>
          <a:blip r:embed="rId8"/>
          <a:stretch>
            <a:fillRect/>
          </a:stretch>
        </p:blipFill>
        <p:spPr>
          <a:xfrm>
            <a:off x="4945530" y="5924070"/>
            <a:ext cx="2067858" cy="1079605"/>
          </a:xfrm>
          <a:prstGeom prst="rect">
            <a:avLst/>
          </a:prstGeom>
        </p:spPr>
      </p:pic>
    </p:spTree>
    <p:extLst>
      <p:ext uri="{BB962C8B-B14F-4D97-AF65-F5344CB8AC3E}">
        <p14:creationId xmlns:p14="http://schemas.microsoft.com/office/powerpoint/2010/main" val="18400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Motivation and Webdamlog</a:t>
            </a:r>
            <a:endParaRPr lang="en-US" dirty="0"/>
          </a:p>
        </p:txBody>
      </p:sp>
      <p:sp>
        <p:nvSpPr>
          <p:cNvPr id="5" name="Espace réservé du texte 4"/>
          <p:cNvSpPr>
            <a:spLocks noGrp="1"/>
          </p:cNvSpPr>
          <p:nvPr>
            <p:ph type="body" idx="1"/>
          </p:nvPr>
        </p:nvSpPr>
        <p:spPr/>
        <p:txBody>
          <a:bodyPr/>
          <a:lstStyle/>
          <a:p>
            <a:endParaRPr lang="en-US"/>
          </a:p>
        </p:txBody>
      </p:sp>
      <p:sp>
        <p:nvSpPr>
          <p:cNvPr id="6" name="Espace réservé du pied de page 5"/>
          <p:cNvSpPr>
            <a:spLocks noGrp="1"/>
          </p:cNvSpPr>
          <p:nvPr>
            <p:ph type="ftr" sz="quarter" idx="11"/>
          </p:nvPr>
        </p:nvSpPr>
        <p:spPr/>
        <p:txBody>
          <a:bodyPr/>
          <a:lstStyle/>
          <a:p>
            <a:r>
              <a:rPr lang="en-GB" dirty="0" smtClean="0"/>
              <a:t>ICDT16 - Abiteboul-Bourhis-Vianu</a:t>
            </a:r>
            <a:endParaRPr lang="en-GB" dirty="0"/>
          </a:p>
        </p:txBody>
      </p:sp>
      <p:sp>
        <p:nvSpPr>
          <p:cNvPr id="7" name="Espace réservé du numéro de diapositive 6"/>
          <p:cNvSpPr>
            <a:spLocks noGrp="1"/>
          </p:cNvSpPr>
          <p:nvPr>
            <p:ph type="sldNum" sz="quarter" idx="12"/>
          </p:nvPr>
        </p:nvSpPr>
        <p:spPr/>
        <p:txBody>
          <a:bodyPr/>
          <a:lstStyle/>
          <a:p>
            <a:fld id="{AF1C9C60-6E42-494E-86AB-D5668804EC7D}" type="slidenum">
              <a:rPr lang="en-GB" smtClean="0"/>
              <a:t>3</a:t>
            </a:fld>
            <a:endParaRPr lang="en-GB"/>
          </a:p>
        </p:txBody>
      </p:sp>
    </p:spTree>
    <p:extLst>
      <p:ext uri="{BB962C8B-B14F-4D97-AF65-F5344CB8AC3E}">
        <p14:creationId xmlns:p14="http://schemas.microsoft.com/office/powerpoint/2010/main" val="39124479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Controlling your </a:t>
            </a:r>
            <a:r>
              <a:rPr lang="en-US" dirty="0" smtClean="0"/>
              <a:t>own data</a:t>
            </a:r>
            <a:endParaRPr lang="en-US" noProof="0" dirty="0"/>
          </a:p>
        </p:txBody>
      </p:sp>
      <p:sp>
        <p:nvSpPr>
          <p:cNvPr id="3" name="Espace réservé du contenu 2"/>
          <p:cNvSpPr>
            <a:spLocks noGrp="1"/>
          </p:cNvSpPr>
          <p:nvPr>
            <p:ph idx="1"/>
          </p:nvPr>
        </p:nvSpPr>
        <p:spPr/>
        <p:txBody>
          <a:bodyPr>
            <a:normAutofit fontScale="92500" lnSpcReduction="20000"/>
          </a:bodyPr>
          <a:lstStyle/>
          <a:p>
            <a:pPr marL="360000" indent="-457200">
              <a:buNone/>
            </a:pPr>
            <a:r>
              <a:rPr lang="en-US" noProof="0" dirty="0" smtClean="0"/>
              <a:t>A </a:t>
            </a:r>
            <a:r>
              <a:rPr lang="en-US" dirty="0" smtClean="0"/>
              <a:t>Web user has more and more data distributed in many distinct systems</a:t>
            </a:r>
          </a:p>
          <a:p>
            <a:pPr marL="0" indent="0">
              <a:buNone/>
            </a:pPr>
            <a:r>
              <a:rPr lang="en-US" dirty="0" smtClean="0"/>
              <a:t>Distributed data management</a:t>
            </a:r>
            <a:endParaRPr lang="en-US" noProof="0" dirty="0" smtClean="0"/>
          </a:p>
          <a:p>
            <a:pPr lvl="1"/>
            <a:r>
              <a:rPr lang="en-US" dirty="0" smtClean="0"/>
              <a:t>Webdam project [ERC 2008-14]</a:t>
            </a:r>
          </a:p>
          <a:p>
            <a:pPr marL="0" indent="0">
              <a:buNone/>
            </a:pPr>
            <a:r>
              <a:rPr lang="en-US" dirty="0" smtClean="0"/>
              <a:t>Personal information management systems</a:t>
            </a:r>
          </a:p>
          <a:p>
            <a:pPr lvl="1"/>
            <a:r>
              <a:rPr lang="en-US" dirty="0" smtClean="0"/>
              <a:t>[Abiteboul-André-Kaplan, CACM’15</a:t>
            </a:r>
            <a:r>
              <a:rPr lang="en-US" dirty="0" smtClean="0"/>
              <a:t>] </a:t>
            </a:r>
          </a:p>
          <a:p>
            <a:pPr lvl="1"/>
            <a:r>
              <a:rPr lang="en-US" dirty="0" smtClean="0"/>
              <a:t>[Abiteboul-Marian </a:t>
            </a:r>
            <a:r>
              <a:rPr lang="en-US" smtClean="0"/>
              <a:t>tutorial EBDT</a:t>
            </a:r>
            <a:r>
              <a:rPr lang="en-US" dirty="0" smtClean="0"/>
              <a:t>’2015]</a:t>
            </a:r>
            <a:endParaRPr lang="en-US" noProof="0" dirty="0" smtClean="0"/>
          </a:p>
          <a:p>
            <a:pPr marL="0" indent="0">
              <a:buNone/>
            </a:pPr>
            <a:endParaRPr lang="en-US" noProof="0" dirty="0" smtClean="0"/>
          </a:p>
          <a:p>
            <a:pPr marL="0" indent="0">
              <a:buNone/>
            </a:pPr>
            <a:r>
              <a:rPr lang="en-US" noProof="0" dirty="0" smtClean="0"/>
              <a:t>Missing: access control</a:t>
            </a:r>
          </a:p>
          <a:p>
            <a:pPr lvl="1"/>
            <a:r>
              <a:rPr lang="en-US" noProof="0" dirty="0" smtClean="0"/>
              <a:t>Allowing control when data is disseminated on the Web</a:t>
            </a:r>
          </a:p>
          <a:p>
            <a:pPr marL="0" indent="0">
              <a:buNone/>
            </a:pPr>
            <a:endParaRPr lang="en-US" noProof="0" dirty="0" smtClean="0"/>
          </a:p>
          <a:p>
            <a:pPr marL="457200" lvl="1" indent="0">
              <a:buNone/>
            </a:pPr>
            <a:r>
              <a:rPr lang="en-US" noProof="0" dirty="0" smtClean="0"/>
              <a:t> </a:t>
            </a:r>
            <a:endParaRPr lang="en-US" noProof="0" dirty="0"/>
          </a:p>
        </p:txBody>
      </p:sp>
      <p:sp>
        <p:nvSpPr>
          <p:cNvPr id="6" name="Espace réservé du numéro de diapositive 5"/>
          <p:cNvSpPr>
            <a:spLocks noGrp="1"/>
          </p:cNvSpPr>
          <p:nvPr>
            <p:ph type="sldNum" sz="quarter" idx="12"/>
          </p:nvPr>
        </p:nvSpPr>
        <p:spPr/>
        <p:txBody>
          <a:bodyPr/>
          <a:lstStyle/>
          <a:p>
            <a:fld id="{E85D6E8C-8FC3-4D18-9036-5D0822A9A73A}" type="slidenum">
              <a:rPr lang="fr-FR" smtClean="0"/>
              <a:t>4</a:t>
            </a:fld>
            <a:endParaRPr lang="fr-FR"/>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Tree>
    <p:extLst>
      <p:ext uri="{BB962C8B-B14F-4D97-AF65-F5344CB8AC3E}">
        <p14:creationId xmlns:p14="http://schemas.microsoft.com/office/powerpoint/2010/main" val="942615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The Webdamlog language</a:t>
            </a:r>
            <a:endParaRPr lang="en-US" noProof="0" dirty="0"/>
          </a:p>
        </p:txBody>
      </p:sp>
      <p:sp>
        <p:nvSpPr>
          <p:cNvPr id="3" name="Espace réservé du contenu 2"/>
          <p:cNvSpPr>
            <a:spLocks noGrp="1"/>
          </p:cNvSpPr>
          <p:nvPr>
            <p:ph idx="1"/>
          </p:nvPr>
        </p:nvSpPr>
        <p:spPr>
          <a:xfrm>
            <a:off x="628650" y="1825625"/>
            <a:ext cx="8231468" cy="4351338"/>
          </a:xfrm>
        </p:spPr>
        <p:txBody>
          <a:bodyPr>
            <a:noAutofit/>
          </a:bodyPr>
          <a:lstStyle/>
          <a:p>
            <a:pPr>
              <a:buNone/>
            </a:pPr>
            <a:r>
              <a:rPr lang="en-US" sz="3200" noProof="0" dirty="0" smtClean="0"/>
              <a:t>Extends datalog with</a:t>
            </a:r>
          </a:p>
          <a:p>
            <a:pPr lvl="1"/>
            <a:r>
              <a:rPr lang="en-US" sz="2800" noProof="0" dirty="0" smtClean="0"/>
              <a:t>negation, updates, distribution, </a:t>
            </a:r>
            <a:r>
              <a:rPr lang="en-US" sz="2800" noProof="0" dirty="0" smtClean="0">
                <a:solidFill>
                  <a:srgbClr val="3366FF"/>
                </a:solidFill>
              </a:rPr>
              <a:t>delegation</a:t>
            </a:r>
            <a:r>
              <a:rPr lang="en-US" sz="2800" noProof="0" dirty="0" smtClean="0"/>
              <a:t>, time</a:t>
            </a:r>
          </a:p>
          <a:p>
            <a:pPr>
              <a:buNone/>
            </a:pPr>
            <a:r>
              <a:rPr lang="en-US" sz="3200" noProof="0" dirty="0" smtClean="0"/>
              <a:t>For a world that is</a:t>
            </a:r>
          </a:p>
          <a:p>
            <a:pPr lvl="1"/>
            <a:r>
              <a:rPr lang="en-US" sz="2800" noProof="0" dirty="0" smtClean="0">
                <a:solidFill>
                  <a:srgbClr val="0070C0"/>
                </a:solidFill>
              </a:rPr>
              <a:t>distributed</a:t>
            </a:r>
            <a:r>
              <a:rPr lang="en-US" sz="2800" noProof="0" dirty="0" smtClean="0"/>
              <a:t>: autonomous and asynchronous peers</a:t>
            </a:r>
          </a:p>
          <a:p>
            <a:pPr lvl="1"/>
            <a:r>
              <a:rPr lang="en-US" sz="2800" noProof="0" dirty="0" smtClean="0">
                <a:solidFill>
                  <a:srgbClr val="3366FF"/>
                </a:solidFill>
              </a:rPr>
              <a:t>dynamic</a:t>
            </a:r>
            <a:r>
              <a:rPr lang="en-US" sz="2800" noProof="0" dirty="0" smtClean="0"/>
              <a:t>: knowledge evolves; peers come and go</a:t>
            </a:r>
          </a:p>
          <a:p>
            <a:pPr>
              <a:lnSpc>
                <a:spcPct val="80000"/>
              </a:lnSpc>
              <a:buNone/>
            </a:pPr>
            <a:r>
              <a:rPr lang="en-US" sz="3200" noProof="0" dirty="0" smtClean="0"/>
              <a:t>Influenced by</a:t>
            </a:r>
          </a:p>
          <a:p>
            <a:pPr lvl="1">
              <a:lnSpc>
                <a:spcPct val="80000"/>
              </a:lnSpc>
            </a:pPr>
            <a:r>
              <a:rPr lang="en-US" sz="2800" noProof="0" dirty="0" smtClean="0"/>
              <a:t>Active XML (INRIA) </a:t>
            </a:r>
            <a:endParaRPr lang="en-US" sz="2800" dirty="0"/>
          </a:p>
          <a:p>
            <a:pPr lvl="1">
              <a:lnSpc>
                <a:spcPct val="80000"/>
              </a:lnSpc>
            </a:pPr>
            <a:r>
              <a:rPr lang="en-US" sz="2800" noProof="0" dirty="0" smtClean="0"/>
              <a:t>Dedalus (UC Berkeley)</a:t>
            </a:r>
            <a:endParaRPr lang="en-US" sz="2800" noProof="0" dirty="0" smtClean="0">
              <a:solidFill>
                <a:srgbClr val="0070C0"/>
              </a:solidFill>
            </a:endParaRPr>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5</a:t>
            </a:fld>
            <a:endParaRPr lang="en-GB"/>
          </a:p>
        </p:txBody>
      </p:sp>
    </p:spTree>
    <p:extLst>
      <p:ext uri="{BB962C8B-B14F-4D97-AF65-F5344CB8AC3E}">
        <p14:creationId xmlns:p14="http://schemas.microsoft.com/office/powerpoint/2010/main" val="42699090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ln/>
        </p:spPr>
        <p:txBody>
          <a:bodyPr/>
          <a:lstStyle/>
          <a:p>
            <a:r>
              <a:rPr lang="en-US" sz="4200" dirty="0"/>
              <a:t>The Webdamlog </a:t>
            </a:r>
            <a:r>
              <a:rPr lang="en-US" sz="4200" dirty="0" smtClean="0"/>
              <a:t>system</a:t>
            </a:r>
            <a:endParaRPr lang="en-US" sz="4200" dirty="0"/>
          </a:p>
        </p:txBody>
      </p:sp>
      <p:sp>
        <p:nvSpPr>
          <p:cNvPr id="51202" name="Rectangle 2"/>
          <p:cNvSpPr>
            <a:spLocks noGrp="1" noChangeArrowheads="1"/>
          </p:cNvSpPr>
          <p:nvPr>
            <p:ph idx="1"/>
          </p:nvPr>
        </p:nvSpPr>
        <p:spPr>
          <a:xfrm>
            <a:off x="628650" y="1799068"/>
            <a:ext cx="4799537" cy="4377895"/>
          </a:xfrm>
          <a:ln/>
        </p:spPr>
        <p:txBody>
          <a:bodyPr>
            <a:normAutofit/>
          </a:bodyPr>
          <a:lstStyle/>
          <a:p>
            <a:pPr marL="187517" indent="0">
              <a:buNone/>
            </a:pPr>
            <a:r>
              <a:rPr lang="en-US" dirty="0" err="1">
                <a:solidFill>
                  <a:srgbClr val="FF0000"/>
                </a:solidFill>
              </a:rPr>
              <a:t>Webdamlog+AC</a:t>
            </a:r>
            <a:r>
              <a:rPr lang="en-US" dirty="0">
                <a:solidFill>
                  <a:srgbClr val="FF0000"/>
                </a:solidFill>
              </a:rPr>
              <a:t> ⇒ Webdamlog </a:t>
            </a:r>
            <a:r>
              <a:rPr lang="en-US" dirty="0" smtClean="0">
                <a:solidFill>
                  <a:srgbClr val="FF0000"/>
                </a:solidFill>
              </a:rPr>
              <a:t>⇒		 </a:t>
            </a:r>
            <a:r>
              <a:rPr lang="en-US" dirty="0">
                <a:solidFill>
                  <a:srgbClr val="FF0000"/>
                </a:solidFill>
              </a:rPr>
              <a:t>Bloom </a:t>
            </a:r>
            <a:endParaRPr lang="en-US" dirty="0" smtClean="0">
              <a:solidFill>
                <a:srgbClr val="FF0000"/>
              </a:solidFill>
            </a:endParaRPr>
          </a:p>
          <a:p>
            <a:pPr marL="187517" indent="0">
              <a:buNone/>
            </a:pPr>
            <a:r>
              <a:rPr lang="en-US" sz="2400" dirty="0" smtClean="0"/>
              <a:t>(the language of Bud developed </a:t>
            </a:r>
            <a:r>
              <a:rPr lang="en-US" sz="2400" dirty="0"/>
              <a:t>at UC </a:t>
            </a:r>
            <a:r>
              <a:rPr lang="en-US" sz="2400" dirty="0" smtClean="0"/>
              <a:t>Berkeley)</a:t>
            </a:r>
          </a:p>
          <a:p>
            <a:pPr marL="187517" indent="0">
              <a:buNone/>
            </a:pPr>
            <a:r>
              <a:rPr lang="en-US" sz="2400" dirty="0" smtClean="0"/>
              <a:t>Main issues</a:t>
            </a:r>
          </a:p>
          <a:p>
            <a:pPr marL="876300">
              <a:buSzPct val="99000"/>
              <a:buFontTx/>
              <a:buAutoNum type="arabicPeriod"/>
            </a:pPr>
            <a:r>
              <a:rPr lang="en-US" sz="2400" dirty="0">
                <a:solidFill>
                  <a:srgbClr val="0000FF"/>
                </a:solidFill>
              </a:rPr>
              <a:t>Variable </a:t>
            </a:r>
            <a:r>
              <a:rPr lang="en-US" sz="2400" dirty="0" smtClean="0">
                <a:solidFill>
                  <a:srgbClr val="0000FF"/>
                </a:solidFill>
              </a:rPr>
              <a:t>relation/peer </a:t>
            </a:r>
            <a:r>
              <a:rPr lang="en-US" sz="2400" dirty="0">
                <a:solidFill>
                  <a:srgbClr val="0000FF"/>
                </a:solidFill>
              </a:rPr>
              <a:t>names</a:t>
            </a:r>
            <a:endParaRPr lang="en-US" sz="2400" dirty="0"/>
          </a:p>
          <a:p>
            <a:pPr marL="876300">
              <a:buSzPct val="99000"/>
              <a:buFontTx/>
              <a:buAutoNum type="arabicPeriod"/>
            </a:pPr>
            <a:r>
              <a:rPr lang="en-US" sz="2400" dirty="0">
                <a:solidFill>
                  <a:srgbClr val="0000FF"/>
                </a:solidFill>
              </a:rPr>
              <a:t>Delegations </a:t>
            </a:r>
            <a:endParaRPr lang="en-US" sz="2400" dirty="0" smtClean="0">
              <a:solidFill>
                <a:srgbClr val="0000FF"/>
              </a:solidFill>
            </a:endParaRPr>
          </a:p>
          <a:p>
            <a:pPr marL="876300">
              <a:buSzPct val="99000"/>
              <a:buFontTx/>
              <a:buAutoNum type="arabicPeriod"/>
            </a:pPr>
            <a:r>
              <a:rPr lang="en-US" sz="2400" dirty="0" smtClean="0">
                <a:solidFill>
                  <a:srgbClr val="0000FF"/>
                </a:solidFill>
              </a:rPr>
              <a:t>Update propagation</a:t>
            </a:r>
            <a:endParaRPr lang="en-US" sz="2400" dirty="0">
              <a:solidFill>
                <a:srgbClr val="0000FF"/>
              </a:solidFill>
            </a:endParaRPr>
          </a:p>
          <a:p>
            <a:pPr marL="876300">
              <a:buSzPct val="99000"/>
              <a:buFontTx/>
              <a:buAutoNum type="arabicPeriod"/>
            </a:pPr>
            <a:r>
              <a:rPr lang="en-US" sz="2400" dirty="0">
                <a:solidFill>
                  <a:srgbClr val="0000FF"/>
                </a:solidFill>
              </a:rPr>
              <a:t>Access control</a:t>
            </a:r>
            <a:endParaRPr lang="en-US" sz="2400" dirty="0"/>
          </a:p>
          <a:p>
            <a:pPr marL="530417" indent="-342900"/>
            <a:endParaRPr lang="en-US" sz="2200" dirty="0"/>
          </a:p>
        </p:txBody>
      </p:sp>
      <p:sp>
        <p:nvSpPr>
          <p:cNvPr id="3" name="Espace réservé du numéro de diapositive 2"/>
          <p:cNvSpPr>
            <a:spLocks noGrp="1"/>
          </p:cNvSpPr>
          <p:nvPr>
            <p:ph type="sldNum" sz="quarter" idx="12"/>
          </p:nvPr>
        </p:nvSpPr>
        <p:spPr/>
        <p:txBody>
          <a:bodyPr/>
          <a:lstStyle/>
          <a:p>
            <a:fld id="{1457A6C9-92C3-E741-8CDE-69286E9B4C4F}" type="slidenum">
              <a:rPr lang="en-US" smtClean="0"/>
              <a:pPr/>
              <a:t>6</a:t>
            </a:fld>
            <a:endParaRPr lang="en-US" dirty="0"/>
          </a:p>
        </p:txBody>
      </p:sp>
      <p:grpSp>
        <p:nvGrpSpPr>
          <p:cNvPr id="2" name="Grouper 1"/>
          <p:cNvGrpSpPr/>
          <p:nvPr/>
        </p:nvGrpSpPr>
        <p:grpSpPr>
          <a:xfrm>
            <a:off x="5438180" y="3375422"/>
            <a:ext cx="3634383" cy="3402211"/>
            <a:chOff x="7734300" y="2794000"/>
            <a:chExt cx="5168900" cy="4838700"/>
          </a:xfrm>
        </p:grpSpPr>
        <p:sp>
          <p:nvSpPr>
            <p:cNvPr id="51203" name="AutoShape 3"/>
            <p:cNvSpPr>
              <a:spLocks/>
            </p:cNvSpPr>
            <p:nvPr/>
          </p:nvSpPr>
          <p:spPr bwMode="auto">
            <a:xfrm>
              <a:off x="7734300" y="2794000"/>
              <a:ext cx="5168900" cy="4838700"/>
            </a:xfrm>
            <a:prstGeom prst="roundRect">
              <a:avLst>
                <a:gd name="adj" fmla="val 3935"/>
              </a:avLst>
            </a:prstGeom>
            <a:solidFill>
              <a:srgbClr val="FFCC66">
                <a:alpha val="65999"/>
              </a:srgbClr>
            </a:solidFill>
            <a:ln w="25400" cap="flat">
              <a:solidFill>
                <a:schemeClr val="tx1">
                  <a:alpha val="65999"/>
                </a:schemeClr>
              </a:solidFill>
              <a:prstDash val="solid"/>
              <a:miter lim="800000"/>
              <a:headEnd type="none" w="med" len="med"/>
              <a:tailEnd type="none" w="med" len="med"/>
            </a:ln>
          </p:spPr>
          <p:txBody>
            <a:bodyPr lIns="0" tIns="0" rIns="0" bIns="0">
              <a:prstTxWarp prst="textNoShape">
                <a:avLst/>
              </a:prstTxWarp>
            </a:bodyPr>
            <a:lstStyle/>
            <a:p>
              <a:endParaRPr lang="en-US"/>
            </a:p>
          </p:txBody>
        </p:sp>
        <p:pic>
          <p:nvPicPr>
            <p:cNvPr id="51205" name="Picture 5"/>
            <p:cNvPicPr>
              <a:picLocks noChangeAspect="1" noChangeArrowheads="1"/>
            </p:cNvPicPr>
            <p:nvPr/>
          </p:nvPicPr>
          <p:blipFill>
            <a:blip r:embed="rId2"/>
            <a:srcRect/>
            <a:stretch>
              <a:fillRect/>
            </a:stretch>
          </p:blipFill>
          <p:spPr bwMode="auto">
            <a:xfrm>
              <a:off x="8102600" y="3022600"/>
              <a:ext cx="4572000" cy="4381500"/>
            </a:xfrm>
            <a:prstGeom prst="rect">
              <a:avLst/>
            </a:prstGeom>
            <a:noFill/>
            <a:ln w="12700" cap="flat">
              <a:noFill/>
              <a:miter lim="800000"/>
              <a:headEnd/>
              <a:tailEnd/>
            </a:ln>
          </p:spPr>
        </p:pic>
      </p:grpSp>
      <p:sp>
        <p:nvSpPr>
          <p:cNvPr id="4" name="Espace réservé du pied de page 3"/>
          <p:cNvSpPr>
            <a:spLocks noGrp="1"/>
          </p:cNvSpPr>
          <p:nvPr>
            <p:ph type="ftr" sz="quarter" idx="11"/>
          </p:nvPr>
        </p:nvSpPr>
        <p:spPr>
          <a:xfrm>
            <a:off x="2296841" y="6356351"/>
            <a:ext cx="3086100" cy="365125"/>
          </a:xfrm>
        </p:spPr>
        <p:txBody>
          <a:bodyPr/>
          <a:lstStyle/>
          <a:p>
            <a:r>
              <a:rPr lang="en-GB" dirty="0" smtClean="0"/>
              <a:t>ICDT16 - Abiteboul-Bourhis-Vianu</a:t>
            </a:r>
            <a:endParaRPr lang="en-GB" dirty="0"/>
          </a:p>
        </p:txBody>
      </p:sp>
    </p:spTree>
    <p:extLst>
      <p:ext uri="{BB962C8B-B14F-4D97-AF65-F5344CB8AC3E}">
        <p14:creationId xmlns:p14="http://schemas.microsoft.com/office/powerpoint/2010/main" val="423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Main access control features</a:t>
            </a:r>
            <a:endParaRPr lang="en-US" noProof="0" dirty="0"/>
          </a:p>
        </p:txBody>
      </p:sp>
      <p:sp>
        <p:nvSpPr>
          <p:cNvPr id="3" name="Espace réservé du contenu 2"/>
          <p:cNvSpPr>
            <a:spLocks noGrp="1"/>
          </p:cNvSpPr>
          <p:nvPr>
            <p:ph idx="1"/>
          </p:nvPr>
        </p:nvSpPr>
        <p:spPr/>
        <p:txBody>
          <a:bodyPr/>
          <a:lstStyle/>
          <a:p>
            <a:pPr marL="266700" indent="-457200">
              <a:buNone/>
            </a:pPr>
            <a:r>
              <a:rPr lang="en-US" noProof="0" dirty="0" smtClean="0"/>
              <a:t>Data access: Users would like to control who can read and modify their information</a:t>
            </a:r>
          </a:p>
          <a:p>
            <a:pPr marL="266700" indent="-457200">
              <a:buNone/>
            </a:pPr>
            <a:r>
              <a:rPr lang="en-US" b="1" noProof="0" dirty="0" smtClean="0">
                <a:solidFill>
                  <a:srgbClr val="3366FF"/>
                </a:solidFill>
              </a:rPr>
              <a:t>Data dissemination: </a:t>
            </a:r>
            <a:r>
              <a:rPr lang="en-US" noProof="0" dirty="0" smtClean="0">
                <a:solidFill>
                  <a:srgbClr val="3366FF"/>
                </a:solidFill>
              </a:rPr>
              <a:t>Users would like to control how their data are transferred from one participant to another, and how they are combined, with the owner of each piece of data keeping some control over it</a:t>
            </a:r>
          </a:p>
          <a:p>
            <a:pPr marL="266700" indent="-457200">
              <a:buNone/>
            </a:pPr>
            <a:r>
              <a:rPr lang="en-US" noProof="0" dirty="0" smtClean="0">
                <a:solidFill>
                  <a:srgbClr val="000000"/>
                </a:solidFill>
              </a:rPr>
              <a:t>Application control: Users would like to control which applications can run on their behalf, and what information these applications can access</a:t>
            </a:r>
          </a:p>
          <a:p>
            <a:endParaRPr lang="en-US" noProof="0" dirty="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7</a:t>
            </a:fld>
            <a:endParaRPr lang="en-GB"/>
          </a:p>
        </p:txBody>
      </p:sp>
    </p:spTree>
    <p:extLst>
      <p:ext uri="{BB962C8B-B14F-4D97-AF65-F5344CB8AC3E}">
        <p14:creationId xmlns:p14="http://schemas.microsoft.com/office/powerpoint/2010/main" val="35268492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Principles</a:t>
            </a:r>
            <a:endParaRPr lang="en-US" noProof="0"/>
          </a:p>
        </p:txBody>
      </p:sp>
      <p:sp>
        <p:nvSpPr>
          <p:cNvPr id="3" name="Espace réservé du contenu 2"/>
          <p:cNvSpPr>
            <a:spLocks noGrp="1"/>
          </p:cNvSpPr>
          <p:nvPr>
            <p:ph idx="1"/>
          </p:nvPr>
        </p:nvSpPr>
        <p:spPr/>
        <p:txBody>
          <a:bodyPr/>
          <a:lstStyle/>
          <a:p>
            <a:pPr marL="0" indent="0">
              <a:buNone/>
            </a:pPr>
            <a:r>
              <a:rPr lang="en-US" noProof="0" dirty="0" smtClean="0"/>
              <a:t>The privileges: read, write, grant</a:t>
            </a:r>
          </a:p>
          <a:p>
            <a:pPr marL="0" indent="0">
              <a:buNone/>
            </a:pPr>
            <a:r>
              <a:rPr lang="en-US" noProof="0" dirty="0" smtClean="0"/>
              <a:t>For extensional data, </a:t>
            </a:r>
            <a:r>
              <a:rPr lang="en-US" noProof="0" dirty="0" smtClean="0">
                <a:solidFill>
                  <a:srgbClr val="0070C0"/>
                </a:solidFill>
              </a:rPr>
              <a:t>coarse grained access control</a:t>
            </a:r>
          </a:p>
          <a:p>
            <a:pPr marL="0" indent="0">
              <a:buNone/>
            </a:pPr>
            <a:r>
              <a:rPr lang="en-US" noProof="0" dirty="0" smtClean="0"/>
              <a:t>For intentional data, </a:t>
            </a:r>
            <a:r>
              <a:rPr lang="en-US" noProof="0" dirty="0" smtClean="0">
                <a:solidFill>
                  <a:srgbClr val="0070C0"/>
                </a:solidFill>
              </a:rPr>
              <a:t>fine grained </a:t>
            </a:r>
            <a:r>
              <a:rPr lang="en-US" noProof="0" dirty="0" smtClean="0"/>
              <a:t>access control</a:t>
            </a:r>
          </a:p>
          <a:p>
            <a:pPr lvl="1"/>
            <a:r>
              <a:rPr lang="en-US" noProof="0" dirty="0" smtClean="0"/>
              <a:t>At the tuple level </a:t>
            </a:r>
          </a:p>
          <a:p>
            <a:pPr lvl="1"/>
            <a:r>
              <a:rPr lang="en-US" noProof="0" dirty="0" smtClean="0"/>
              <a:t>Access privileges based on the </a:t>
            </a:r>
            <a:r>
              <a:rPr lang="en-US" b="1" i="1" noProof="0" dirty="0" smtClean="0"/>
              <a:t>provenance</a:t>
            </a:r>
            <a:r>
              <a:rPr lang="en-US" noProof="0" dirty="0" smtClean="0"/>
              <a:t> of the data</a:t>
            </a:r>
          </a:p>
          <a:p>
            <a:pPr marL="0" indent="0">
              <a:buNone/>
            </a:pPr>
            <a:r>
              <a:rPr lang="en-US" noProof="0" dirty="0" smtClean="0"/>
              <a:t>Security assumptions</a:t>
            </a:r>
          </a:p>
          <a:p>
            <a:pPr lvl="1"/>
            <a:r>
              <a:rPr lang="en-US" noProof="0" dirty="0" smtClean="0"/>
              <a:t>Secure communication channel </a:t>
            </a:r>
          </a:p>
          <a:p>
            <a:pPr lvl="1"/>
            <a:r>
              <a:rPr lang="en-US" noProof="0" dirty="0" smtClean="0">
                <a:solidFill>
                  <a:srgbClr val="0000FF"/>
                </a:solidFill>
              </a:rPr>
              <a:t>Non-adversarial </a:t>
            </a:r>
            <a:r>
              <a:rPr lang="en-US" noProof="0" dirty="0" smtClean="0"/>
              <a:t>peer behavior</a:t>
            </a:r>
          </a:p>
          <a:p>
            <a:pPr marL="0" indent="0">
              <a:buNone/>
            </a:pPr>
            <a:endParaRPr lang="en-US" noProof="0" dirty="0" smtClean="0"/>
          </a:p>
          <a:p>
            <a:pPr marL="0" indent="0">
              <a:buNone/>
            </a:pPr>
            <a:endParaRPr lang="en-US" noProof="0" dirty="0" smtClean="0"/>
          </a:p>
          <a:p>
            <a:endParaRPr lang="en-US" noProof="0" dirty="0"/>
          </a:p>
        </p:txBody>
      </p:sp>
      <p:sp>
        <p:nvSpPr>
          <p:cNvPr id="4" name="Espace réservé du pied de page 3"/>
          <p:cNvSpPr>
            <a:spLocks noGrp="1"/>
          </p:cNvSpPr>
          <p:nvPr>
            <p:ph type="ftr" sz="quarter" idx="11"/>
          </p:nvPr>
        </p:nvSpPr>
        <p:spPr/>
        <p:txBody>
          <a:bodyPr/>
          <a:lstStyle/>
          <a:p>
            <a:r>
              <a:rPr lang="en-GB" dirty="0" smtClean="0"/>
              <a:t>ICDT16 - Abiteboul-Bourhis-Vianu</a:t>
            </a:r>
            <a:endParaRPr lang="en-GB" dirty="0"/>
          </a:p>
        </p:txBody>
      </p:sp>
      <p:sp>
        <p:nvSpPr>
          <p:cNvPr id="5" name="Espace réservé du numéro de diapositive 4"/>
          <p:cNvSpPr>
            <a:spLocks noGrp="1"/>
          </p:cNvSpPr>
          <p:nvPr>
            <p:ph type="sldNum" sz="quarter" idx="12"/>
          </p:nvPr>
        </p:nvSpPr>
        <p:spPr/>
        <p:txBody>
          <a:bodyPr/>
          <a:lstStyle/>
          <a:p>
            <a:fld id="{AF1C9C60-6E42-494E-86AB-D5668804EC7D}" type="slidenum">
              <a:rPr lang="en-GB" smtClean="0"/>
              <a:t>8</a:t>
            </a:fld>
            <a:endParaRPr lang="en-GB"/>
          </a:p>
        </p:txBody>
      </p:sp>
    </p:spTree>
    <p:extLst>
      <p:ext uri="{BB962C8B-B14F-4D97-AF65-F5344CB8AC3E}">
        <p14:creationId xmlns:p14="http://schemas.microsoft.com/office/powerpoint/2010/main" val="27826097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Main works on Webdamlog</a:t>
            </a:r>
            <a:endParaRPr lang="en-US" dirty="0"/>
          </a:p>
        </p:txBody>
      </p:sp>
      <p:sp>
        <p:nvSpPr>
          <p:cNvPr id="3" name="Espace réservé du contenu 2"/>
          <p:cNvSpPr>
            <a:spLocks noGrp="1"/>
          </p:cNvSpPr>
          <p:nvPr>
            <p:ph idx="1"/>
          </p:nvPr>
        </p:nvSpPr>
        <p:spPr/>
        <p:txBody>
          <a:bodyPr>
            <a:normAutofit lnSpcReduction="10000"/>
          </a:bodyPr>
          <a:lstStyle/>
          <a:p>
            <a:r>
              <a:rPr lang="en-GB" b="1" dirty="0" smtClean="0"/>
              <a:t>Language: </a:t>
            </a:r>
            <a:r>
              <a:rPr lang="en-GB" dirty="0" smtClean="0"/>
              <a:t>Serge </a:t>
            </a:r>
            <a:r>
              <a:rPr lang="en-GB" dirty="0"/>
              <a:t>Abiteboul, Meghyn Bienvenu, Alban Galland, Emilien Antoine, A rule-based language for web data management. </a:t>
            </a:r>
            <a:r>
              <a:rPr lang="en-GB" b="1" dirty="0">
                <a:solidFill>
                  <a:srgbClr val="3366FF"/>
                </a:solidFill>
              </a:rPr>
              <a:t>PODS </a:t>
            </a:r>
            <a:r>
              <a:rPr lang="en-GB" b="1" dirty="0" smtClean="0">
                <a:solidFill>
                  <a:srgbClr val="3366FF"/>
                </a:solidFill>
              </a:rPr>
              <a:t>2011</a:t>
            </a:r>
          </a:p>
          <a:p>
            <a:r>
              <a:rPr lang="en-GB" b="1" dirty="0" smtClean="0"/>
              <a:t>Open-source system:</a:t>
            </a:r>
            <a:r>
              <a:rPr lang="en-GB" dirty="0" smtClean="0"/>
              <a:t> </a:t>
            </a:r>
            <a:r>
              <a:rPr lang="en-GB" dirty="0"/>
              <a:t>Serge Abiteboul, Emilien Antoine, Gerome Miklau, Julia Stoyanovich, Jules </a:t>
            </a:r>
            <a:r>
              <a:rPr lang="en-GB" dirty="0" err="1"/>
              <a:t>Testard</a:t>
            </a:r>
            <a:r>
              <a:rPr lang="en-GB" dirty="0"/>
              <a:t>, Rule-based application development using Webdamlog. </a:t>
            </a:r>
            <a:r>
              <a:rPr lang="en-GB" b="1" dirty="0" smtClean="0">
                <a:solidFill>
                  <a:srgbClr val="3366FF"/>
                </a:solidFill>
              </a:rPr>
              <a:t>Demo in SIGMOD 2013 </a:t>
            </a:r>
          </a:p>
          <a:p>
            <a:r>
              <a:rPr lang="en-GB" b="1" dirty="0" smtClean="0"/>
              <a:t>Access control: </a:t>
            </a:r>
            <a:r>
              <a:rPr lang="en-GB" dirty="0" smtClean="0"/>
              <a:t>Vera </a:t>
            </a:r>
            <a:r>
              <a:rPr lang="en-GB" dirty="0"/>
              <a:t>Zaychik Moffitt, Julia Stoyanovich, Serge Abiteboul, Gerome Miklau, Collaborative Access Control in WebdamLog. </a:t>
            </a:r>
            <a:r>
              <a:rPr lang="en-GB" b="1" dirty="0">
                <a:solidFill>
                  <a:srgbClr val="3366FF"/>
                </a:solidFill>
              </a:rPr>
              <a:t>SIGMOD 2015</a:t>
            </a:r>
          </a:p>
          <a:p>
            <a:endParaRPr lang="en-GB" dirty="0"/>
          </a:p>
          <a:p>
            <a:endParaRPr lang="en-US" dirty="0"/>
          </a:p>
        </p:txBody>
      </p:sp>
      <p:sp>
        <p:nvSpPr>
          <p:cNvPr id="4" name="ZoneTexte 3"/>
          <p:cNvSpPr txBox="1"/>
          <p:nvPr/>
        </p:nvSpPr>
        <p:spPr>
          <a:xfrm>
            <a:off x="7769411" y="4467412"/>
            <a:ext cx="1107996" cy="1200329"/>
          </a:xfrm>
          <a:prstGeom prst="rect">
            <a:avLst/>
          </a:prstGeom>
          <a:noFill/>
        </p:spPr>
        <p:txBody>
          <a:bodyPr wrap="none" rtlCol="0">
            <a:spAutoFit/>
          </a:bodyPr>
          <a:lstStyle/>
          <a:p>
            <a:r>
              <a:rPr lang="en-US" sz="7200" b="1" dirty="0" smtClean="0">
                <a:solidFill>
                  <a:srgbClr val="FF0000"/>
                </a:solidFill>
              </a:rPr>
              <a:t>☜</a:t>
            </a:r>
            <a:endParaRPr lang="en-US" sz="7200" b="1" dirty="0">
              <a:solidFill>
                <a:srgbClr val="FF0000"/>
              </a:solidFill>
            </a:endParaRPr>
          </a:p>
        </p:txBody>
      </p:sp>
      <p:sp>
        <p:nvSpPr>
          <p:cNvPr id="5" name="Espace réservé du pied de page 4"/>
          <p:cNvSpPr>
            <a:spLocks noGrp="1"/>
          </p:cNvSpPr>
          <p:nvPr>
            <p:ph type="ftr" sz="quarter" idx="11"/>
          </p:nvPr>
        </p:nvSpPr>
        <p:spPr/>
        <p:txBody>
          <a:bodyPr/>
          <a:lstStyle/>
          <a:p>
            <a:r>
              <a:rPr lang="en-GB" dirty="0" smtClean="0"/>
              <a:t>ICDT16 - Abiteboul-Bourhis-Vianu</a:t>
            </a:r>
            <a:endParaRPr lang="en-GB" dirty="0"/>
          </a:p>
        </p:txBody>
      </p:sp>
      <p:sp>
        <p:nvSpPr>
          <p:cNvPr id="6" name="Espace réservé du numéro de diapositive 5"/>
          <p:cNvSpPr>
            <a:spLocks noGrp="1"/>
          </p:cNvSpPr>
          <p:nvPr>
            <p:ph type="sldNum" sz="quarter" idx="12"/>
          </p:nvPr>
        </p:nvSpPr>
        <p:spPr/>
        <p:txBody>
          <a:bodyPr/>
          <a:lstStyle/>
          <a:p>
            <a:fld id="{AF1C9C60-6E42-494E-86AB-D5668804EC7D}" type="slidenum">
              <a:rPr lang="en-GB" smtClean="0"/>
              <a:t>9</a:t>
            </a:fld>
            <a:endParaRPr lang="en-GB"/>
          </a:p>
        </p:txBody>
      </p:sp>
    </p:spTree>
    <p:extLst>
      <p:ext uri="{BB962C8B-B14F-4D97-AF65-F5344CB8AC3E}">
        <p14:creationId xmlns:p14="http://schemas.microsoft.com/office/powerpoint/2010/main" val="1079532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3867</TotalTime>
  <Words>1595</Words>
  <Application>Microsoft Macintosh PowerPoint</Application>
  <PresentationFormat>Présentation à l'écran (4:3)</PresentationFormat>
  <Paragraphs>300</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Présentation PowerPoint</vt:lpstr>
      <vt:lpstr>Plan </vt:lpstr>
      <vt:lpstr>Motivation and Webdamlog</vt:lpstr>
      <vt:lpstr>Controlling your own data</vt:lpstr>
      <vt:lpstr>The Webdamlog language</vt:lpstr>
      <vt:lpstr>The Webdamlog system</vt:lpstr>
      <vt:lpstr>Main access control features</vt:lpstr>
      <vt:lpstr>Principles</vt:lpstr>
      <vt:lpstr>Main works on Webdamlog</vt:lpstr>
      <vt:lpstr>Distributed datalog with access control</vt:lpstr>
      <vt:lpstr>Facts</vt:lpstr>
      <vt:lpstr>Rules</vt:lpstr>
      <vt:lpstr>Semantics</vt:lpstr>
      <vt:lpstr>Example  </vt:lpstr>
      <vt:lpstr>Access to extensional facts</vt:lpstr>
      <vt:lpstr>Access to intentional facts</vt:lpstr>
      <vt:lpstr>Paranoiac access control</vt:lpstr>
      <vt:lpstr>Hiding provenance  to relax access control</vt:lpstr>
      <vt:lpstr>Results</vt:lpstr>
      <vt:lpstr>Is this feasible?</vt:lpstr>
      <vt:lpstr>Is a program leaking information? (no hide)</vt:lpstr>
      <vt:lpstr>Is a program leaking information? (hide)</vt:lpstr>
      <vt:lpstr>Achieving some dissemination goals (no hide)</vt:lpstr>
      <vt:lpstr>The best you can (no hide):</vt:lpstr>
      <vt:lpstr>Achieving some dissemination goals (with hide)</vt:lpstr>
      <vt:lpstr>What if we carry provenance?</vt:lpstr>
      <vt:lpstr>Présentation PowerPoint</vt:lpstr>
      <vt:lpstr>Conclusion</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dc:title>
  <dc:creator>Pierre Bourhis</dc:creator>
  <cp:lastModifiedBy>Serge Abiteboul</cp:lastModifiedBy>
  <cp:revision>673</cp:revision>
  <dcterms:created xsi:type="dcterms:W3CDTF">2016-02-16T18:10:32Z</dcterms:created>
  <dcterms:modified xsi:type="dcterms:W3CDTF">2016-03-15T09:23:24Z</dcterms:modified>
</cp:coreProperties>
</file>