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357" r:id="rId3"/>
    <p:sldId id="368" r:id="rId4"/>
    <p:sldId id="349" r:id="rId5"/>
    <p:sldId id="347" r:id="rId6"/>
    <p:sldId id="351" r:id="rId7"/>
    <p:sldId id="321" r:id="rId8"/>
    <p:sldId id="350" r:id="rId9"/>
    <p:sldId id="322" r:id="rId10"/>
    <p:sldId id="348" r:id="rId11"/>
    <p:sldId id="323" r:id="rId12"/>
    <p:sldId id="324" r:id="rId13"/>
    <p:sldId id="355" r:id="rId14"/>
    <p:sldId id="392" r:id="rId15"/>
    <p:sldId id="325" r:id="rId16"/>
    <p:sldId id="354" r:id="rId17"/>
    <p:sldId id="328" r:id="rId18"/>
    <p:sldId id="329" r:id="rId19"/>
    <p:sldId id="380" r:id="rId20"/>
    <p:sldId id="330" r:id="rId21"/>
    <p:sldId id="384" r:id="rId22"/>
    <p:sldId id="381" r:id="rId23"/>
    <p:sldId id="382" r:id="rId24"/>
    <p:sldId id="383" r:id="rId25"/>
    <p:sldId id="331" r:id="rId26"/>
    <p:sldId id="333" r:id="rId27"/>
    <p:sldId id="334" r:id="rId28"/>
    <p:sldId id="335" r:id="rId29"/>
    <p:sldId id="336" r:id="rId30"/>
    <p:sldId id="337" r:id="rId31"/>
    <p:sldId id="389" r:id="rId32"/>
    <p:sldId id="390" r:id="rId33"/>
    <p:sldId id="388" r:id="rId34"/>
    <p:sldId id="391" r:id="rId35"/>
    <p:sldId id="339" r:id="rId36"/>
    <p:sldId id="377" r:id="rId37"/>
    <p:sldId id="340" r:id="rId38"/>
    <p:sldId id="366" r:id="rId39"/>
    <p:sldId id="367" r:id="rId40"/>
    <p:sldId id="378" r:id="rId41"/>
    <p:sldId id="379" r:id="rId42"/>
    <p:sldId id="341" r:id="rId43"/>
    <p:sldId id="375" r:id="rId44"/>
    <p:sldId id="369" r:id="rId45"/>
    <p:sldId id="370" r:id="rId46"/>
    <p:sldId id="371" r:id="rId47"/>
    <p:sldId id="372" r:id="rId48"/>
    <p:sldId id="373" r:id="rId49"/>
    <p:sldId id="342" r:id="rId50"/>
    <p:sldId id="344" r:id="rId51"/>
    <p:sldId id="394" r:id="rId52"/>
    <p:sldId id="343" r:id="rId53"/>
    <p:sldId id="358" r:id="rId54"/>
    <p:sldId id="346" r:id="rId55"/>
    <p:sldId id="395" r:id="rId5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076"/>
    <a:srgbClr val="DEDC9A"/>
    <a:srgbClr val="EDC7EC"/>
    <a:srgbClr val="489DFF"/>
    <a:srgbClr val="ED18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620"/>
    <p:restoredTop sz="99757" autoAdjust="0"/>
  </p:normalViewPr>
  <p:slideViewPr>
    <p:cSldViewPr>
      <p:cViewPr varScale="1">
        <p:scale>
          <a:sx n="77" d="100"/>
          <a:sy n="77" d="100"/>
        </p:scale>
        <p:origin x="-1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E249B-6EE0-4109-B273-D0F69A6E6E6F}" type="datetimeFigureOut">
              <a:rPr lang="fr-FR" smtClean="0"/>
              <a:pPr/>
              <a:t>5/15/12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2674D-D4EA-48F7-A77D-DBE77743DFE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3312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2674D-D4EA-48F7-A77D-DBE77743DFE5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2A60C3-23D2-41D3-AC11-186731541C7F}" type="slidenum">
              <a:rPr lang="fr-FR" smtClean="0">
                <a:latin typeface="Times New Roman" pitchFamily="18" charset="0"/>
              </a:rPr>
              <a:pPr/>
              <a:t>31</a:t>
            </a:fld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fr-FR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5B52A0-F6F5-4577-B850-93939ED88B48}" type="slidenum">
              <a:rPr lang="fr-FR" smtClean="0">
                <a:latin typeface="Times New Roman" pitchFamily="18" charset="0"/>
              </a:rPr>
              <a:pPr/>
              <a:t>54</a:t>
            </a:fld>
            <a:endParaRPr lang="fr-FR" dirty="0" smtClean="0">
              <a:latin typeface="Times New Roman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762000" y="993775"/>
            <a:ext cx="6611938" cy="4959350"/>
          </a:xfrm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6281738"/>
            <a:ext cx="3729037" cy="5953125"/>
          </a:xfrm>
          <a:ln/>
        </p:spPr>
        <p:txBody>
          <a:bodyPr wrap="none" anchor="ctr"/>
          <a:lstStyle/>
          <a:p>
            <a:pPr defTabSz="449263">
              <a:defRPr/>
            </a:pPr>
            <a:r>
              <a:rPr lang="fr-FR" dirty="0" smtClean="0">
                <a:latin typeface="Times New Roman" pitchFamily="18" charset="0"/>
              </a:rPr>
              <a:t>1:15 + 15mn questions</a:t>
            </a:r>
          </a:p>
          <a:p>
            <a:pPr defTabSz="449263">
              <a:defRPr/>
            </a:pPr>
            <a:r>
              <a:rPr lang="fr-FR" dirty="0" smtClean="0">
                <a:latin typeface="Times New Roman" pitchFamily="18" charset="0"/>
              </a:rPr>
              <a:t>Développer</a:t>
            </a:r>
          </a:p>
          <a:p>
            <a:pPr marL="228600" indent="-228600" defTabSz="449263">
              <a:buFontTx/>
              <a:buAutoNum type="arabicParenR"/>
              <a:defRPr/>
            </a:pPr>
            <a:r>
              <a:rPr lang="fr-FR" dirty="0" smtClean="0">
                <a:latin typeface="Times New Roman" pitchFamily="18" charset="0"/>
              </a:rPr>
              <a:t>Webcontent – expliquer plateforme ANR – archi et ½ transparents pour chaque appli</a:t>
            </a:r>
          </a:p>
          <a:p>
            <a:pPr marL="228600" indent="-228600" defTabSz="449263">
              <a:buFontTx/>
              <a:buAutoNum type="arabicParenR"/>
              <a:defRPr/>
            </a:pPr>
            <a:r>
              <a:rPr lang="fr-FR" dirty="0" smtClean="0">
                <a:latin typeface="Times New Roman" pitchFamily="18" charset="0"/>
              </a:rPr>
              <a:t>Gestion de requetes en P2P</a:t>
            </a:r>
          </a:p>
          <a:p>
            <a:pPr marL="228600" indent="-228600" defTabSz="449263">
              <a:buFontTx/>
              <a:buAutoNum type="arabicParenR"/>
              <a:defRPr/>
            </a:pPr>
            <a:r>
              <a:rPr lang="fr-FR" dirty="0" smtClean="0">
                <a:latin typeface="Times New Roman" pitchFamily="18" charset="0"/>
              </a:rPr>
              <a:t>Business artifacts</a:t>
            </a:r>
          </a:p>
          <a:p>
            <a:pPr marL="228600" indent="-228600" defTabSz="449263">
              <a:defRPr/>
            </a:pPr>
            <a:r>
              <a:rPr lang="fr-FR" dirty="0" smtClean="0">
                <a:latin typeface="Times New Roman" pitchFamily="18" charset="0"/>
              </a:rPr>
              <a:t>Conclusion – de maquette à proto à recherche exploratoire</a:t>
            </a:r>
          </a:p>
          <a:p>
            <a:pPr marL="228600" indent="-228600" defTabSz="449263">
              <a:buFontTx/>
              <a:buAutoNum type="arabicParenR"/>
              <a:defRPr/>
            </a:pPr>
            <a:r>
              <a:rPr lang="fr-FR" dirty="0" smtClean="0">
                <a:latin typeface="Times New Roman" pitchFamily="18" charset="0"/>
              </a:rPr>
              <a:t>prévisions sur le Web: modeste</a:t>
            </a:r>
          </a:p>
          <a:p>
            <a:pPr marL="228600" indent="-228600" defTabSz="449263">
              <a:buFontTx/>
              <a:buAutoNum type="arabicParenR"/>
              <a:defRPr/>
            </a:pPr>
            <a:r>
              <a:rPr lang="fr-FR" dirty="0" smtClean="0">
                <a:latin typeface="Times New Roman" pitchFamily="18" charset="0"/>
              </a:rPr>
              <a:t>Voir transparents cantine</a:t>
            </a:r>
          </a:p>
          <a:p>
            <a:pPr marL="228600" indent="-228600" defTabSz="449263">
              <a:buFontTx/>
              <a:buAutoNum type="arabicParenR"/>
              <a:defRPr/>
            </a:pPr>
            <a:r>
              <a:rPr lang="fr-FR" dirty="0" smtClean="0">
                <a:latin typeface="Times New Roman" pitchFamily="18" charset="0"/>
              </a:rPr>
              <a:t>Ralentissement? Sujets durs: linguistique, gestion de connaissances</a:t>
            </a:r>
          </a:p>
          <a:p>
            <a:pPr marL="228600" indent="-228600" defTabSz="449263">
              <a:buFontTx/>
              <a:buAutoNum type="arabicParenR"/>
              <a:defRPr/>
            </a:pPr>
            <a:endParaRPr lang="fr-FR" dirty="0" smtClean="0">
              <a:latin typeface="Times New Roman" pitchFamily="18" charset="0"/>
            </a:endParaRPr>
          </a:p>
          <a:p>
            <a:pPr marL="228600" indent="-228600" defTabSz="449263">
              <a:defRPr/>
            </a:pPr>
            <a:r>
              <a:rPr lang="fr-FR" dirty="0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fontAlgn="auto">
              <a:spcAft>
                <a:spcPts val="0"/>
              </a:spcAft>
              <a:buFont typeface="Arial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12860-CC0E-4120-8AA8-D4CE57B7ACF4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45290-1F95-45EC-9348-FA84A2FF4985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D05B-87E7-47B5-9FBB-1158142AA7D4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39C1-C1E0-4BA4-8BD1-FF9297269B31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B80D-0149-4980-9E61-24B0DC8ED56F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5091-2459-423B-BCC9-AE68B0796B1F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E2E8F-FA5D-4A34-8B59-D9B603735BDD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C99-CB34-47E3-8C04-5298E035C187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8620-0149-4968-9E33-B3A8A51C7898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862B-1A21-4AB5-B7DE-F07684B57E45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0000"/>
                </a:solidFill>
              </a:defRPr>
            </a:lvl1pPr>
          </a:lstStyle>
          <a:p>
            <a:fld id="{77D6E749-89CC-459A-92EA-767D59E33878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000000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000000"/>
                </a:solidFill>
              </a:defRPr>
            </a:lvl1pPr>
          </a:lstStyle>
          <a:p>
            <a:fld id="{3DCA4D1C-0879-4ADF-A938-7DFCFDEE6F15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Data Management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645024"/>
            <a:ext cx="6400800" cy="1752600"/>
          </a:xfrm>
        </p:spPr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Serge Abiteboul</a:t>
            </a:r>
          </a:p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INRIA Saclay, Collège de France, ENS Cachan</a:t>
            </a:r>
          </a:p>
          <a:p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5" name="Grouper 44"/>
          <p:cNvGrpSpPr/>
          <p:nvPr/>
        </p:nvGrpSpPr>
        <p:grpSpPr>
          <a:xfrm>
            <a:off x="251520" y="5661248"/>
            <a:ext cx="8537067" cy="938784"/>
            <a:chOff x="378272" y="5589240"/>
            <a:chExt cx="11087100" cy="121920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12172" y="5589240"/>
              <a:ext cx="3327400" cy="12192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8272" y="5678140"/>
              <a:ext cx="3365500" cy="1028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407972" y="5678140"/>
              <a:ext cx="2057400" cy="10414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 architecture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Parallel architecture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The architecture of a server is typically</a:t>
            </a:r>
          </a:p>
          <a:p>
            <a:r>
              <a:rPr lang="en-US" sz="2400" dirty="0" smtClean="0"/>
              <a:t>multi-CPU, multi-memory, multi-disk</a:t>
            </a:r>
          </a:p>
          <a:p>
            <a:r>
              <a:rPr lang="en-US" dirty="0" smtClean="0"/>
              <a:t>Based on very fast network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Architectures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Shared memory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Shared disk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hared nothing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Hybrid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0" name="Group 86"/>
          <p:cNvGrpSpPr/>
          <p:nvPr/>
        </p:nvGrpSpPr>
        <p:grpSpPr>
          <a:xfrm>
            <a:off x="5268016" y="3501008"/>
            <a:ext cx="2880320" cy="2520280"/>
            <a:chOff x="5433578" y="3635499"/>
            <a:chExt cx="2880320" cy="2520280"/>
          </a:xfrm>
        </p:grpSpPr>
        <p:sp>
          <p:nvSpPr>
            <p:cNvPr id="42" name="Rectangle 41"/>
            <p:cNvSpPr/>
            <p:nvPr/>
          </p:nvSpPr>
          <p:spPr>
            <a:xfrm>
              <a:off x="5433578" y="3635499"/>
              <a:ext cx="2880320" cy="25202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5597295" y="3779515"/>
              <a:ext cx="360040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317375" y="3779515"/>
              <a:ext cx="360040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037455" y="3776464"/>
              <a:ext cx="360040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757535" y="3776464"/>
              <a:ext cx="360040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85606" y="4355579"/>
              <a:ext cx="2398898" cy="57606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M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an 8"/>
            <p:cNvSpPr/>
            <p:nvPr/>
          </p:nvSpPr>
          <p:spPr>
            <a:xfrm>
              <a:off x="6435005" y="5219675"/>
              <a:ext cx="900100" cy="576064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669303" y="4211563"/>
              <a:ext cx="244827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4" idx="4"/>
            </p:cNvCxnSpPr>
            <p:nvPr/>
          </p:nvCxnSpPr>
          <p:spPr>
            <a:xfrm>
              <a:off x="5777315" y="4067547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5" idx="4"/>
            </p:cNvCxnSpPr>
            <p:nvPr/>
          </p:nvCxnSpPr>
          <p:spPr>
            <a:xfrm>
              <a:off x="6497395" y="4067547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6" idx="4"/>
            </p:cNvCxnSpPr>
            <p:nvPr/>
          </p:nvCxnSpPr>
          <p:spPr>
            <a:xfrm>
              <a:off x="7217475" y="4064496"/>
              <a:ext cx="4750" cy="1470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4"/>
            </p:cNvCxnSpPr>
            <p:nvPr/>
          </p:nvCxnSpPr>
          <p:spPr>
            <a:xfrm>
              <a:off x="7937555" y="4064496"/>
              <a:ext cx="0" cy="14706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8" idx="0"/>
            </p:cNvCxnSpPr>
            <p:nvPr/>
          </p:nvCxnSpPr>
          <p:spPr>
            <a:xfrm>
              <a:off x="6885055" y="4211563"/>
              <a:ext cx="0" cy="14401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8" idx="2"/>
              <a:endCxn id="9" idx="1"/>
            </p:cNvCxnSpPr>
            <p:nvPr/>
          </p:nvCxnSpPr>
          <p:spPr>
            <a:xfrm>
              <a:off x="6885055" y="4931643"/>
              <a:ext cx="0" cy="28803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n 40"/>
            <p:cNvSpPr/>
            <p:nvPr/>
          </p:nvSpPr>
          <p:spPr>
            <a:xfrm>
              <a:off x="6587405" y="5372075"/>
              <a:ext cx="900100" cy="576064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233"/>
          <p:cNvGrpSpPr/>
          <p:nvPr/>
        </p:nvGrpSpPr>
        <p:grpSpPr>
          <a:xfrm>
            <a:off x="5268016" y="3501008"/>
            <a:ext cx="2880320" cy="2520280"/>
            <a:chOff x="1679801" y="3724275"/>
            <a:chExt cx="2880320" cy="2520280"/>
          </a:xfrm>
        </p:grpSpPr>
        <p:sp>
          <p:nvSpPr>
            <p:cNvPr id="43" name="Rectangle 42"/>
            <p:cNvSpPr/>
            <p:nvPr/>
          </p:nvSpPr>
          <p:spPr>
            <a:xfrm>
              <a:off x="1679801" y="3724275"/>
              <a:ext cx="2880320" cy="252028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931829" y="3868291"/>
              <a:ext cx="360040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596512" y="3868291"/>
              <a:ext cx="360040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283678" y="3865240"/>
              <a:ext cx="360040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4003758" y="3865240"/>
              <a:ext cx="360040" cy="28803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963330" y="4424827"/>
              <a:ext cx="440896" cy="4350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M</a:t>
              </a: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1" name="Straight Connector 50"/>
            <p:cNvCxnSpPr>
              <a:stCxn id="44" idx="4"/>
              <a:endCxn id="74" idx="0"/>
            </p:cNvCxnSpPr>
            <p:nvPr/>
          </p:nvCxnSpPr>
          <p:spPr>
            <a:xfrm flipH="1">
              <a:off x="2100335" y="4156323"/>
              <a:ext cx="11514" cy="268503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45" idx="4"/>
              <a:endCxn id="70" idx="0"/>
            </p:cNvCxnSpPr>
            <p:nvPr/>
          </p:nvCxnSpPr>
          <p:spPr>
            <a:xfrm>
              <a:off x="2776532" y="4156323"/>
              <a:ext cx="0" cy="268503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6" idx="4"/>
              <a:endCxn id="68" idx="0"/>
            </p:cNvCxnSpPr>
            <p:nvPr/>
          </p:nvCxnSpPr>
          <p:spPr>
            <a:xfrm>
              <a:off x="3463698" y="4153272"/>
              <a:ext cx="0" cy="271555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4"/>
              <a:endCxn id="48" idx="0"/>
            </p:cNvCxnSpPr>
            <p:nvPr/>
          </p:nvCxnSpPr>
          <p:spPr>
            <a:xfrm>
              <a:off x="4183778" y="4153272"/>
              <a:ext cx="0" cy="271555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926169" y="4984415"/>
              <a:ext cx="2448272" cy="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243250" y="4424827"/>
              <a:ext cx="440896" cy="4350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M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556084" y="4424826"/>
              <a:ext cx="440896" cy="4350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M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879887" y="4424826"/>
              <a:ext cx="440896" cy="43509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M</a:t>
              </a: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80" name="Straight Connector 79"/>
            <p:cNvCxnSpPr>
              <a:endCxn id="49" idx="1"/>
            </p:cNvCxnSpPr>
            <p:nvPr/>
          </p:nvCxnSpPr>
          <p:spPr>
            <a:xfrm>
              <a:off x="2228452" y="4984414"/>
              <a:ext cx="1" cy="324037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endCxn id="57" idx="1"/>
            </p:cNvCxnSpPr>
            <p:nvPr/>
          </p:nvCxnSpPr>
          <p:spPr>
            <a:xfrm>
              <a:off x="3150305" y="5001858"/>
              <a:ext cx="0" cy="306593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64" idx="1"/>
            </p:cNvCxnSpPr>
            <p:nvPr/>
          </p:nvCxnSpPr>
          <p:spPr>
            <a:xfrm>
              <a:off x="4067280" y="5001858"/>
              <a:ext cx="0" cy="306593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n 48"/>
            <p:cNvSpPr/>
            <p:nvPr/>
          </p:nvSpPr>
          <p:spPr>
            <a:xfrm>
              <a:off x="1843518" y="5308451"/>
              <a:ext cx="769869" cy="576064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an 56"/>
            <p:cNvSpPr/>
            <p:nvPr/>
          </p:nvSpPr>
          <p:spPr>
            <a:xfrm>
              <a:off x="2776532" y="5308451"/>
              <a:ext cx="747546" cy="576064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Can 63"/>
            <p:cNvSpPr/>
            <p:nvPr/>
          </p:nvSpPr>
          <p:spPr>
            <a:xfrm>
              <a:off x="3693507" y="5308451"/>
              <a:ext cx="747546" cy="576064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Elbow Connector 161"/>
            <p:cNvCxnSpPr>
              <a:stCxn id="44" idx="5"/>
            </p:cNvCxnSpPr>
            <p:nvPr/>
          </p:nvCxnSpPr>
          <p:spPr>
            <a:xfrm rot="16200000" flipH="1">
              <a:off x="1905378" y="4447906"/>
              <a:ext cx="870270" cy="202742"/>
            </a:xfrm>
            <a:prstGeom prst="bentConnector3">
              <a:avLst>
                <a:gd name="adj1" fmla="val 2373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Elbow Connector 163"/>
            <p:cNvCxnSpPr>
              <a:stCxn id="46" idx="5"/>
            </p:cNvCxnSpPr>
            <p:nvPr/>
          </p:nvCxnSpPr>
          <p:spPr>
            <a:xfrm rot="16200000" flipH="1">
              <a:off x="3252110" y="4449971"/>
              <a:ext cx="873323" cy="195561"/>
            </a:xfrm>
            <a:prstGeom prst="bentConnector3">
              <a:avLst>
                <a:gd name="adj1" fmla="val 22734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Elbow Connector 227"/>
            <p:cNvCxnSpPr>
              <a:stCxn id="45" idx="3"/>
            </p:cNvCxnSpPr>
            <p:nvPr/>
          </p:nvCxnSpPr>
          <p:spPr>
            <a:xfrm rot="5400000">
              <a:off x="2110427" y="4445600"/>
              <a:ext cx="870270" cy="207355"/>
            </a:xfrm>
            <a:prstGeom prst="bentConnector3">
              <a:avLst>
                <a:gd name="adj1" fmla="val 23732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Elbow Connector 229"/>
            <p:cNvCxnSpPr>
              <a:stCxn id="47" idx="3"/>
            </p:cNvCxnSpPr>
            <p:nvPr/>
          </p:nvCxnSpPr>
          <p:spPr>
            <a:xfrm rot="5400000">
              <a:off x="3489335" y="4408309"/>
              <a:ext cx="864369" cy="269933"/>
            </a:xfrm>
            <a:prstGeom prst="bentConnector3">
              <a:avLst>
                <a:gd name="adj1" fmla="val 22451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90"/>
          <p:cNvGrpSpPr/>
          <p:nvPr/>
        </p:nvGrpSpPr>
        <p:grpSpPr>
          <a:xfrm>
            <a:off x="5268016" y="3510533"/>
            <a:ext cx="2880320" cy="2520280"/>
            <a:chOff x="6094261" y="639423"/>
            <a:chExt cx="2880320" cy="2520280"/>
          </a:xfrm>
        </p:grpSpPr>
        <p:grpSp>
          <p:nvGrpSpPr>
            <p:cNvPr id="16" name="Group 191"/>
            <p:cNvGrpSpPr/>
            <p:nvPr/>
          </p:nvGrpSpPr>
          <p:grpSpPr>
            <a:xfrm>
              <a:off x="6094261" y="639423"/>
              <a:ext cx="2880320" cy="2520280"/>
              <a:chOff x="6103869" y="833661"/>
              <a:chExt cx="2880320" cy="2520280"/>
            </a:xfrm>
            <a:solidFill>
              <a:schemeClr val="bg1"/>
            </a:solidFill>
          </p:grpSpPr>
          <p:sp>
            <p:nvSpPr>
              <p:cNvPr id="202" name="Rectangle 201"/>
              <p:cNvSpPr/>
              <p:nvPr/>
            </p:nvSpPr>
            <p:spPr>
              <a:xfrm>
                <a:off x="6103869" y="833661"/>
                <a:ext cx="2880320" cy="25202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6369213" y="1110402"/>
                <a:ext cx="360040" cy="2880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7008186" y="1110402"/>
                <a:ext cx="360040" cy="2880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5" name="Oval 204"/>
              <p:cNvSpPr/>
              <p:nvPr/>
            </p:nvSpPr>
            <p:spPr>
              <a:xfrm>
                <a:off x="7707746" y="1110402"/>
                <a:ext cx="360040" cy="2880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6" name="Oval 205"/>
              <p:cNvSpPr/>
              <p:nvPr/>
            </p:nvSpPr>
            <p:spPr>
              <a:xfrm>
                <a:off x="8427826" y="1110402"/>
                <a:ext cx="360040" cy="2880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8387398" y="1534213"/>
                <a:ext cx="440896" cy="4350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M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8" name="Straight Connector 207"/>
              <p:cNvCxnSpPr>
                <a:stCxn id="203" idx="4"/>
                <a:endCxn id="214" idx="0"/>
              </p:cNvCxnSpPr>
              <p:nvPr/>
            </p:nvCxnSpPr>
            <p:spPr>
              <a:xfrm flipH="1">
                <a:off x="6544995" y="1398434"/>
                <a:ext cx="4238" cy="135777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>
                <a:stCxn id="204" idx="4"/>
                <a:endCxn id="213" idx="0"/>
              </p:cNvCxnSpPr>
              <p:nvPr/>
            </p:nvCxnSpPr>
            <p:spPr>
              <a:xfrm>
                <a:off x="7188206" y="1398434"/>
                <a:ext cx="12394" cy="13577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>
                <a:stCxn id="205" idx="4"/>
                <a:endCxn id="212" idx="0"/>
              </p:cNvCxnSpPr>
              <p:nvPr/>
            </p:nvCxnSpPr>
            <p:spPr>
              <a:xfrm>
                <a:off x="7887766" y="1398434"/>
                <a:ext cx="0" cy="135779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>
                <a:stCxn id="206" idx="4"/>
                <a:endCxn id="207" idx="0"/>
              </p:cNvCxnSpPr>
              <p:nvPr/>
            </p:nvCxnSpPr>
            <p:spPr>
              <a:xfrm>
                <a:off x="8607846" y="1398434"/>
                <a:ext cx="0" cy="135779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2" name="Rectangle 211"/>
              <p:cNvSpPr/>
              <p:nvPr/>
            </p:nvSpPr>
            <p:spPr>
              <a:xfrm>
                <a:off x="7667318" y="1534213"/>
                <a:ext cx="440896" cy="4350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M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6980152" y="1534212"/>
                <a:ext cx="440896" cy="4350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M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6324547" y="1534211"/>
                <a:ext cx="440896" cy="4350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M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5" name="Straight Connector 214"/>
              <p:cNvCxnSpPr>
                <a:stCxn id="214" idx="2"/>
                <a:endCxn id="217" idx="1"/>
              </p:cNvCxnSpPr>
              <p:nvPr/>
            </p:nvCxnSpPr>
            <p:spPr>
              <a:xfrm>
                <a:off x="6544995" y="1969310"/>
                <a:ext cx="4238" cy="295230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>
                <a:endCxn id="218" idx="1"/>
              </p:cNvCxnSpPr>
              <p:nvPr/>
            </p:nvCxnSpPr>
            <p:spPr>
              <a:xfrm>
                <a:off x="7215112" y="1977441"/>
                <a:ext cx="714" cy="306593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Can 216"/>
              <p:cNvSpPr/>
              <p:nvPr/>
            </p:nvSpPr>
            <p:spPr>
              <a:xfrm>
                <a:off x="6267295" y="2264540"/>
                <a:ext cx="563876" cy="576064"/>
              </a:xfrm>
              <a:prstGeom prst="ca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Can 217"/>
              <p:cNvSpPr/>
              <p:nvPr/>
            </p:nvSpPr>
            <p:spPr>
              <a:xfrm>
                <a:off x="6933887" y="2284034"/>
                <a:ext cx="563877" cy="576064"/>
              </a:xfrm>
              <a:prstGeom prst="ca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3" name="Straight Connector 192"/>
            <p:cNvCxnSpPr>
              <a:endCxn id="194" idx="1"/>
            </p:cNvCxnSpPr>
            <p:nvPr/>
          </p:nvCxnSpPr>
          <p:spPr>
            <a:xfrm>
              <a:off x="7888641" y="1783203"/>
              <a:ext cx="714" cy="306593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Can 193"/>
            <p:cNvSpPr/>
            <p:nvPr/>
          </p:nvSpPr>
          <p:spPr>
            <a:xfrm>
              <a:off x="7607416" y="2089796"/>
              <a:ext cx="563877" cy="576064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/>
            <p:cNvCxnSpPr>
              <a:endCxn id="196" idx="1"/>
            </p:cNvCxnSpPr>
            <p:nvPr/>
          </p:nvCxnSpPr>
          <p:spPr>
            <a:xfrm>
              <a:off x="8613286" y="1783203"/>
              <a:ext cx="714" cy="306593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Can 195"/>
            <p:cNvSpPr/>
            <p:nvPr/>
          </p:nvSpPr>
          <p:spPr>
            <a:xfrm>
              <a:off x="8332061" y="2089796"/>
              <a:ext cx="563877" cy="576064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/>
            <p:cNvCxnSpPr/>
            <p:nvPr/>
          </p:nvCxnSpPr>
          <p:spPr>
            <a:xfrm>
              <a:off x="6381652" y="764704"/>
              <a:ext cx="2448272" cy="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flipH="1">
              <a:off x="6533269" y="764704"/>
              <a:ext cx="6356" cy="15146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/>
            <p:nvPr/>
          </p:nvCxnSpPr>
          <p:spPr>
            <a:xfrm flipH="1">
              <a:off x="7199862" y="764704"/>
              <a:ext cx="6356" cy="15146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/>
            <p:cNvCxnSpPr/>
            <p:nvPr/>
          </p:nvCxnSpPr>
          <p:spPr>
            <a:xfrm flipH="1">
              <a:off x="7885820" y="757413"/>
              <a:ext cx="6356" cy="15146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flipH="1">
              <a:off x="8614332" y="764704"/>
              <a:ext cx="6356" cy="15146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89"/>
          <p:cNvGrpSpPr/>
          <p:nvPr/>
        </p:nvGrpSpPr>
        <p:grpSpPr>
          <a:xfrm>
            <a:off x="5268016" y="3501008"/>
            <a:ext cx="2880320" cy="2520280"/>
            <a:chOff x="6094261" y="629898"/>
            <a:chExt cx="2880320" cy="2520280"/>
          </a:xfrm>
        </p:grpSpPr>
        <p:grpSp>
          <p:nvGrpSpPr>
            <p:cNvPr id="18" name="Group 104"/>
            <p:cNvGrpSpPr/>
            <p:nvPr/>
          </p:nvGrpSpPr>
          <p:grpSpPr>
            <a:xfrm>
              <a:off x="6094261" y="629898"/>
              <a:ext cx="2880320" cy="2520280"/>
              <a:chOff x="6103869" y="824136"/>
              <a:chExt cx="2880320" cy="2520280"/>
            </a:xfrm>
            <a:solidFill>
              <a:schemeClr val="bg1"/>
            </a:solidFill>
          </p:grpSpPr>
          <p:sp>
            <p:nvSpPr>
              <p:cNvPr id="106" name="Rectangle 105"/>
              <p:cNvSpPr/>
              <p:nvPr/>
            </p:nvSpPr>
            <p:spPr>
              <a:xfrm>
                <a:off x="6103869" y="824136"/>
                <a:ext cx="2880320" cy="252028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6369213" y="1110402"/>
                <a:ext cx="360040" cy="2880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008186" y="1110402"/>
                <a:ext cx="360040" cy="2880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707746" y="1110402"/>
                <a:ext cx="360040" cy="2880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8427826" y="1110402"/>
                <a:ext cx="360040" cy="288032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P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707746" y="1534213"/>
                <a:ext cx="1120548" cy="4350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M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3" name="Straight Connector 112"/>
              <p:cNvCxnSpPr>
                <a:stCxn id="107" idx="4"/>
              </p:cNvCxnSpPr>
              <p:nvPr/>
            </p:nvCxnSpPr>
            <p:spPr>
              <a:xfrm flipH="1">
                <a:off x="6537038" y="1398434"/>
                <a:ext cx="12195" cy="135777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>
                <a:stCxn id="108" idx="4"/>
              </p:cNvCxnSpPr>
              <p:nvPr/>
            </p:nvCxnSpPr>
            <p:spPr>
              <a:xfrm>
                <a:off x="7188206" y="1398434"/>
                <a:ext cx="12394" cy="135778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>
                <a:stCxn id="109" idx="4"/>
              </p:cNvCxnSpPr>
              <p:nvPr/>
            </p:nvCxnSpPr>
            <p:spPr>
              <a:xfrm>
                <a:off x="7887766" y="1398434"/>
                <a:ext cx="0" cy="135779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>
                <a:stCxn id="110" idx="4"/>
              </p:cNvCxnSpPr>
              <p:nvPr/>
            </p:nvCxnSpPr>
            <p:spPr>
              <a:xfrm>
                <a:off x="8607846" y="1398434"/>
                <a:ext cx="0" cy="135777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Rectangle 120"/>
              <p:cNvSpPr/>
              <p:nvPr/>
            </p:nvSpPr>
            <p:spPr>
              <a:xfrm>
                <a:off x="6324546" y="1534211"/>
                <a:ext cx="1017287" cy="4350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mtClean="0">
                    <a:solidFill>
                      <a:schemeClr val="tx1"/>
                    </a:solidFill>
                  </a:rPr>
                  <a:t>M</a:t>
                </a: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22" name="Straight Connector 121"/>
              <p:cNvCxnSpPr>
                <a:endCxn id="125" idx="1"/>
              </p:cNvCxnSpPr>
              <p:nvPr/>
            </p:nvCxnSpPr>
            <p:spPr>
              <a:xfrm>
                <a:off x="6545908" y="1977441"/>
                <a:ext cx="3325" cy="287099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>
                <a:endCxn id="126" idx="1"/>
              </p:cNvCxnSpPr>
              <p:nvPr/>
            </p:nvCxnSpPr>
            <p:spPr>
              <a:xfrm>
                <a:off x="7215112" y="1977441"/>
                <a:ext cx="714" cy="306593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Can 124"/>
              <p:cNvSpPr/>
              <p:nvPr/>
            </p:nvSpPr>
            <p:spPr>
              <a:xfrm>
                <a:off x="6267295" y="2264540"/>
                <a:ext cx="563876" cy="576064"/>
              </a:xfrm>
              <a:prstGeom prst="ca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Can 125"/>
              <p:cNvSpPr/>
              <p:nvPr/>
            </p:nvSpPr>
            <p:spPr>
              <a:xfrm>
                <a:off x="6933887" y="2284034"/>
                <a:ext cx="563877" cy="576064"/>
              </a:xfrm>
              <a:prstGeom prst="can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35" name="Straight Connector 134"/>
            <p:cNvCxnSpPr>
              <a:endCxn id="136" idx="1"/>
            </p:cNvCxnSpPr>
            <p:nvPr/>
          </p:nvCxnSpPr>
          <p:spPr>
            <a:xfrm>
              <a:off x="7888641" y="1783203"/>
              <a:ext cx="714" cy="306593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Can 135"/>
            <p:cNvSpPr/>
            <p:nvPr/>
          </p:nvSpPr>
          <p:spPr>
            <a:xfrm>
              <a:off x="7607416" y="2089796"/>
              <a:ext cx="563877" cy="576064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/>
            <p:cNvCxnSpPr>
              <a:endCxn id="138" idx="1"/>
            </p:cNvCxnSpPr>
            <p:nvPr/>
          </p:nvCxnSpPr>
          <p:spPr>
            <a:xfrm>
              <a:off x="8613286" y="1783203"/>
              <a:ext cx="714" cy="306593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Can 137"/>
            <p:cNvSpPr/>
            <p:nvPr/>
          </p:nvSpPr>
          <p:spPr>
            <a:xfrm>
              <a:off x="8332061" y="2089796"/>
              <a:ext cx="563877" cy="576064"/>
            </a:xfrm>
            <a:prstGeom prst="can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Straight Connector 150"/>
            <p:cNvCxnSpPr/>
            <p:nvPr/>
          </p:nvCxnSpPr>
          <p:spPr>
            <a:xfrm>
              <a:off x="6381652" y="764704"/>
              <a:ext cx="2448272" cy="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>
              <a:off x="6533269" y="764704"/>
              <a:ext cx="6356" cy="15146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H="1">
              <a:off x="7199862" y="764704"/>
              <a:ext cx="6356" cy="15146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H="1">
              <a:off x="7885820" y="757413"/>
              <a:ext cx="6356" cy="15146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flipH="1">
              <a:off x="8614332" y="764704"/>
              <a:ext cx="6356" cy="151460"/>
            </a:xfrm>
            <a:prstGeom prst="line">
              <a:avLst/>
            </a:prstGeom>
            <a:solidFill>
              <a:schemeClr val="bg1"/>
            </a:solidFill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10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4598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Comparison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Shared memory</a:t>
            </a:r>
          </a:p>
          <a:p>
            <a:pPr marL="400050" lvl="1" indent="0"/>
            <a:r>
              <a:rPr lang="en-US" sz="2400" dirty="0" smtClean="0"/>
              <a:t>   The bus becomes the bottleneck beyond </a:t>
            </a:r>
            <a:r>
              <a:rPr lang="en-US" sz="2400" b="1" dirty="0" smtClean="0">
                <a:solidFill>
                  <a:srgbClr val="FF0000"/>
                </a:solidFill>
              </a:rPr>
              <a:t>32-64 processors</a:t>
            </a:r>
            <a:endParaRPr lang="en-US" sz="2400" dirty="0" smtClean="0"/>
          </a:p>
          <a:p>
            <a:pPr marL="400050" lvl="1" indent="0"/>
            <a:r>
              <a:rPr lang="en-US" sz="2400" dirty="0" smtClean="0"/>
              <a:t>   Used in practice in machine of 4 to 8 processors</a:t>
            </a:r>
          </a:p>
          <a:p>
            <a:pPr marL="0" indent="0">
              <a:buNone/>
            </a:pPr>
            <a:r>
              <a:rPr lang="en-US" dirty="0" smtClean="0"/>
              <a:t>Shared disk</a:t>
            </a:r>
          </a:p>
          <a:p>
            <a:pPr marL="400050" lvl="1" indent="0"/>
            <a:r>
              <a:rPr lang="en-US" sz="2400" dirty="0" smtClean="0"/>
              <a:t>   Inter-CPU communication slower</a:t>
            </a:r>
          </a:p>
          <a:p>
            <a:pPr marL="400050" lvl="1" indent="0"/>
            <a:r>
              <a:rPr lang="en-US" sz="2400" dirty="0" smtClean="0"/>
              <a:t>   Good for fault-tolerance</a:t>
            </a:r>
          </a:p>
          <a:p>
            <a:pPr marL="400050" lvl="1" indent="0"/>
            <a:r>
              <a:rPr lang="en-US" sz="2400" dirty="0" smtClean="0"/>
              <a:t>   Bottleneck pushed to </a:t>
            </a:r>
            <a:r>
              <a:rPr lang="en-US" sz="2400" b="1" dirty="0" smtClean="0">
                <a:solidFill>
                  <a:srgbClr val="FF0000"/>
                </a:solidFill>
              </a:rPr>
              <a:t>hundreds of processors</a:t>
            </a:r>
          </a:p>
          <a:p>
            <a:pPr marL="0" indent="0">
              <a:buNone/>
            </a:pPr>
            <a:r>
              <a:rPr lang="en-US" dirty="0" smtClean="0"/>
              <a:t>No sharing – only for very parallelizable applications</a:t>
            </a:r>
          </a:p>
          <a:p>
            <a:pPr marL="400050" lvl="1" indent="0"/>
            <a:r>
              <a:rPr lang="en-US" sz="2400" dirty="0" smtClean="0"/>
              <a:t>   Higher communication cost</a:t>
            </a:r>
          </a:p>
          <a:p>
            <a:pPr marL="400050" lvl="1" indent="0"/>
            <a:r>
              <a:rPr lang="en-US" sz="2400" dirty="0" smtClean="0"/>
              <a:t>   </a:t>
            </a:r>
            <a:r>
              <a:rPr lang="en-US" sz="2400" dirty="0"/>
              <a:t>S</a:t>
            </a:r>
            <a:r>
              <a:rPr lang="en-US" sz="2400" dirty="0" smtClean="0"/>
              <a:t>caling to </a:t>
            </a:r>
            <a:r>
              <a:rPr lang="en-US" sz="2400" b="1" dirty="0" smtClean="0">
                <a:solidFill>
                  <a:srgbClr val="FF0000"/>
                </a:solidFill>
              </a:rPr>
              <a:t>thousands of processors</a:t>
            </a:r>
          </a:p>
          <a:p>
            <a:pPr marL="400050" lvl="1" indent="0"/>
            <a:r>
              <a:rPr lang="en-US" sz="2400" dirty="0" smtClean="0"/>
              <a:t>   </a:t>
            </a:r>
            <a:r>
              <a:rPr lang="en-US" sz="2400" dirty="0"/>
              <a:t>A</a:t>
            </a:r>
            <a:r>
              <a:rPr lang="en-US" sz="2400" dirty="0" smtClean="0"/>
              <a:t>dapted for analysis of large data sets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4549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Main memory database</a:t>
            </a:r>
            <a:endParaRPr lang="en-US" sz="360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3826768" cy="4569371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Beyond 100 </a:t>
            </a:r>
            <a:r>
              <a:rPr lang="en-US" b="1" i="1" dirty="0" smtClean="0">
                <a:solidFill>
                  <a:srgbClr val="FF0000"/>
                </a:solidFill>
              </a:rPr>
              <a:t>cores</a:t>
            </a:r>
          </a:p>
          <a:p>
            <a:pPr marL="0" lvl="1" indent="0">
              <a:buNone/>
            </a:pPr>
            <a:r>
              <a:rPr lang="en-US" dirty="0" smtClean="0"/>
              <a:t>Beyond 10 Tb memory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1772816"/>
            <a:ext cx="1800200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Blade server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436096" y="2780928"/>
            <a:ext cx="944026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Blade</a:t>
            </a:r>
            <a:endParaRPr lang="en-US" sz="2400" i="1"/>
          </a:p>
        </p:txBody>
      </p:sp>
      <p:sp>
        <p:nvSpPr>
          <p:cNvPr id="11" name="TextBox 10"/>
          <p:cNvSpPr txBox="1"/>
          <p:nvPr/>
        </p:nvSpPr>
        <p:spPr>
          <a:xfrm>
            <a:off x="5522754" y="3831431"/>
            <a:ext cx="764289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CPU</a:t>
            </a:r>
            <a:endParaRPr lang="en-US" sz="2400" i="1"/>
          </a:p>
        </p:txBody>
      </p:sp>
      <p:sp>
        <p:nvSpPr>
          <p:cNvPr id="12" name="TextBox 11"/>
          <p:cNvSpPr txBox="1"/>
          <p:nvPr/>
        </p:nvSpPr>
        <p:spPr>
          <a:xfrm>
            <a:off x="5500293" y="4953171"/>
            <a:ext cx="830563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Core</a:t>
            </a:r>
            <a:endParaRPr lang="en-US" sz="2400" i="1"/>
          </a:p>
        </p:txBody>
      </p:sp>
      <p:cxnSp>
        <p:nvCxnSpPr>
          <p:cNvPr id="14" name="Straight Arrow Connector 13"/>
          <p:cNvCxnSpPr>
            <a:stCxn id="9" idx="2"/>
            <a:endCxn id="10" idx="0"/>
          </p:cNvCxnSpPr>
          <p:nvPr/>
        </p:nvCxnSpPr>
        <p:spPr>
          <a:xfrm>
            <a:off x="5904148" y="2234481"/>
            <a:ext cx="3961" cy="546447"/>
          </a:xfrm>
          <a:prstGeom prst="straightConnector1">
            <a:avLst/>
          </a:prstGeom>
          <a:ln w="25400">
            <a:solidFill>
              <a:schemeClr val="accent1">
                <a:shade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 flipH="1">
            <a:off x="5904899" y="3242593"/>
            <a:ext cx="3210" cy="588838"/>
          </a:xfrm>
          <a:prstGeom prst="straightConnector1">
            <a:avLst/>
          </a:prstGeom>
          <a:ln w="25400">
            <a:solidFill>
              <a:schemeClr val="accent1">
                <a:shade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  <a:endCxn id="12" idx="0"/>
          </p:cNvCxnSpPr>
          <p:nvPr/>
        </p:nvCxnSpPr>
        <p:spPr>
          <a:xfrm>
            <a:off x="5904899" y="4293096"/>
            <a:ext cx="10676" cy="660075"/>
          </a:xfrm>
          <a:prstGeom prst="straightConnector1">
            <a:avLst/>
          </a:prstGeom>
          <a:ln w="25400">
            <a:solidFill>
              <a:schemeClr val="accent1">
                <a:shade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58178" y="2204864"/>
            <a:ext cx="88603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8 - 16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87526" y="3356992"/>
            <a:ext cx="34065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0154" y="4429988"/>
            <a:ext cx="7300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4 - 8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020272" y="2780928"/>
            <a:ext cx="852054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RAM</a:t>
            </a:r>
            <a:endParaRPr lang="en-US" sz="2400" i="1"/>
          </a:p>
        </p:txBody>
      </p:sp>
      <p:cxnSp>
        <p:nvCxnSpPr>
          <p:cNvPr id="26" name="Straight Arrow Connector 25"/>
          <p:cNvCxnSpPr>
            <a:stCxn id="10" idx="3"/>
            <a:endCxn id="25" idx="1"/>
          </p:cNvCxnSpPr>
          <p:nvPr/>
        </p:nvCxnSpPr>
        <p:spPr>
          <a:xfrm>
            <a:off x="6380122" y="3011761"/>
            <a:ext cx="640150" cy="0"/>
          </a:xfrm>
          <a:prstGeom prst="straightConnector1">
            <a:avLst/>
          </a:prstGeom>
          <a:ln w="25400">
            <a:solidFill>
              <a:schemeClr val="accent1">
                <a:shade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067191" y="3831431"/>
            <a:ext cx="1321233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L2 cache</a:t>
            </a:r>
            <a:endParaRPr lang="en-US" sz="2400" i="1"/>
          </a:p>
        </p:txBody>
      </p:sp>
      <p:cxnSp>
        <p:nvCxnSpPr>
          <p:cNvPr id="30" name="Straight Arrow Connector 29"/>
          <p:cNvCxnSpPr>
            <a:stCxn id="11" idx="3"/>
            <a:endCxn id="29" idx="1"/>
          </p:cNvCxnSpPr>
          <p:nvPr/>
        </p:nvCxnSpPr>
        <p:spPr>
          <a:xfrm>
            <a:off x="6287043" y="4062264"/>
            <a:ext cx="780148" cy="0"/>
          </a:xfrm>
          <a:prstGeom prst="straightConnector1">
            <a:avLst/>
          </a:prstGeom>
          <a:ln w="25400">
            <a:solidFill>
              <a:schemeClr val="accent1">
                <a:shade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092280" y="4953171"/>
            <a:ext cx="1321233" cy="46166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mtClean="0"/>
              <a:t>L1 cache</a:t>
            </a:r>
            <a:endParaRPr lang="en-US" sz="2400" i="1"/>
          </a:p>
        </p:txBody>
      </p:sp>
      <p:cxnSp>
        <p:nvCxnSpPr>
          <p:cNvPr id="35" name="Straight Arrow Connector 34"/>
          <p:cNvCxnSpPr>
            <a:stCxn id="12" idx="3"/>
            <a:endCxn id="34" idx="1"/>
          </p:cNvCxnSpPr>
          <p:nvPr/>
        </p:nvCxnSpPr>
        <p:spPr>
          <a:xfrm>
            <a:off x="6330856" y="5184004"/>
            <a:ext cx="761424" cy="0"/>
          </a:xfrm>
          <a:prstGeom prst="straightConnector1">
            <a:avLst/>
          </a:prstGeom>
          <a:ln w="25400">
            <a:solidFill>
              <a:schemeClr val="accent1">
                <a:shade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>
            <a:off x="4921732" y="2877483"/>
            <a:ext cx="337191" cy="2635328"/>
          </a:xfrm>
          <a:prstGeom prst="leftBrace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1" name="Flowchart: Magnetic Disk 40"/>
          <p:cNvSpPr/>
          <p:nvPr/>
        </p:nvSpPr>
        <p:spPr>
          <a:xfrm>
            <a:off x="3851920" y="2807217"/>
            <a:ext cx="804002" cy="706880"/>
          </a:xfrm>
          <a:prstGeom prst="flowChartMagneticDisk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43" name="Straight Connector 42"/>
          <p:cNvCxnSpPr>
            <a:stCxn id="41" idx="4"/>
          </p:cNvCxnSpPr>
          <p:nvPr/>
        </p:nvCxnSpPr>
        <p:spPr>
          <a:xfrm>
            <a:off x="4655922" y="3160657"/>
            <a:ext cx="434406" cy="0"/>
          </a:xfrm>
          <a:prstGeom prst="line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376805" y="3183359"/>
            <a:ext cx="140885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0,5 – 1 TB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7633874" y="4263479"/>
            <a:ext cx="128352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 – 4 Mb</a:t>
            </a:r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7658750" y="5343599"/>
            <a:ext cx="1492265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16 – 32 Kb</a:t>
            </a:r>
            <a:endParaRPr lang="en-US" sz="2400" dirty="0"/>
          </a:p>
        </p:txBody>
      </p:sp>
      <p:sp>
        <p:nvSpPr>
          <p:cNvPr id="3" name="Nuage 2"/>
          <p:cNvSpPr/>
          <p:nvPr/>
        </p:nvSpPr>
        <p:spPr>
          <a:xfrm>
            <a:off x="5004048" y="5805264"/>
            <a:ext cx="2808312" cy="1080120"/>
          </a:xfrm>
          <a:prstGeom prst="cloud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2400" dirty="0" smtClean="0"/>
              <a:t>blades share nothing</a:t>
            </a:r>
            <a:endParaRPr lang="en-US" dirty="0"/>
          </a:p>
        </p:txBody>
      </p:sp>
      <p:sp>
        <p:nvSpPr>
          <p:cNvPr id="2" name="Bulle rectangulaire 1"/>
          <p:cNvSpPr/>
          <p:nvPr/>
        </p:nvSpPr>
        <p:spPr>
          <a:xfrm>
            <a:off x="467544" y="3789040"/>
            <a:ext cx="3024336" cy="2952328"/>
          </a:xfrm>
          <a:prstGeom prst="wedgeRectCallout">
            <a:avLst>
              <a:gd name="adj1" fmla="val 34116"/>
              <a:gd name="adj2" fmla="val -74043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Complex programming to leverage parallelism</a:t>
            </a:r>
          </a:p>
          <a:p>
            <a:pPr marL="0" lvl="1" indent="0"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Issue: computing power and memory throughput augment – latency augments much less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948264" y="1772816"/>
            <a:ext cx="1868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serveur</a:t>
            </a:r>
            <a:r>
              <a:rPr lang="en-US" sz="2400" i="1" dirty="0" smtClean="0"/>
              <a:t> lame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475348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Massive parallelism and partitioning</a:t>
            </a:r>
            <a:endParaRPr lang="en-US" dirty="0"/>
          </a:p>
        </p:txBody>
      </p:sp>
      <p:sp>
        <p:nvSpPr>
          <p:cNvPr id="30" name="Espace réservé du contenu 2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Line store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Espace réservé du contenu 3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Column store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B80D-0149-4980-9E61-24B0DC8ED56F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14</a:t>
            </a:fld>
            <a:endParaRPr lang="fr-FR"/>
          </a:p>
        </p:txBody>
      </p:sp>
      <p:grpSp>
        <p:nvGrpSpPr>
          <p:cNvPr id="7" name="Groupe 28"/>
          <p:cNvGrpSpPr/>
          <p:nvPr/>
        </p:nvGrpSpPr>
        <p:grpSpPr>
          <a:xfrm>
            <a:off x="539552" y="2420888"/>
            <a:ext cx="576064" cy="440432"/>
            <a:chOff x="1907704" y="1844824"/>
            <a:chExt cx="576064" cy="440432"/>
          </a:xfrm>
        </p:grpSpPr>
        <p:sp>
          <p:nvSpPr>
            <p:cNvPr id="8" name="Rectangle 7"/>
            <p:cNvSpPr/>
            <p:nvPr/>
          </p:nvSpPr>
          <p:spPr>
            <a:xfrm>
              <a:off x="1907704" y="1844824"/>
              <a:ext cx="57606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7704" y="1988840"/>
              <a:ext cx="57606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907704" y="2141240"/>
              <a:ext cx="57606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e 29"/>
          <p:cNvGrpSpPr/>
          <p:nvPr/>
        </p:nvGrpSpPr>
        <p:grpSpPr>
          <a:xfrm>
            <a:off x="539552" y="2869704"/>
            <a:ext cx="576064" cy="415280"/>
            <a:chOff x="1907704" y="2293640"/>
            <a:chExt cx="576064" cy="415280"/>
          </a:xfrm>
        </p:grpSpPr>
        <p:sp>
          <p:nvSpPr>
            <p:cNvPr id="12" name="Rectangle 11"/>
            <p:cNvSpPr/>
            <p:nvPr/>
          </p:nvSpPr>
          <p:spPr>
            <a:xfrm>
              <a:off x="1907704" y="2293640"/>
              <a:ext cx="57606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07704" y="2420888"/>
              <a:ext cx="57606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907704" y="2564904"/>
              <a:ext cx="57606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e 30"/>
          <p:cNvGrpSpPr/>
          <p:nvPr/>
        </p:nvGrpSpPr>
        <p:grpSpPr>
          <a:xfrm>
            <a:off x="539552" y="3293368"/>
            <a:ext cx="576064" cy="296416"/>
            <a:chOff x="1907704" y="2717304"/>
            <a:chExt cx="576064" cy="296416"/>
          </a:xfrm>
        </p:grpSpPr>
        <p:sp>
          <p:nvSpPr>
            <p:cNvPr id="16" name="Rectangle 15"/>
            <p:cNvSpPr/>
            <p:nvPr/>
          </p:nvSpPr>
          <p:spPr>
            <a:xfrm>
              <a:off x="1907704" y="2717304"/>
              <a:ext cx="57606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7704" y="2869704"/>
              <a:ext cx="576064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Cylindre 17"/>
          <p:cNvSpPr/>
          <p:nvPr/>
        </p:nvSpPr>
        <p:spPr>
          <a:xfrm>
            <a:off x="1979712" y="2132856"/>
            <a:ext cx="2304256" cy="115212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ylindre 18"/>
          <p:cNvSpPr/>
          <p:nvPr/>
        </p:nvSpPr>
        <p:spPr>
          <a:xfrm>
            <a:off x="1979712" y="3717032"/>
            <a:ext cx="2304256" cy="115212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ylindre 19"/>
          <p:cNvSpPr/>
          <p:nvPr/>
        </p:nvSpPr>
        <p:spPr>
          <a:xfrm>
            <a:off x="1979712" y="5445224"/>
            <a:ext cx="2304256" cy="1152128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e 33"/>
          <p:cNvGrpSpPr/>
          <p:nvPr/>
        </p:nvGrpSpPr>
        <p:grpSpPr>
          <a:xfrm>
            <a:off x="5580112" y="2420888"/>
            <a:ext cx="296416" cy="1152128"/>
            <a:chOff x="1907704" y="1844824"/>
            <a:chExt cx="296416" cy="1152128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1907704" y="1844824"/>
              <a:ext cx="144016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à coins arrondis 22"/>
            <p:cNvSpPr/>
            <p:nvPr/>
          </p:nvSpPr>
          <p:spPr>
            <a:xfrm>
              <a:off x="2060104" y="1844824"/>
              <a:ext cx="144016" cy="115212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à coins arrondis 23"/>
          <p:cNvSpPr/>
          <p:nvPr/>
        </p:nvSpPr>
        <p:spPr>
          <a:xfrm>
            <a:off x="5884912" y="2420888"/>
            <a:ext cx="1440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à coins arrondis 24"/>
          <p:cNvSpPr/>
          <p:nvPr/>
        </p:nvSpPr>
        <p:spPr>
          <a:xfrm>
            <a:off x="6037312" y="2420888"/>
            <a:ext cx="144016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ylindre 25"/>
          <p:cNvSpPr/>
          <p:nvPr/>
        </p:nvSpPr>
        <p:spPr>
          <a:xfrm>
            <a:off x="6757392" y="2132856"/>
            <a:ext cx="2088232" cy="136815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ylindre 26"/>
          <p:cNvSpPr/>
          <p:nvPr/>
        </p:nvSpPr>
        <p:spPr>
          <a:xfrm>
            <a:off x="6757392" y="3717032"/>
            <a:ext cx="2160240" cy="136815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ylindre 27"/>
          <p:cNvSpPr/>
          <p:nvPr/>
        </p:nvSpPr>
        <p:spPr>
          <a:xfrm>
            <a:off x="6757392" y="5445224"/>
            <a:ext cx="2232248" cy="1440160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Bulle rectangulaire à coins arrondis 28"/>
          <p:cNvSpPr/>
          <p:nvPr/>
        </p:nvSpPr>
        <p:spPr>
          <a:xfrm>
            <a:off x="0" y="4797152"/>
            <a:ext cx="1835696" cy="1224136"/>
          </a:xfrm>
          <a:prstGeom prst="wedgeRoundRectCallout">
            <a:avLst>
              <a:gd name="adj1" fmla="val 49183"/>
              <a:gd name="adj2" fmla="val -81996"/>
              <a:gd name="adj3" fmla="val 16667"/>
            </a:avLst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Horizontal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Partitioning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46" name="Bulle rectangulaire à coins arrondis 45"/>
          <p:cNvSpPr/>
          <p:nvPr/>
        </p:nvSpPr>
        <p:spPr>
          <a:xfrm>
            <a:off x="4680520" y="4797152"/>
            <a:ext cx="1835696" cy="1224136"/>
          </a:xfrm>
          <a:prstGeom prst="wedgeRoundRectCallout">
            <a:avLst>
              <a:gd name="adj1" fmla="val 49183"/>
              <a:gd name="adj2" fmla="val -81996"/>
              <a:gd name="adj3" fmla="val 16667"/>
            </a:avLst>
          </a:prstGeom>
          <a:noFill/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Vertical</a:t>
            </a:r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Partitioning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4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639E-6 -0.00069 L 0.24401 0.009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639E-6 3.93154E-6 L 0.24401 0.1771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639E-6 2.44218E-6 L 0.24401 0.36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18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6824E-6 -2.7012E-6 L 0.19646 -0.031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23" y="-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5776E-7 -2.7012E-6 L 0.18206 0.209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94" y="104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4741E-6 -2.7012E-6 L 0.17321 0.4720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0" y="235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9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Line vs. column store </a:t>
            </a:r>
            <a:endParaRPr lang="en-US" sz="36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Lines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Read/write a full tuple: fast</a:t>
            </a:r>
          </a:p>
          <a:p>
            <a:r>
              <a:rPr lang="en-US" dirty="0" smtClean="0"/>
              <a:t>Read/write an attribute for the entire relation: slow</a:t>
            </a:r>
          </a:p>
          <a:p>
            <a:r>
              <a:rPr lang="en-US" dirty="0" smtClean="0"/>
              <a:t>Limited compression</a:t>
            </a:r>
          </a:p>
          <a:p>
            <a:r>
              <a:rPr lang="en-US" dirty="0" smtClean="0"/>
              <a:t>Slow aggregation</a:t>
            </a:r>
          </a:p>
          <a:p>
            <a:endParaRPr lang="en-US" dirty="0" smtClean="0"/>
          </a:p>
          <a:p>
            <a:r>
              <a:rPr lang="en-US" dirty="0" smtClean="0"/>
              <a:t>Adapted to </a:t>
            </a:r>
            <a:r>
              <a:rPr lang="en-US" b="1" dirty="0" smtClean="0">
                <a:solidFill>
                  <a:srgbClr val="FF0000"/>
                </a:solidFill>
              </a:rPr>
              <a:t>transactional</a:t>
            </a:r>
            <a:r>
              <a:rPr lang="en-US" dirty="0" smtClean="0"/>
              <a:t> applications</a:t>
            </a:r>
          </a:p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mtClean="0"/>
              <a:t>Columns 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Read/write a full tuple: slow</a:t>
            </a:r>
          </a:p>
          <a:p>
            <a:r>
              <a:rPr lang="en-US" dirty="0" smtClean="0"/>
              <a:t>Read/write an attribute for the entire relation: fast</a:t>
            </a:r>
          </a:p>
          <a:p>
            <a:r>
              <a:rPr lang="en-US" dirty="0" smtClean="0"/>
              <a:t>Excellent compression</a:t>
            </a:r>
          </a:p>
          <a:p>
            <a:r>
              <a:rPr lang="en-US" dirty="0" smtClean="0"/>
              <a:t>Fast aggregation</a:t>
            </a:r>
          </a:p>
          <a:p>
            <a:endParaRPr lang="en-US" dirty="0" smtClean="0"/>
          </a:p>
          <a:p>
            <a:r>
              <a:rPr lang="en-US" dirty="0" smtClean="0"/>
              <a:t>Adapted to </a:t>
            </a:r>
            <a:r>
              <a:rPr lang="en-US" b="1" dirty="0" smtClean="0">
                <a:solidFill>
                  <a:srgbClr val="FF0000"/>
                </a:solidFill>
              </a:rPr>
              <a:t>decisional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25389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mtClean="0"/>
              <a:t>Massive parallelism &amp; colum</a:t>
            </a:r>
            <a:r>
              <a:rPr lang="en-US" smtClean="0"/>
              <a:t>n store</a:t>
            </a:r>
            <a:endParaRPr lang="en-US" sz="360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smtClean="0"/>
              <a:t>Parallelism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474840" cy="19021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SGBD-R : Teradata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dirty="0" err="1" smtClean="0"/>
              <a:t>Neteeza</a:t>
            </a:r>
            <a:r>
              <a:rPr lang="en-US" dirty="0" smtClean="0"/>
              <a:t>(IBM)</a:t>
            </a:r>
            <a:br>
              <a:rPr lang="en-US" dirty="0" smtClean="0"/>
            </a:br>
            <a:r>
              <a:rPr lang="en-US" dirty="0" smtClean="0"/>
              <a:t>	   </a:t>
            </a:r>
            <a:r>
              <a:rPr lang="en-US" dirty="0" err="1" smtClean="0"/>
              <a:t>DATAllegro</a:t>
            </a:r>
            <a:r>
              <a:rPr lang="en-US" dirty="0" smtClean="0"/>
              <a:t> (Microsoft)</a:t>
            </a:r>
            <a:br>
              <a:rPr lang="en-US" dirty="0" smtClean="0"/>
            </a:br>
            <a:r>
              <a:rPr lang="en-US" dirty="0" smtClean="0">
                <a:solidFill>
                  <a:schemeClr val="tx2"/>
                </a:solidFill>
              </a:rPr>
              <a:t>Open source : </a:t>
            </a:r>
            <a:r>
              <a:rPr lang="en-US" dirty="0" err="1" smtClean="0">
                <a:solidFill>
                  <a:schemeClr val="tx2"/>
                </a:solidFill>
              </a:rPr>
              <a:t>Hadoop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       </a:t>
            </a:r>
            <a:r>
              <a:rPr lang="en-US" sz="2000" dirty="0" smtClean="0">
                <a:solidFill>
                  <a:schemeClr val="tx2"/>
                </a:solidFill>
              </a:rPr>
              <a:t>(in a few minutes…</a:t>
            </a:r>
            <a:r>
              <a:rPr lang="en-US" dirty="0" smtClean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smtClean="0"/>
              <a:t>Column store</a:t>
            </a:r>
            <a:endParaRPr lang="en-US" i="1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799526" y="2168679"/>
            <a:ext cx="4041775" cy="1902197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Sybase IQ</a:t>
            </a:r>
            <a:br>
              <a:rPr lang="en-US" smtClean="0"/>
            </a:br>
            <a:r>
              <a:rPr lang="en-US" smtClean="0"/>
              <a:t>Kickfire (Teradata)</a:t>
            </a:r>
            <a:br>
              <a:rPr lang="en-US" smtClean="0"/>
            </a:br>
            <a:r>
              <a:rPr lang="en-US" smtClean="0">
                <a:solidFill>
                  <a:schemeClr val="tx2"/>
                </a:solidFill>
              </a:rPr>
              <a:t>:Open source MonetDB</a:t>
            </a:r>
            <a:endParaRPr lang="en-US">
              <a:solidFill>
                <a:schemeClr val="tx2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/>
        </p:nvSpPr>
        <p:spPr bwMode="auto">
          <a:xfrm>
            <a:off x="2339306" y="5805264"/>
            <a:ext cx="6049118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/>
              <a:t>Parallelism &amp; column store</a:t>
            </a:r>
          </a:p>
          <a:p>
            <a:r>
              <a:rPr lang="en-US" b="0" dirty="0" err="1" smtClean="0"/>
              <a:t>Exasol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Vertica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Greenplum</a:t>
            </a:r>
            <a:r>
              <a:rPr lang="en-US" b="0" dirty="0" smtClean="0"/>
              <a:t> (EMC)</a:t>
            </a:r>
            <a:br>
              <a:rPr lang="en-US" b="0" dirty="0" smtClean="0"/>
            </a:br>
            <a:r>
              <a:rPr lang="en-US" b="0" dirty="0" err="1" smtClean="0">
                <a:solidFill>
                  <a:schemeClr val="tx2"/>
                </a:solidFill>
              </a:rPr>
              <a:t>Opensource</a:t>
            </a:r>
            <a:r>
              <a:rPr lang="en-US" b="0" dirty="0" smtClean="0">
                <a:solidFill>
                  <a:schemeClr val="tx2"/>
                </a:solidFill>
              </a:rPr>
              <a:t>: </a:t>
            </a:r>
            <a:r>
              <a:rPr lang="en-US" b="0" dirty="0" err="1" smtClean="0">
                <a:solidFill>
                  <a:schemeClr val="tx2"/>
                </a:solidFill>
              </a:rPr>
              <a:t>Hadoop</a:t>
            </a:r>
            <a:r>
              <a:rPr lang="en-US" b="0" dirty="0" smtClean="0">
                <a:solidFill>
                  <a:schemeClr val="tx2"/>
                </a:solidFill>
              </a:rPr>
              <a:t> </a:t>
            </a:r>
            <a:r>
              <a:rPr lang="en-US" b="0" dirty="0" err="1" smtClean="0">
                <a:solidFill>
                  <a:schemeClr val="tx2"/>
                </a:solidFill>
              </a:rPr>
              <a:t>HBase</a:t>
            </a:r>
            <a:endParaRPr lang="en-US" b="0" dirty="0" smtClean="0">
              <a:solidFill>
                <a:schemeClr val="tx2"/>
              </a:solidFill>
            </a:endParaRPr>
          </a:p>
        </p:txBody>
      </p:sp>
      <p:sp>
        <p:nvSpPr>
          <p:cNvPr id="13" name="Bent-Up Arrow 12"/>
          <p:cNvSpPr/>
          <p:nvPr/>
        </p:nvSpPr>
        <p:spPr>
          <a:xfrm rot="5400000">
            <a:off x="1205626" y="4160886"/>
            <a:ext cx="900100" cy="72008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/>
          <p:cNvSpPr/>
          <p:nvPr/>
        </p:nvSpPr>
        <p:spPr>
          <a:xfrm rot="5400000" flipV="1">
            <a:off x="6570222" y="3879050"/>
            <a:ext cx="1188132" cy="864096"/>
          </a:xfrm>
          <a:prstGeom prst="bentUpArrow">
            <a:avLst>
              <a:gd name="adj1" fmla="val 25000"/>
              <a:gd name="adj2" fmla="val 24575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1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9428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Cluster: </a:t>
            </a:r>
            <a:r>
              <a:rPr lang="fr-FR" dirty="0" err="1" smtClean="0"/>
              <a:t>MapReduce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84076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262626"/>
                </a:solidFill>
              </a:rPr>
              <a:t>To process </a:t>
            </a:r>
            <a:r>
              <a:rPr lang="en-US" dirty="0">
                <a:solidFill>
                  <a:srgbClr val="262626"/>
                </a:solidFill>
              </a:rPr>
              <a:t>(e.g. to analyze</a:t>
            </a:r>
            <a:r>
              <a:rPr lang="en-US" dirty="0" smtClean="0">
                <a:solidFill>
                  <a:srgbClr val="262626"/>
                </a:solidFill>
              </a:rPr>
              <a:t>) large quantities of data 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</a:rPr>
              <a:t>Use parallelism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>
                <a:solidFill>
                  <a:srgbClr val="262626"/>
                </a:solidFill>
              </a:rPr>
              <a:t>Push data to machines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53643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 smtClean="0"/>
              <a:t>MapReduce</a:t>
            </a:r>
            <a:endParaRPr lang="fr-FR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600200"/>
            <a:ext cx="84352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MapReduce</a:t>
            </a:r>
            <a:r>
              <a:rPr lang="en-US" dirty="0" smtClean="0"/>
              <a:t> : a computing model based on heavy distribution that scales to huge volumes of data</a:t>
            </a:r>
          </a:p>
          <a:p>
            <a:r>
              <a:rPr lang="en-US" sz="2000" dirty="0" smtClean="0"/>
              <a:t>2004 : Google publication</a:t>
            </a:r>
          </a:p>
          <a:p>
            <a:r>
              <a:rPr lang="en-US" sz="2000" dirty="0" smtClean="0"/>
              <a:t>2006: open source implementation, </a:t>
            </a:r>
            <a:r>
              <a:rPr lang="en-US" sz="2000" dirty="0" err="1" smtClean="0"/>
              <a:t>Hadoop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Principles</a:t>
            </a:r>
          </a:p>
          <a:p>
            <a:r>
              <a:rPr lang="en-US" sz="2000" dirty="0" smtClean="0"/>
              <a:t>Data distributed on a large number of </a:t>
            </a:r>
            <a:r>
              <a:rPr lang="en-US" sz="2000" b="1" dirty="0" smtClean="0">
                <a:solidFill>
                  <a:srgbClr val="FF0000"/>
                </a:solidFill>
              </a:rPr>
              <a:t>shared nothing machines</a:t>
            </a:r>
          </a:p>
          <a:p>
            <a:r>
              <a:rPr lang="en-US" sz="2000" dirty="0" smtClean="0"/>
              <a:t>Parallel execution; processing pushed to the </a:t>
            </a:r>
            <a:r>
              <a:rPr lang="en-US" sz="2000" dirty="0" smtClean="0"/>
              <a:t>data</a:t>
            </a:r>
            <a:endParaRPr lang="en-US" sz="2000" dirty="0" smtClean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00957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Three </a:t>
            </a:r>
            <a:r>
              <a:rPr lang="en-US" dirty="0"/>
              <a:t>operations on key-value pairs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user-defined 		</a:t>
            </a:r>
            <a:r>
              <a:rPr lang="en-US" dirty="0" smtClean="0">
                <a:solidFill>
                  <a:srgbClr val="000000"/>
                </a:solidFill>
              </a:rPr>
              <a:t>	(</a:t>
            </a:r>
            <a:r>
              <a:rPr lang="en-US" i="1" dirty="0" err="1" smtClean="0">
                <a:solidFill>
                  <a:srgbClr val="000000"/>
                </a:solidFill>
              </a:rPr>
              <a:t>transforme</a:t>
            </a:r>
            <a:r>
              <a:rPr lang="en-US" dirty="0" smtClean="0">
                <a:solidFill>
                  <a:srgbClr val="000000"/>
                </a:solidFill>
              </a:rPr>
              <a:t>)	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Shuffle</a:t>
            </a:r>
            <a:r>
              <a:rPr lang="en-US" dirty="0"/>
              <a:t>	</a:t>
            </a:r>
            <a:r>
              <a:rPr lang="en-US" dirty="0" smtClean="0"/>
              <a:t>	fixed behavior  		(</a:t>
            </a:r>
            <a:r>
              <a:rPr lang="en-US" i="1" dirty="0" smtClean="0"/>
              <a:t>mélange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Reduce</a:t>
            </a:r>
            <a:r>
              <a:rPr lang="en-US" dirty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user</a:t>
            </a:r>
            <a:r>
              <a:rPr lang="en-US" b="1" dirty="0">
                <a:solidFill>
                  <a:srgbClr val="0000FF"/>
                </a:solidFill>
              </a:rPr>
              <a:t>-</a:t>
            </a:r>
            <a:r>
              <a:rPr lang="en-US" b="1" dirty="0" smtClean="0">
                <a:solidFill>
                  <a:srgbClr val="0000FF"/>
                </a:solidFill>
              </a:rPr>
              <a:t>defined			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err="1" smtClean="0">
                <a:solidFill>
                  <a:srgbClr val="000000"/>
                </a:solidFill>
              </a:rPr>
              <a:t>réduire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76597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 computing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360000" indent="-457200">
              <a:buNone/>
            </a:pPr>
            <a:r>
              <a:rPr lang="en-US" dirty="0" smtClean="0"/>
              <a:t>A </a:t>
            </a:r>
            <a:r>
              <a:rPr lang="en-US" b="1" dirty="0">
                <a:solidFill>
                  <a:srgbClr val="FF0000"/>
                </a:solidFill>
              </a:rPr>
              <a:t>distributed system</a:t>
            </a:r>
            <a:r>
              <a:rPr lang="en-US" dirty="0"/>
              <a:t>  is an application that coordinates the actions of </a:t>
            </a:r>
            <a:r>
              <a:rPr lang="en-US" dirty="0" smtClean="0"/>
              <a:t>several computers </a:t>
            </a:r>
            <a:r>
              <a:rPr lang="en-US" dirty="0"/>
              <a:t>to achieve a specific task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Distributed computing is a lot about </a:t>
            </a:r>
            <a:r>
              <a:rPr lang="en-US" b="1" dirty="0" smtClean="0">
                <a:solidFill>
                  <a:srgbClr val="FF0000"/>
                </a:solidFill>
              </a:rPr>
              <a:t>data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System state</a:t>
            </a:r>
          </a:p>
          <a:p>
            <a:pPr lvl="1"/>
            <a:r>
              <a:rPr lang="en-US" dirty="0" smtClean="0"/>
              <a:t>Session state including security information</a:t>
            </a:r>
          </a:p>
          <a:p>
            <a:pPr lvl="1"/>
            <a:r>
              <a:rPr lang="en-US" dirty="0" smtClean="0"/>
              <a:t>Protocol state</a:t>
            </a:r>
          </a:p>
          <a:p>
            <a:pPr lvl="1"/>
            <a:r>
              <a:rPr lang="en-US" dirty="0" smtClean="0"/>
              <a:t>Communication: exchanging data</a:t>
            </a:r>
          </a:p>
          <a:p>
            <a:pPr lvl="1"/>
            <a:r>
              <a:rPr lang="en-US" dirty="0" smtClean="0"/>
              <a:t>User profile</a:t>
            </a:r>
          </a:p>
          <a:p>
            <a:pPr lvl="1"/>
            <a:r>
              <a:rPr lang="en-US" dirty="0" smtClean="0"/>
              <a:t>... and of course, the actual “application data”</a:t>
            </a:r>
          </a:p>
          <a:p>
            <a:pPr>
              <a:buNone/>
            </a:pPr>
            <a:r>
              <a:rPr lang="en-US" dirty="0" smtClean="0"/>
              <a:t>Distributed computing is about querying, updating, communicating data  </a:t>
            </a:r>
            <a:r>
              <a:rPr lang="en-US" sz="3500" dirty="0" smtClean="0"/>
              <a:t>⤳</a:t>
            </a:r>
            <a:r>
              <a:rPr lang="en-US" dirty="0"/>
              <a:t> </a:t>
            </a:r>
            <a:r>
              <a:rPr lang="en-US" dirty="0" smtClean="0"/>
              <a:t>			</a:t>
            </a:r>
            <a:r>
              <a:rPr lang="en-US" b="1" dirty="0" smtClean="0">
                <a:solidFill>
                  <a:srgbClr val="FF0000"/>
                </a:solidFill>
              </a:rPr>
              <a:t>distributed data management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2</a:t>
            </a:fld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9573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 smtClean="0"/>
              <a:t>Data flow MapReduce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16" y="1348029"/>
            <a:ext cx="1000946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959825" y="2716481"/>
            <a:ext cx="1588839" cy="3222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7" name="Rectangle 6"/>
          <p:cNvSpPr/>
          <p:nvPr/>
        </p:nvSpPr>
        <p:spPr>
          <a:xfrm>
            <a:off x="7666921" y="2445657"/>
            <a:ext cx="648142" cy="25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sp>
        <p:nvSpPr>
          <p:cNvPr id="8" name="Rectangle 7"/>
          <p:cNvSpPr/>
          <p:nvPr/>
        </p:nvSpPr>
        <p:spPr>
          <a:xfrm>
            <a:off x="294617" y="1610230"/>
            <a:ext cx="538197" cy="255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959825" y="2218987"/>
            <a:ext cx="0" cy="2986151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547664" y="1340768"/>
            <a:ext cx="907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MAP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6136383" y="1340768"/>
            <a:ext cx="1387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REDUCE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563888" y="1340768"/>
            <a:ext cx="1471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SHUFFLE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Flèche vers la droite 11"/>
          <p:cNvSpPr/>
          <p:nvPr/>
        </p:nvSpPr>
        <p:spPr>
          <a:xfrm>
            <a:off x="2555776" y="1484784"/>
            <a:ext cx="936104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èche vers la droite 32"/>
          <p:cNvSpPr/>
          <p:nvPr/>
        </p:nvSpPr>
        <p:spPr>
          <a:xfrm>
            <a:off x="5107823" y="1484784"/>
            <a:ext cx="936104" cy="288032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Bulle rectangulaire à coins arrondis 2"/>
          <p:cNvSpPr/>
          <p:nvPr/>
        </p:nvSpPr>
        <p:spPr>
          <a:xfrm>
            <a:off x="0" y="0"/>
            <a:ext cx="1835696" cy="692696"/>
          </a:xfrm>
          <a:prstGeom prst="wedgeRoundRectCallout">
            <a:avLst>
              <a:gd name="adj1" fmla="val 57425"/>
              <a:gd name="adj2" fmla="val 14338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defined</a:t>
            </a:r>
            <a:endParaRPr lang="en-US" sz="2400" dirty="0"/>
          </a:p>
        </p:txBody>
      </p:sp>
      <p:sp>
        <p:nvSpPr>
          <p:cNvPr id="15" name="Bulle rectangulaire à coins arrondis 14"/>
          <p:cNvSpPr/>
          <p:nvPr/>
        </p:nvSpPr>
        <p:spPr>
          <a:xfrm>
            <a:off x="7344816" y="-27384"/>
            <a:ext cx="1835696" cy="692696"/>
          </a:xfrm>
          <a:prstGeom prst="wedgeRoundRectCallout">
            <a:avLst>
              <a:gd name="adj1" fmla="val -69700"/>
              <a:gd name="adj2" fmla="val 15484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User defined</a:t>
            </a:r>
            <a:endParaRPr lang="en-US" sz="2400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30069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 example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the number of occurrences of each word in a large collection of documents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9348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u</a:t>
            </a:r>
            <a:r>
              <a:rPr lang="en-US" dirty="0" smtClean="0"/>
              <a:t>1  </a:t>
            </a:r>
            <a:r>
              <a:rPr lang="en-US" b="1" dirty="0" smtClean="0">
                <a:solidFill>
                  <a:srgbClr val="FF0000"/>
                </a:solidFill>
              </a:rPr>
              <a:t>jaguar</a:t>
            </a:r>
            <a:r>
              <a:rPr lang="en-US" dirty="0" smtClean="0"/>
              <a:t> world mammal </a:t>
            </a:r>
            <a:r>
              <a:rPr lang="en-US" dirty="0" err="1" smtClean="0"/>
              <a:t>felidae</a:t>
            </a:r>
            <a:r>
              <a:rPr lang="en-US" dirty="0" smtClean="0"/>
              <a:t> </a:t>
            </a:r>
            <a:r>
              <a:rPr lang="en-US" dirty="0"/>
              <a:t>family.</a:t>
            </a:r>
          </a:p>
          <a:p>
            <a:pPr marL="0" indent="0">
              <a:buNone/>
            </a:pPr>
            <a:r>
              <a:rPr lang="en-US" b="1" dirty="0"/>
              <a:t>u</a:t>
            </a:r>
            <a:r>
              <a:rPr lang="en-US" dirty="0"/>
              <a:t>2  </a:t>
            </a:r>
            <a:r>
              <a:rPr lang="en-US" dirty="0" smtClean="0"/>
              <a:t>jaguar  </a:t>
            </a:r>
            <a:r>
              <a:rPr lang="en-US" dirty="0" err="1"/>
              <a:t>atari</a:t>
            </a:r>
            <a:r>
              <a:rPr lang="en-US" dirty="0"/>
              <a:t> </a:t>
            </a:r>
            <a:r>
              <a:rPr lang="en-US" dirty="0" smtClean="0"/>
              <a:t>keen use 68K family </a:t>
            </a:r>
            <a:r>
              <a:rPr lang="en-US" dirty="0"/>
              <a:t>device.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u</a:t>
            </a:r>
            <a:r>
              <a:rPr lang="en-US" dirty="0" smtClean="0"/>
              <a:t>3  </a:t>
            </a:r>
            <a:r>
              <a:rPr lang="en-US" dirty="0"/>
              <a:t>mac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/>
              <a:t>jaguar </a:t>
            </a:r>
            <a:r>
              <a:rPr lang="en-US" dirty="0" smtClean="0"/>
              <a:t>available </a:t>
            </a:r>
            <a:r>
              <a:rPr lang="en-US" dirty="0"/>
              <a:t>price </a:t>
            </a:r>
            <a:r>
              <a:rPr lang="en-US" dirty="0" smtClean="0"/>
              <a:t>us 199 apple</a:t>
            </a:r>
            <a:r>
              <a:rPr lang="en-US" dirty="0"/>
              <a:t> </a:t>
            </a:r>
            <a:r>
              <a:rPr lang="en-US" dirty="0" smtClean="0"/>
              <a:t>new family pack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u</a:t>
            </a:r>
            <a:r>
              <a:rPr lang="en-US" dirty="0"/>
              <a:t>4  </a:t>
            </a:r>
            <a:r>
              <a:rPr lang="en-US" dirty="0" smtClean="0"/>
              <a:t>such </a:t>
            </a:r>
            <a:r>
              <a:rPr lang="en-US" dirty="0"/>
              <a:t>ruling family </a:t>
            </a:r>
            <a:r>
              <a:rPr lang="en-US" dirty="0" smtClean="0"/>
              <a:t>incorporate jaguar their </a:t>
            </a:r>
            <a:r>
              <a:rPr lang="en-US" dirty="0"/>
              <a:t>name</a:t>
            </a:r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5536" y="1556792"/>
            <a:ext cx="4104456" cy="165618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95536" y="3645024"/>
            <a:ext cx="4104456" cy="2448272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460432" y="1556792"/>
            <a:ext cx="720080" cy="165618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460432" y="3645024"/>
            <a:ext cx="720080" cy="2448272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en angle 11"/>
          <p:cNvCxnSpPr/>
          <p:nvPr/>
        </p:nvCxnSpPr>
        <p:spPr>
          <a:xfrm>
            <a:off x="4499992" y="1700808"/>
            <a:ext cx="3960440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>
            <a:off x="4499992" y="1916832"/>
            <a:ext cx="3960440" cy="2124236"/>
          </a:xfrm>
          <a:prstGeom prst="bentConnector3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>
            <a:off x="4499992" y="5229200"/>
            <a:ext cx="3960440" cy="127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en angle 18"/>
          <p:cNvCxnSpPr/>
          <p:nvPr/>
        </p:nvCxnSpPr>
        <p:spPr>
          <a:xfrm flipV="1">
            <a:off x="4572000" y="2996952"/>
            <a:ext cx="3888432" cy="1728192"/>
          </a:xfrm>
          <a:prstGeom prst="bentConnector3">
            <a:avLst>
              <a:gd name="adj1" fmla="val 65922"/>
            </a:avLst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156176" y="-27384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Jaguar   1</a:t>
            </a:r>
          </a:p>
          <a:p>
            <a:r>
              <a:rPr lang="en-US" sz="2400" dirty="0" smtClean="0"/>
              <a:t>Atari      1</a:t>
            </a:r>
          </a:p>
          <a:p>
            <a:r>
              <a:rPr lang="en-US" sz="2400" dirty="0" err="1" smtClean="0"/>
              <a:t>Felidae</a:t>
            </a:r>
            <a:r>
              <a:rPr lang="en-US" sz="2400" dirty="0" smtClean="0"/>
              <a:t>  1</a:t>
            </a:r>
          </a:p>
          <a:p>
            <a:r>
              <a:rPr lang="en-US" sz="2400" dirty="0" smtClean="0"/>
              <a:t>Jaguar   1…</a:t>
            </a:r>
            <a:endParaRPr lang="en-US" sz="2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372200" y="5315724"/>
            <a:ext cx="180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Jaguar      1</a:t>
            </a:r>
          </a:p>
          <a:p>
            <a:r>
              <a:rPr lang="en-US" sz="2400" dirty="0" smtClean="0"/>
              <a:t>Available 1</a:t>
            </a:r>
          </a:p>
          <a:p>
            <a:r>
              <a:rPr lang="en-US" sz="2400" dirty="0" smtClean="0"/>
              <a:t>Apple       1</a:t>
            </a:r>
          </a:p>
          <a:p>
            <a:r>
              <a:rPr lang="en-US" sz="2400" dirty="0" smtClean="0"/>
              <a:t>Jaguar      2…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45404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6648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Jaguar   1</a:t>
            </a:r>
          </a:p>
          <a:p>
            <a:pPr marL="0" indent="0">
              <a:buNone/>
            </a:pPr>
            <a:r>
              <a:rPr lang="en-US" sz="2400" dirty="0"/>
              <a:t>Atari      1</a:t>
            </a:r>
          </a:p>
          <a:p>
            <a:pPr marL="0" indent="0">
              <a:buNone/>
            </a:pPr>
            <a:r>
              <a:rPr lang="en-US" sz="2400" dirty="0" err="1"/>
              <a:t>Felidae</a:t>
            </a:r>
            <a:r>
              <a:rPr lang="en-US" sz="2400" dirty="0"/>
              <a:t>  1</a:t>
            </a:r>
          </a:p>
          <a:p>
            <a:pPr marL="0" indent="0">
              <a:buNone/>
            </a:pPr>
            <a:r>
              <a:rPr lang="en-US" sz="2400" dirty="0"/>
              <a:t>Jaguar   1…</a:t>
            </a:r>
          </a:p>
          <a:p>
            <a:pPr marL="0" indent="0">
              <a:buNone/>
            </a:pPr>
            <a:r>
              <a:rPr lang="en-US" sz="2400" dirty="0" smtClean="0"/>
              <a:t>…</a:t>
            </a:r>
          </a:p>
          <a:p>
            <a:pPr marL="0" indent="0">
              <a:buNone/>
            </a:pPr>
            <a:r>
              <a:rPr lang="en-US" sz="2400" dirty="0"/>
              <a:t>Jaguar      1</a:t>
            </a:r>
          </a:p>
          <a:p>
            <a:pPr marL="0" indent="0">
              <a:buNone/>
            </a:pPr>
            <a:r>
              <a:rPr lang="en-US" sz="2400" dirty="0"/>
              <a:t>Available 1</a:t>
            </a:r>
          </a:p>
          <a:p>
            <a:pPr marL="0" indent="0">
              <a:buNone/>
            </a:pPr>
            <a:r>
              <a:rPr lang="en-US" sz="2400" dirty="0"/>
              <a:t>Apple       1</a:t>
            </a:r>
          </a:p>
          <a:p>
            <a:pPr marL="0" indent="0">
              <a:buNone/>
            </a:pPr>
            <a:r>
              <a:rPr lang="en-US" sz="2400" dirty="0"/>
              <a:t>Jaguar      </a:t>
            </a:r>
            <a:r>
              <a:rPr lang="en-US" sz="2400" dirty="0" smtClean="0"/>
              <a:t>2</a:t>
            </a:r>
          </a:p>
          <a:p>
            <a:pPr marL="0" indent="0">
              <a:buNone/>
            </a:pPr>
            <a:r>
              <a:rPr lang="en-US" sz="2400" dirty="0" smtClean="0"/>
              <a:t>…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038600" cy="4525963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 smtClean="0">
                <a:solidFill>
                  <a:srgbClr val="FF0000"/>
                </a:solidFill>
              </a:rPr>
              <a:t>Jaguar </a:t>
            </a:r>
            <a:r>
              <a:rPr lang="es-ES_tradnl" sz="2400" b="1" dirty="0">
                <a:solidFill>
                  <a:srgbClr val="FF0000"/>
                </a:solidFill>
              </a:rPr>
              <a:t>1,1,1,2</a:t>
            </a:r>
          </a:p>
          <a:p>
            <a:pPr marL="0" indent="0">
              <a:buNone/>
            </a:pPr>
            <a:r>
              <a:rPr lang="es-ES_tradnl" sz="2400" dirty="0" err="1" smtClean="0"/>
              <a:t>Mammal</a:t>
            </a:r>
            <a:r>
              <a:rPr lang="es-ES_tradnl" sz="2400" dirty="0" smtClean="0"/>
              <a:t> </a:t>
            </a:r>
            <a:r>
              <a:rPr lang="es-ES_tradnl" sz="2400" dirty="0"/>
              <a:t>1</a:t>
            </a:r>
          </a:p>
          <a:p>
            <a:pPr marL="0" indent="0">
              <a:buNone/>
            </a:pPr>
            <a:r>
              <a:rPr lang="es-ES_tradnl" sz="2400" dirty="0" smtClean="0"/>
              <a:t>F</a:t>
            </a:r>
            <a:r>
              <a:rPr lang="en-US" sz="2400" dirty="0" err="1" smtClean="0"/>
              <a:t>amily</a:t>
            </a:r>
            <a:r>
              <a:rPr lang="en-US" sz="2400" dirty="0" smtClean="0"/>
              <a:t> 1,1,1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Available 1</a:t>
            </a:r>
          </a:p>
          <a:p>
            <a:pPr marL="0" indent="0">
              <a:buNone/>
            </a:pPr>
            <a:r>
              <a:rPr lang="en-US" sz="2400" dirty="0" smtClean="0"/>
              <a:t>…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B80D-0149-4980-9E61-24B0DC8ED56F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7544" y="1556792"/>
            <a:ext cx="2304256" cy="468052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1556792"/>
            <a:ext cx="2304256" cy="468052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 droit avec flèche 11"/>
          <p:cNvCxnSpPr>
            <a:stCxn id="7" idx="3"/>
            <a:endCxn id="9" idx="1"/>
          </p:cNvCxnSpPr>
          <p:nvPr/>
        </p:nvCxnSpPr>
        <p:spPr>
          <a:xfrm>
            <a:off x="2771800" y="389705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37086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</a:t>
            </a:r>
            <a:endParaRPr lang="en-US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5408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 smtClean="0">
                <a:solidFill>
                  <a:srgbClr val="FF0000"/>
                </a:solidFill>
              </a:rPr>
              <a:t>Jaguar </a:t>
            </a:r>
            <a:r>
              <a:rPr lang="es-ES_tradnl" sz="2400" b="1" dirty="0">
                <a:solidFill>
                  <a:srgbClr val="FF0000"/>
                </a:solidFill>
              </a:rPr>
              <a:t>1,1,1,2</a:t>
            </a:r>
          </a:p>
          <a:p>
            <a:pPr marL="0" indent="0">
              <a:buNone/>
            </a:pPr>
            <a:r>
              <a:rPr lang="es-ES_tradnl" sz="2400" dirty="0" err="1" smtClean="0"/>
              <a:t>Mammal</a:t>
            </a:r>
            <a:r>
              <a:rPr lang="es-ES_tradnl" sz="2400" dirty="0" smtClean="0"/>
              <a:t> </a:t>
            </a:r>
            <a:r>
              <a:rPr lang="es-ES_tradnl" sz="2400" dirty="0"/>
              <a:t>1</a:t>
            </a:r>
          </a:p>
          <a:p>
            <a:pPr marL="0" indent="0">
              <a:buNone/>
            </a:pPr>
            <a:r>
              <a:rPr lang="es-ES_tradnl" sz="2400" dirty="0" smtClean="0"/>
              <a:t>F</a:t>
            </a:r>
            <a:r>
              <a:rPr lang="en-US" sz="2400" dirty="0" err="1" smtClean="0"/>
              <a:t>amily</a:t>
            </a:r>
            <a:r>
              <a:rPr lang="en-US" sz="2400" dirty="0" smtClean="0"/>
              <a:t> </a:t>
            </a:r>
            <a:r>
              <a:rPr lang="en-US" sz="2400" dirty="0"/>
              <a:t>1,1,1</a:t>
            </a:r>
          </a:p>
          <a:p>
            <a:pPr marL="0" indent="0">
              <a:buNone/>
            </a:pPr>
            <a:r>
              <a:rPr lang="en-US" sz="2400" dirty="0" smtClean="0"/>
              <a:t>Available 1</a:t>
            </a:r>
          </a:p>
          <a:p>
            <a:pPr marL="0" indent="0">
              <a:buNone/>
            </a:pPr>
            <a:r>
              <a:rPr lang="en-US" sz="2400" dirty="0" smtClean="0"/>
              <a:t>…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B80D-0149-4980-9E61-24B0DC8ED56F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67544" y="1556792"/>
            <a:ext cx="2304256" cy="468052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0" y="1556792"/>
            <a:ext cx="2304256" cy="4680520"/>
          </a:xfrm>
          <a:prstGeom prst="rect">
            <a:avLst/>
          </a:prstGeom>
          <a:noFill/>
          <a:ln w="571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771800" y="3897052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644008" y="1484784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Jaguar </a:t>
            </a:r>
            <a:r>
              <a:rPr lang="en-US" sz="2400" b="1" dirty="0">
                <a:solidFill>
                  <a:srgbClr val="FF0000"/>
                </a:solidFill>
              </a:rPr>
              <a:t>5</a:t>
            </a:r>
          </a:p>
          <a:p>
            <a:r>
              <a:rPr lang="en-US" sz="2400" dirty="0" smtClean="0"/>
              <a:t>Mammal </a:t>
            </a:r>
            <a:r>
              <a:rPr lang="en-US" sz="2400" dirty="0"/>
              <a:t>1</a:t>
            </a:r>
          </a:p>
          <a:p>
            <a:r>
              <a:rPr lang="en-US" sz="2400" dirty="0" smtClean="0"/>
              <a:t>Family </a:t>
            </a:r>
            <a:r>
              <a:rPr lang="en-US" sz="2400" dirty="0"/>
              <a:t>3</a:t>
            </a:r>
          </a:p>
          <a:p>
            <a:r>
              <a:rPr lang="en-US" sz="2400" dirty="0" smtClean="0"/>
              <a:t>Available 1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976295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MapReduce functionalities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Map</a:t>
            </a:r>
            <a:r>
              <a:rPr lang="en-US" sz="2800" dirty="0" smtClean="0"/>
              <a:t>: (K, V) </a:t>
            </a:r>
            <a:r>
              <a:rPr lang="en-US" sz="2800" dirty="0" smtClean="0">
                <a:sym typeface="Wingdings" pitchFamily="2" charset="2"/>
              </a:rPr>
              <a:t> list (K’, V’) ; 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typically: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Filter, select a (new) key, project, transform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Split results in M files for M reducers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Shuffle</a:t>
            </a:r>
            <a:r>
              <a:rPr lang="en-US" sz="2800" dirty="0" smtClean="0">
                <a:sym typeface="Wingdings" pitchFamily="2" charset="2"/>
              </a:rPr>
              <a:t>: list (K’, V’)  list (K’, list (V’)) 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  <a:sym typeface="Wingdings" pitchFamily="2" charset="2"/>
              </a:rPr>
              <a:t>Regroup the pairs with the same keys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Reduce</a:t>
            </a:r>
            <a:r>
              <a:rPr lang="en-US" sz="2800" dirty="0" smtClean="0">
                <a:sym typeface="Wingdings" pitchFamily="2" charset="2"/>
              </a:rPr>
              <a:t>: (K’, list (V’))  list (K’’, V’’) ; </a:t>
            </a:r>
            <a:r>
              <a:rPr lang="en-US" sz="2800" dirty="0" smtClean="0">
                <a:solidFill>
                  <a:schemeClr val="tx2"/>
                </a:solidFill>
                <a:sym typeface="Wingdings" pitchFamily="2" charset="2"/>
              </a:rPr>
              <a:t>typically: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Aggregation(COUNT, SUM, MAX)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Combination, filtering (example join)</a:t>
            </a:r>
          </a:p>
          <a:p>
            <a:pPr marL="0" indent="0">
              <a:buNone/>
            </a:pPr>
            <a:r>
              <a:rPr lang="en-US" sz="2800" dirty="0" smtClean="0"/>
              <a:t>Optional optimization : </a:t>
            </a:r>
            <a:r>
              <a:rPr lang="en-US" sz="2800" dirty="0" smtClean="0">
                <a:solidFill>
                  <a:srgbClr val="FF0000"/>
                </a:solidFill>
              </a:rPr>
              <a:t>combine</a:t>
            </a:r>
            <a:r>
              <a:rPr lang="en-US" sz="2800" dirty="0" smtClean="0"/>
              <a:t>: list(V’) </a:t>
            </a:r>
            <a:r>
              <a:rPr lang="en-US" sz="2800" dirty="0" smtClean="0">
                <a:sym typeface="Wingdings" pitchFamily="2" charset="2"/>
              </a:rPr>
              <a:t> V’</a:t>
            </a:r>
            <a:endParaRPr lang="en-US" sz="2800" dirty="0" smtClean="0"/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Run on a mapper to combine pairs with the same key into a single pair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89323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Hadoop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Open source, Apache implementation in Java</a:t>
            </a:r>
          </a:p>
          <a:p>
            <a:pPr lvl="1" indent="-342900"/>
            <a:r>
              <a:rPr lang="en-US" sz="2000" dirty="0" smtClean="0"/>
              <a:t>Main contribution from Yahoo </a:t>
            </a:r>
          </a:p>
          <a:p>
            <a:pPr marL="0" indent="0">
              <a:buNone/>
            </a:pPr>
            <a:r>
              <a:rPr lang="en-US" dirty="0" smtClean="0"/>
              <a:t>Main components</a:t>
            </a:r>
            <a:endParaRPr lang="en-US" sz="2400" dirty="0" smtClean="0"/>
          </a:p>
          <a:p>
            <a:pPr lvl="1"/>
            <a:r>
              <a:rPr lang="en-US" sz="2000" dirty="0" err="1" smtClean="0"/>
              <a:t>Hadoop</a:t>
            </a:r>
            <a:r>
              <a:rPr lang="en-US" sz="2000" dirty="0" smtClean="0"/>
              <a:t> file system (HDFS)</a:t>
            </a:r>
          </a:p>
          <a:p>
            <a:pPr lvl="1"/>
            <a:r>
              <a:rPr lang="en-US" sz="2000" dirty="0" smtClean="0"/>
              <a:t>MapReduce (MR) </a:t>
            </a:r>
          </a:p>
          <a:p>
            <a:pPr lvl="1"/>
            <a:r>
              <a:rPr lang="en-US" sz="2000" dirty="0" smtClean="0"/>
              <a:t>Hive: simple data warehouse based on HDFS and MR</a:t>
            </a:r>
          </a:p>
          <a:p>
            <a:pPr lvl="1"/>
            <a:r>
              <a:rPr lang="en-US" sz="2000" dirty="0" err="1" smtClean="0"/>
              <a:t>Hbase</a:t>
            </a:r>
            <a:r>
              <a:rPr lang="en-US" dirty="0" smtClean="0"/>
              <a:t>: key-value column store on </a:t>
            </a:r>
            <a:r>
              <a:rPr lang="en-US" sz="2000" dirty="0" smtClean="0"/>
              <a:t>HDFS</a:t>
            </a:r>
          </a:p>
          <a:p>
            <a:pPr lvl="1"/>
            <a:r>
              <a:rPr lang="en-US" sz="2000" dirty="0" smtClean="0"/>
              <a:t>Zookeeper: coordination service for distributed applications</a:t>
            </a:r>
          </a:p>
          <a:p>
            <a:pPr lvl="1"/>
            <a:r>
              <a:rPr lang="en-US" dirty="0" smtClean="0"/>
              <a:t>Pig</a:t>
            </a:r>
            <a:r>
              <a:rPr lang="en-US" dirty="0"/>
              <a:t>: dataflow language on HDFS and </a:t>
            </a:r>
            <a:r>
              <a:rPr lang="en-US" dirty="0" smtClean="0"/>
              <a:t>MR		</a:t>
            </a:r>
            <a:r>
              <a:rPr lang="en-US" sz="2800" b="1" dirty="0"/>
              <a:t>☞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400" dirty="0" smtClean="0"/>
              <a:t>Java and C++ API</a:t>
            </a:r>
          </a:p>
          <a:p>
            <a:pPr lvl="1" indent="-342900"/>
            <a:r>
              <a:rPr lang="en-US" dirty="0" smtClean="0"/>
              <a:t>S</a:t>
            </a:r>
            <a:r>
              <a:rPr lang="en-US" sz="2000" dirty="0" smtClean="0"/>
              <a:t>treaming API for other language</a:t>
            </a:r>
          </a:p>
          <a:p>
            <a:pPr marL="0" indent="0">
              <a:buNone/>
            </a:pPr>
            <a:r>
              <a:rPr lang="en-US" sz="2400" dirty="0" smtClean="0"/>
              <a:t>Very active community</a:t>
            </a:r>
            <a:endParaRPr lang="en-US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2869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Pig Latin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70100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N1NF model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Example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600" dirty="0" smtClean="0"/>
          </a:p>
          <a:p>
            <a:pPr marL="0" indent="0">
              <a:buNone/>
            </a:pPr>
            <a:r>
              <a:rPr lang="en-US" sz="2400" dirty="0" smtClean="0"/>
              <a:t>Compilation in MapReduce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23553" y="2924944"/>
            <a:ext cx="8640960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Books =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LOAD </a:t>
            </a:r>
            <a:r>
              <a:rPr lang="en-US" sz="16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600" b="1" dirty="0" err="1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book.txt</a:t>
            </a:r>
            <a:r>
              <a:rPr lang="en-US" sz="16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’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(title: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chararray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author: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chararray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,…);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Abiteboul =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FILTER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Books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BY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author == ’Serge Abiteboul’;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Edits =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LOAD </a:t>
            </a:r>
            <a:r>
              <a:rPr lang="en-US" sz="16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’</a:t>
            </a:r>
            <a:r>
              <a:rPr lang="en-US" sz="1600" b="1" dirty="0" err="1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editors.txt</a:t>
            </a:r>
            <a:r>
              <a:rPr lang="en-US" sz="1600" b="1" dirty="0" smtClean="0">
                <a:solidFill>
                  <a:srgbClr val="3366FF"/>
                </a:solidFill>
                <a:latin typeface="Courier New" pitchFamily="49" charset="0"/>
                <a:cs typeface="Courier New" pitchFamily="49" charset="0"/>
              </a:rPr>
              <a:t>’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AS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(title: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chararray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, editor: 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chararray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Joins =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JOIN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Abiteboul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BY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title, Edits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BY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title;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Groups =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GROUP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Joins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BY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Abiteboul::author;</a:t>
            </a:r>
          </a:p>
          <a:p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Number =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FOREACH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groups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GENERATE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group, </a:t>
            </a:r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COUNT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 smtClean="0">
                <a:latin typeface="Courier New" pitchFamily="49" charset="0"/>
                <a:cs typeface="Courier New" pitchFamily="49" charset="0"/>
              </a:rPr>
              <a:t>Joins.editor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DUMP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 Number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6" name="Group 42"/>
          <p:cNvGrpSpPr/>
          <p:nvPr/>
        </p:nvGrpSpPr>
        <p:grpSpPr>
          <a:xfrm>
            <a:off x="696863" y="5229200"/>
            <a:ext cx="8259216" cy="517189"/>
            <a:chOff x="696863" y="5229200"/>
            <a:chExt cx="8259216" cy="517189"/>
          </a:xfrm>
        </p:grpSpPr>
        <p:sp>
          <p:nvSpPr>
            <p:cNvPr id="5" name="Rounded Rectangle 4"/>
            <p:cNvSpPr/>
            <p:nvPr/>
          </p:nvSpPr>
          <p:spPr>
            <a:xfrm>
              <a:off x="696863" y="5371752"/>
              <a:ext cx="914400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LOAD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828106" y="5371752"/>
              <a:ext cx="914400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FILTER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001119" y="5386349"/>
              <a:ext cx="914400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LOAD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25255" y="5380483"/>
              <a:ext cx="914400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JOIN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449391" y="5371752"/>
              <a:ext cx="914400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GROUP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601519" y="5371752"/>
              <a:ext cx="1152128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FOREACH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8041679" y="5379528"/>
              <a:ext cx="914400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DUMP</a:t>
              </a: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5" idx="3"/>
              <a:endCxn id="6" idx="1"/>
            </p:cNvCxnSpPr>
            <p:nvPr/>
          </p:nvCxnSpPr>
          <p:spPr>
            <a:xfrm>
              <a:off x="1611263" y="5551772"/>
              <a:ext cx="216843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3915519" y="5560503"/>
              <a:ext cx="309736" cy="5866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9" idx="1"/>
            </p:cNvCxnSpPr>
            <p:nvPr/>
          </p:nvCxnSpPr>
          <p:spPr>
            <a:xfrm flipV="1">
              <a:off x="5139655" y="5551772"/>
              <a:ext cx="309736" cy="2046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10" idx="1"/>
            </p:cNvCxnSpPr>
            <p:nvPr/>
          </p:nvCxnSpPr>
          <p:spPr>
            <a:xfrm>
              <a:off x="6351587" y="5551772"/>
              <a:ext cx="249932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11" idx="1"/>
            </p:cNvCxnSpPr>
            <p:nvPr/>
          </p:nvCxnSpPr>
          <p:spPr>
            <a:xfrm flipV="1">
              <a:off x="7755371" y="5559548"/>
              <a:ext cx="286308" cy="3324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6" idx="3"/>
            </p:cNvCxnSpPr>
            <p:nvPr/>
          </p:nvCxnSpPr>
          <p:spPr>
            <a:xfrm flipV="1">
              <a:off x="2742506" y="5229200"/>
              <a:ext cx="389334" cy="322572"/>
            </a:xfrm>
            <a:prstGeom prst="bentConnector3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29"/>
            <p:cNvCxnSpPr>
              <a:endCxn id="8" idx="0"/>
            </p:cNvCxnSpPr>
            <p:nvPr/>
          </p:nvCxnSpPr>
          <p:spPr>
            <a:xfrm>
              <a:off x="3001119" y="5229200"/>
              <a:ext cx="1681336" cy="151283"/>
            </a:xfrm>
            <a:prstGeom prst="bentConnector2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43"/>
          <p:cNvGrpSpPr/>
          <p:nvPr/>
        </p:nvGrpSpPr>
        <p:grpSpPr>
          <a:xfrm>
            <a:off x="696863" y="5982766"/>
            <a:ext cx="7056784" cy="407665"/>
            <a:chOff x="696863" y="5982766"/>
            <a:chExt cx="7056784" cy="407665"/>
          </a:xfrm>
        </p:grpSpPr>
        <p:sp>
          <p:nvSpPr>
            <p:cNvPr id="12" name="Rounded Rectangle 11"/>
            <p:cNvSpPr/>
            <p:nvPr/>
          </p:nvSpPr>
          <p:spPr>
            <a:xfrm>
              <a:off x="1814811" y="6021288"/>
              <a:ext cx="914400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MAP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91794" y="6030391"/>
              <a:ext cx="1028278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REDUCE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13995" y="6021288"/>
              <a:ext cx="914400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MAP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725369" y="6030391"/>
              <a:ext cx="1028278" cy="36004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tx1"/>
                  </a:solidFill>
                </a:rPr>
                <a:t>REDUCE</a:t>
              </a: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696863" y="5982766"/>
              <a:ext cx="899592" cy="36914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>
              <a:endCxn id="13" idx="1"/>
            </p:cNvCxnSpPr>
            <p:nvPr/>
          </p:nvCxnSpPr>
          <p:spPr>
            <a:xfrm>
              <a:off x="2742506" y="6210411"/>
              <a:ext cx="1449288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3" idx="3"/>
              <a:endCxn id="14" idx="1"/>
            </p:cNvCxnSpPr>
            <p:nvPr/>
          </p:nvCxnSpPr>
          <p:spPr>
            <a:xfrm flipV="1">
              <a:off x="5220072" y="6201308"/>
              <a:ext cx="393923" cy="910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4" idx="3"/>
              <a:endCxn id="15" idx="1"/>
            </p:cNvCxnSpPr>
            <p:nvPr/>
          </p:nvCxnSpPr>
          <p:spPr>
            <a:xfrm>
              <a:off x="6528395" y="6201308"/>
              <a:ext cx="196974" cy="9103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Bulle rectangulaire à coins arrondis 20"/>
          <p:cNvSpPr/>
          <p:nvPr/>
        </p:nvSpPr>
        <p:spPr>
          <a:xfrm>
            <a:off x="5796136" y="0"/>
            <a:ext cx="3347864" cy="1340768"/>
          </a:xfrm>
          <a:prstGeom prst="wedgeRoundRectCallout">
            <a:avLst>
              <a:gd name="adj1" fmla="val 35595"/>
              <a:gd name="adj2" fmla="val 9091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For </a:t>
            </a:r>
            <a:r>
              <a:rPr lang="en-US" sz="2400" dirty="0" smtClean="0"/>
              <a:t>some author</a:t>
            </a:r>
            <a:r>
              <a:rPr lang="en-US" sz="2400" dirty="0" smtClean="0"/>
              <a:t>, count how many editors this author has</a:t>
            </a:r>
            <a:endParaRPr lang="en-US" sz="2400" dirty="0"/>
          </a:p>
        </p:txBody>
      </p:sp>
      <p:sp>
        <p:nvSpPr>
          <p:cNvPr id="3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5318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What’s going </a:t>
            </a:r>
            <a:r>
              <a:rPr lang="en-US" dirty="0" smtClean="0"/>
              <a:t>on with </a:t>
            </a:r>
            <a:r>
              <a:rPr lang="en-US" dirty="0" err="1" smtClean="0"/>
              <a:t>Hadoop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Limitations</a:t>
            </a:r>
          </a:p>
          <a:p>
            <a:pPr lvl="1"/>
            <a:r>
              <a:rPr lang="en-US" dirty="0" smtClean="0"/>
              <a:t>Simplistic </a:t>
            </a:r>
            <a:r>
              <a:rPr lang="en-US" dirty="0"/>
              <a:t>data </a:t>
            </a:r>
            <a:r>
              <a:rPr lang="en-US" dirty="0" smtClean="0"/>
              <a:t>model &amp; no ACID transaction</a:t>
            </a:r>
            <a:endParaRPr lang="en-US" dirty="0"/>
          </a:p>
          <a:p>
            <a:pPr lvl="1"/>
            <a:r>
              <a:rPr lang="en-US" dirty="0" smtClean="0"/>
              <a:t>Limited to batch operation</a:t>
            </a:r>
          </a:p>
          <a:p>
            <a:pPr lvl="1"/>
            <a:r>
              <a:rPr lang="en-US" dirty="0"/>
              <a:t>Limited to </a:t>
            </a:r>
            <a:r>
              <a:rPr lang="en-US" dirty="0" smtClean="0"/>
              <a:t>extremely parallelisable </a:t>
            </a:r>
            <a:r>
              <a:rPr lang="en-US" dirty="0"/>
              <a:t>applications </a:t>
            </a:r>
            <a:endParaRPr lang="en-US" dirty="0" smtClean="0"/>
          </a:p>
          <a:p>
            <a:r>
              <a:rPr lang="en-US" dirty="0"/>
              <a:t>Good recovery to </a:t>
            </a:r>
            <a:r>
              <a:rPr lang="en-US" dirty="0" smtClean="0"/>
              <a:t>failure</a:t>
            </a:r>
          </a:p>
          <a:p>
            <a:r>
              <a:rPr lang="en-US" dirty="0" smtClean="0"/>
              <a:t>Scales to huge quantities of data</a:t>
            </a:r>
          </a:p>
          <a:p>
            <a:pPr lvl="1"/>
            <a:r>
              <a:rPr lang="en-US" sz="2400" dirty="0" smtClean="0"/>
              <a:t>For smaller data, it is simpler to use large flash memory or main memory database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Main </a:t>
            </a:r>
            <a:r>
              <a:rPr lang="en-US" sz="2400" dirty="0"/>
              <a:t>usage today (sources: TDWI, Gartner</a:t>
            </a:r>
            <a:r>
              <a:rPr lang="en-US" sz="2400" dirty="0" smtClean="0"/>
              <a:t>)</a:t>
            </a:r>
          </a:p>
          <a:p>
            <a:pPr lvl="1"/>
            <a:r>
              <a:rPr lang="en-US" sz="2200" dirty="0" smtClean="0"/>
              <a:t>Marketing and customer management </a:t>
            </a:r>
          </a:p>
          <a:p>
            <a:pPr lvl="1"/>
            <a:r>
              <a:rPr lang="en-US" sz="2200" dirty="0" smtClean="0"/>
              <a:t>Business </a:t>
            </a:r>
            <a:r>
              <a:rPr lang="en-US" sz="2400" dirty="0" smtClean="0"/>
              <a:t>insight </a:t>
            </a:r>
            <a:r>
              <a:rPr lang="en-US" sz="2400" dirty="0"/>
              <a:t>discovery</a:t>
            </a:r>
            <a:endParaRPr lang="en-US" sz="2200" dirty="0" smtClean="0"/>
          </a:p>
          <a:p>
            <a:pPr lvl="1"/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83300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Where does this technology fit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Data warehouse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X</a:t>
            </a:r>
          </a:p>
          <a:p>
            <a:pPr marL="0" indent="0">
              <a:buNone/>
            </a:pPr>
            <a:r>
              <a:rPr lang="en-US" sz="2800" dirty="0" smtClean="0"/>
              <a:t>				    X</a:t>
            </a:r>
          </a:p>
          <a:p>
            <a:pPr marL="0" indent="0">
              <a:buNone/>
            </a:pPr>
            <a:r>
              <a:rPr lang="en-US" sz="2800" dirty="0" smtClean="0"/>
              <a:t>		X		    X		         X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691680" y="2348880"/>
            <a:ext cx="13681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ETL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23928" y="2348880"/>
            <a:ext cx="13681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Storage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56176" y="2348880"/>
            <a:ext cx="1368152" cy="72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Business</a:t>
            </a:r>
          </a:p>
          <a:p>
            <a:pPr algn="ctr"/>
            <a:r>
              <a:rPr lang="en-US" smtClean="0"/>
              <a:t>Intelligence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393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Parallelism and distribution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700808"/>
            <a:ext cx="4834880" cy="4497363"/>
          </a:xfrm>
        </p:spPr>
        <p:txBody>
          <a:bodyPr>
            <a:normAutofit/>
          </a:bodyPr>
          <a:lstStyle/>
          <a:p>
            <a:pPr marL="360000" indent="-457200">
              <a:buNone/>
            </a:pPr>
            <a:r>
              <a:rPr lang="en-US" dirty="0" smtClean="0">
                <a:solidFill>
                  <a:srgbClr val="FF0000"/>
                </a:solidFill>
              </a:rPr>
              <a:t>Sequential access</a:t>
            </a:r>
            <a:r>
              <a:rPr lang="en-US" dirty="0"/>
              <a:t>:</a:t>
            </a:r>
            <a:r>
              <a:rPr lang="en-US" dirty="0" smtClean="0"/>
              <a:t>  166 minutes </a:t>
            </a:r>
            <a:r>
              <a:rPr lang="en-US" dirty="0"/>
              <a:t>(more than 2 hours </a:t>
            </a:r>
            <a:r>
              <a:rPr lang="en-US" dirty="0" smtClean="0"/>
              <a:t>and a </a:t>
            </a:r>
            <a:r>
              <a:rPr lang="en-US" dirty="0"/>
              <a:t>half) to read a 1 TB </a:t>
            </a:r>
            <a:r>
              <a:rPr lang="en-US" dirty="0" smtClean="0"/>
              <a:t>disk</a:t>
            </a:r>
            <a:endParaRPr lang="en-US" dirty="0"/>
          </a:p>
          <a:p>
            <a:pPr marL="360000" indent="-457200">
              <a:buNone/>
            </a:pPr>
            <a:r>
              <a:rPr lang="en-US" dirty="0" smtClean="0">
                <a:solidFill>
                  <a:srgbClr val="FF0000"/>
                </a:solidFill>
              </a:rPr>
              <a:t>Parallel access</a:t>
            </a:r>
            <a:r>
              <a:rPr lang="en-US" dirty="0" smtClean="0"/>
              <a:t>: With </a:t>
            </a:r>
            <a:r>
              <a:rPr lang="en-US" dirty="0"/>
              <a:t>100 </a:t>
            </a:r>
            <a:r>
              <a:rPr lang="en-US" dirty="0" smtClean="0"/>
              <a:t>disks</a:t>
            </a:r>
            <a:r>
              <a:rPr lang="en-US" dirty="0"/>
              <a:t> </a:t>
            </a:r>
            <a:r>
              <a:rPr lang="en-US" dirty="0" smtClean="0"/>
              <a:t>working in parallel, less than 2mn</a:t>
            </a:r>
            <a:endParaRPr lang="en-US" dirty="0"/>
          </a:p>
          <a:p>
            <a:pPr marL="360000" indent="-457200">
              <a:buNone/>
            </a:pPr>
            <a:r>
              <a:rPr lang="en-US" dirty="0">
                <a:solidFill>
                  <a:srgbClr val="FF0000"/>
                </a:solidFill>
              </a:rPr>
              <a:t>Distributed </a:t>
            </a:r>
            <a:r>
              <a:rPr lang="en-US" dirty="0" smtClean="0">
                <a:solidFill>
                  <a:srgbClr val="FF0000"/>
                </a:solidFill>
              </a:rPr>
              <a:t>access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100 computers</a:t>
            </a:r>
            <a:r>
              <a:rPr lang="en-US" dirty="0"/>
              <a:t>, each disposing of </a:t>
            </a:r>
            <a:r>
              <a:rPr lang="en-US" dirty="0" smtClean="0"/>
              <a:t>its own </a:t>
            </a:r>
            <a:r>
              <a:rPr lang="en-US" dirty="0"/>
              <a:t>local disk: each CPU </a:t>
            </a:r>
            <a:r>
              <a:rPr lang="en-US" dirty="0" smtClean="0"/>
              <a:t>processes its </a:t>
            </a:r>
            <a:r>
              <a:rPr lang="en-US" dirty="0"/>
              <a:t>own </a:t>
            </a:r>
            <a:r>
              <a:rPr lang="en-US" dirty="0" smtClean="0"/>
              <a:t>dataset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This is scalable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Stockage à accès direct 6"/>
          <p:cNvSpPr/>
          <p:nvPr/>
        </p:nvSpPr>
        <p:spPr>
          <a:xfrm rot="16393840">
            <a:off x="7055645" y="2180236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>
            <a:endCxn id="7" idx="4"/>
          </p:cNvCxnSpPr>
          <p:nvPr/>
        </p:nvCxnSpPr>
        <p:spPr>
          <a:xfrm flipH="1">
            <a:off x="7355834" y="1700808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452320" y="1700808"/>
            <a:ext cx="104387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100MB/s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04248" y="1412776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ockage à accès direct 12"/>
          <p:cNvSpPr/>
          <p:nvPr/>
        </p:nvSpPr>
        <p:spPr>
          <a:xfrm rot="16393840">
            <a:off x="6119541" y="3836420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4" name="Connecteur droit avec flèche 13"/>
          <p:cNvCxnSpPr>
            <a:endCxn id="18" idx="4"/>
          </p:cNvCxnSpPr>
          <p:nvPr/>
        </p:nvCxnSpPr>
        <p:spPr>
          <a:xfrm flipH="1">
            <a:off x="7292804" y="3284984"/>
            <a:ext cx="111986" cy="5171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8352660" y="3356992"/>
            <a:ext cx="104387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100MB/s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804248" y="3068960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7092280" y="3886831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18" name="Stockage à accès direct 17"/>
          <p:cNvSpPr/>
          <p:nvPr/>
        </p:nvSpPr>
        <p:spPr>
          <a:xfrm rot="16393840">
            <a:off x="6992615" y="3853939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9" name="Stockage à accès direct 18"/>
          <p:cNvSpPr/>
          <p:nvPr/>
        </p:nvSpPr>
        <p:spPr>
          <a:xfrm rot="16393840">
            <a:off x="7856711" y="3853939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0" name="Stockage à accès direct 19"/>
          <p:cNvSpPr/>
          <p:nvPr/>
        </p:nvSpPr>
        <p:spPr>
          <a:xfrm rot="16393840">
            <a:off x="8648799" y="3853939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1" name="Connecteur droit avec flèche 20"/>
          <p:cNvCxnSpPr>
            <a:stCxn id="16" idx="2"/>
            <a:endCxn id="13" idx="4"/>
          </p:cNvCxnSpPr>
          <p:nvPr/>
        </p:nvCxnSpPr>
        <p:spPr>
          <a:xfrm flipH="1">
            <a:off x="6419730" y="3356992"/>
            <a:ext cx="960582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6" idx="2"/>
            <a:endCxn id="19" idx="4"/>
          </p:cNvCxnSpPr>
          <p:nvPr/>
        </p:nvCxnSpPr>
        <p:spPr>
          <a:xfrm>
            <a:off x="7380312" y="3356992"/>
            <a:ext cx="776588" cy="445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6" idx="2"/>
            <a:endCxn id="20" idx="4"/>
          </p:cNvCxnSpPr>
          <p:nvPr/>
        </p:nvCxnSpPr>
        <p:spPr>
          <a:xfrm>
            <a:off x="7380312" y="3356992"/>
            <a:ext cx="1568676" cy="445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7092280" y="226758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40" name="ZoneTexte 39"/>
          <p:cNvSpPr txBox="1"/>
          <p:nvPr/>
        </p:nvSpPr>
        <p:spPr>
          <a:xfrm>
            <a:off x="6980589" y="3923764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41" name="ZoneTexte 40"/>
          <p:cNvSpPr txBox="1"/>
          <p:nvPr/>
        </p:nvSpPr>
        <p:spPr>
          <a:xfrm>
            <a:off x="7844685" y="39330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8708781" y="39330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43" name="ZoneTexte 42"/>
          <p:cNvSpPr txBox="1"/>
          <p:nvPr/>
        </p:nvSpPr>
        <p:spPr>
          <a:xfrm>
            <a:off x="6116493" y="393305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44" name="Stockage à accès direct 43"/>
          <p:cNvSpPr/>
          <p:nvPr/>
        </p:nvSpPr>
        <p:spPr>
          <a:xfrm rot="16393840">
            <a:off x="4535365" y="6068668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5" name="Connecteur droit avec flèche 44"/>
          <p:cNvCxnSpPr>
            <a:endCxn id="44" idx="4"/>
          </p:cNvCxnSpPr>
          <p:nvPr/>
        </p:nvCxnSpPr>
        <p:spPr>
          <a:xfrm flipH="1">
            <a:off x="4835554" y="5589240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4283968" y="5301208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ZoneTexte 47"/>
          <p:cNvSpPr txBox="1"/>
          <p:nvPr/>
        </p:nvSpPr>
        <p:spPr>
          <a:xfrm>
            <a:off x="4572000" y="615601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49" name="Stockage à accès direct 48"/>
          <p:cNvSpPr/>
          <p:nvPr/>
        </p:nvSpPr>
        <p:spPr>
          <a:xfrm rot="16393840">
            <a:off x="5831509" y="6068668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0" name="Connecteur droit avec flèche 49"/>
          <p:cNvCxnSpPr>
            <a:endCxn id="49" idx="4"/>
          </p:cNvCxnSpPr>
          <p:nvPr/>
        </p:nvCxnSpPr>
        <p:spPr>
          <a:xfrm flipH="1">
            <a:off x="6131698" y="5589240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5580112" y="5301208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ZoneTexte 51"/>
          <p:cNvSpPr txBox="1"/>
          <p:nvPr/>
        </p:nvSpPr>
        <p:spPr>
          <a:xfrm>
            <a:off x="5868144" y="615601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53" name="Stockage à accès direct 52"/>
          <p:cNvSpPr/>
          <p:nvPr/>
        </p:nvSpPr>
        <p:spPr>
          <a:xfrm rot="16393840">
            <a:off x="7127653" y="6068668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4" name="Connecteur droit avec flèche 53"/>
          <p:cNvCxnSpPr>
            <a:endCxn id="53" idx="4"/>
          </p:cNvCxnSpPr>
          <p:nvPr/>
        </p:nvCxnSpPr>
        <p:spPr>
          <a:xfrm flipH="1">
            <a:off x="7427842" y="5589240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876256" y="5301208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ZoneTexte 55"/>
          <p:cNvSpPr txBox="1"/>
          <p:nvPr/>
        </p:nvSpPr>
        <p:spPr>
          <a:xfrm>
            <a:off x="7164288" y="615601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57" name="Stockage à accès direct 56"/>
          <p:cNvSpPr/>
          <p:nvPr/>
        </p:nvSpPr>
        <p:spPr>
          <a:xfrm rot="16393840">
            <a:off x="8423797" y="6068668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8" name="Connecteur droit avec flèche 57"/>
          <p:cNvCxnSpPr>
            <a:endCxn id="57" idx="4"/>
          </p:cNvCxnSpPr>
          <p:nvPr/>
        </p:nvCxnSpPr>
        <p:spPr>
          <a:xfrm flipH="1">
            <a:off x="8723986" y="5589240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8172400" y="5301208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ZoneTexte 59"/>
          <p:cNvSpPr txBox="1"/>
          <p:nvPr/>
        </p:nvSpPr>
        <p:spPr>
          <a:xfrm>
            <a:off x="8460432" y="615601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1TB</a:t>
            </a:r>
            <a:endParaRPr lang="en-US" dirty="0"/>
          </a:p>
        </p:txBody>
      </p:sp>
      <p:sp>
        <p:nvSpPr>
          <p:cNvPr id="61" name="Ellipse 60"/>
          <p:cNvSpPr/>
          <p:nvPr/>
        </p:nvSpPr>
        <p:spPr>
          <a:xfrm>
            <a:off x="4355976" y="4797152"/>
            <a:ext cx="4896544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network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63" name="Connecteur droit 62"/>
          <p:cNvCxnSpPr>
            <a:stCxn id="47" idx="0"/>
          </p:cNvCxnSpPr>
          <p:nvPr/>
        </p:nvCxnSpPr>
        <p:spPr>
          <a:xfrm flipV="1">
            <a:off x="4860032" y="5013176"/>
            <a:ext cx="0" cy="288032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/>
          <p:cNvCxnSpPr>
            <a:stCxn id="51" idx="0"/>
          </p:cNvCxnSpPr>
          <p:nvPr/>
        </p:nvCxnSpPr>
        <p:spPr>
          <a:xfrm flipV="1">
            <a:off x="6156176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 flipV="1">
            <a:off x="7452320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8748464" y="501317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4806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0" grpId="0"/>
      <p:bldP spid="11" grpId="0" animBg="1"/>
      <p:bldP spid="13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39" grpId="0"/>
      <p:bldP spid="40" grpId="0"/>
      <p:bldP spid="41" grpId="0"/>
      <p:bldP spid="42" grpId="0"/>
      <p:bldP spid="43" grpId="0"/>
      <p:bldP spid="44" grpId="0" animBg="1"/>
      <p:bldP spid="47" grpId="0" animBg="1"/>
      <p:bldP spid="48" grpId="0"/>
      <p:bldP spid="49" grpId="0" animBg="1"/>
      <p:bldP spid="51" grpId="0" animBg="1"/>
      <p:bldP spid="52" grpId="0"/>
      <p:bldP spid="53" grpId="0" animBg="1"/>
      <p:bldP spid="55" grpId="0" animBg="1"/>
      <p:bldP spid="56" grpId="0"/>
      <p:bldP spid="57" grpId="0" animBg="1"/>
      <p:bldP spid="59" grpId="0" animBg="1"/>
      <p:bldP spid="60" grpId="0"/>
      <p:bldP spid="6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P2P: storage and indexing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To index large quantities of data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existing resources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parallelism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Use replication</a:t>
            </a:r>
          </a:p>
        </p:txBody>
      </p:sp>
    </p:spTree>
    <p:extLst>
      <p:ext uri="{BB962C8B-B14F-4D97-AF65-F5344CB8AC3E}">
        <p14:creationId xmlns:p14="http://schemas.microsoft.com/office/powerpoint/2010/main" val="361299959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Peer-to-peer architecture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P2P: Each machine is both a server and a client</a:t>
            </a:r>
          </a:p>
          <a:p>
            <a:pPr>
              <a:buNone/>
            </a:pPr>
            <a:r>
              <a:rPr lang="en-US" dirty="0" smtClean="0"/>
              <a:t>Use the resources of the network </a:t>
            </a:r>
          </a:p>
          <a:p>
            <a:pPr lvl="1"/>
            <a:r>
              <a:rPr lang="en-US" dirty="0" smtClean="0"/>
              <a:t>Machines with free cycles, available memory/disk)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Communication: Skype </a:t>
            </a:r>
          </a:p>
          <a:p>
            <a:r>
              <a:rPr lang="en-US" dirty="0" smtClean="0"/>
              <a:t>Processing: </a:t>
            </a:r>
            <a:r>
              <a:rPr lang="en-US" dirty="0" err="1" smtClean="0"/>
              <a:t>seti@home</a:t>
            </a:r>
            <a:r>
              <a:rPr lang="en-US" dirty="0" smtClean="0"/>
              <a:t>, </a:t>
            </a:r>
            <a:r>
              <a:rPr lang="en-US" dirty="0" err="1" smtClean="0"/>
              <a:t>foldit</a:t>
            </a:r>
            <a:endParaRPr lang="en-US" dirty="0" smtClean="0"/>
          </a:p>
          <a:p>
            <a:r>
              <a:rPr lang="en-US" dirty="0" smtClean="0"/>
              <a:t>Storage: </a:t>
            </a:r>
            <a:r>
              <a:rPr lang="en-US" dirty="0" err="1" smtClean="0"/>
              <a:t>emule</a:t>
            </a:r>
            <a:r>
              <a:rPr lang="en-US" dirty="0" smtClean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13182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parallelism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32</a:t>
            </a:fld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rcRect t="22502" b="22502"/>
          <a:stretch>
            <a:fillRect/>
          </a:stretch>
        </p:blipFill>
        <p:spPr>
          <a:xfrm>
            <a:off x="971600" y="2636912"/>
            <a:ext cx="976292" cy="536923"/>
          </a:xfrm>
        </p:spPr>
      </p:pic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2443580" y="2636912"/>
            <a:ext cx="976292" cy="536923"/>
          </a:xfrm>
          <a:prstGeom prst="rect">
            <a:avLst/>
          </a:prstGeom>
        </p:spPr>
      </p:pic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971600" y="4941168"/>
            <a:ext cx="976292" cy="536923"/>
          </a:xfrm>
          <a:prstGeom prst="rect">
            <a:avLst/>
          </a:prstGeom>
        </p:spPr>
      </p:pic>
      <p:pic>
        <p:nvPicPr>
          <p:cNvPr id="11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2443580" y="4941168"/>
            <a:ext cx="976292" cy="536923"/>
          </a:xfrm>
          <a:prstGeom prst="rect">
            <a:avLst/>
          </a:prstGeom>
        </p:spPr>
      </p:pic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179512" y="3756173"/>
            <a:ext cx="976292" cy="536923"/>
          </a:xfrm>
          <a:prstGeom prst="rect">
            <a:avLst/>
          </a:prstGeom>
        </p:spPr>
      </p:pic>
      <p:pic>
        <p:nvPicPr>
          <p:cNvPr id="13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3163660" y="3756173"/>
            <a:ext cx="976292" cy="53692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501008"/>
            <a:ext cx="786456" cy="1091208"/>
          </a:xfrm>
          <a:prstGeom prst="rect">
            <a:avLst/>
          </a:prstGeom>
        </p:spPr>
      </p:pic>
      <p:sp>
        <p:nvSpPr>
          <p:cNvPr id="15" name="Disque magnétique 14"/>
          <p:cNvSpPr/>
          <p:nvPr/>
        </p:nvSpPr>
        <p:spPr>
          <a:xfrm>
            <a:off x="2339752" y="4365104"/>
            <a:ext cx="360040" cy="360040"/>
          </a:xfrm>
          <a:prstGeom prst="flowChartMagneticDisk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onnecteur droit avec flèche 16"/>
          <p:cNvCxnSpPr>
            <a:stCxn id="14" idx="0"/>
            <a:endCxn id="9" idx="2"/>
          </p:cNvCxnSpPr>
          <p:nvPr/>
        </p:nvCxnSpPr>
        <p:spPr>
          <a:xfrm flipV="1">
            <a:off x="2084908" y="3173835"/>
            <a:ext cx="846818" cy="327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endCxn id="13" idx="1"/>
          </p:cNvCxnSpPr>
          <p:nvPr/>
        </p:nvCxnSpPr>
        <p:spPr>
          <a:xfrm>
            <a:off x="2339752" y="4005064"/>
            <a:ext cx="823908" cy="195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4" idx="2"/>
            <a:endCxn id="10" idx="0"/>
          </p:cNvCxnSpPr>
          <p:nvPr/>
        </p:nvCxnSpPr>
        <p:spPr>
          <a:xfrm flipH="1">
            <a:off x="1459746" y="4592216"/>
            <a:ext cx="625162" cy="3489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Bulle rectangulaire 21"/>
          <p:cNvSpPr/>
          <p:nvPr/>
        </p:nvSpPr>
        <p:spPr>
          <a:xfrm>
            <a:off x="1115616" y="5949280"/>
            <a:ext cx="3024336" cy="648072"/>
          </a:xfrm>
          <a:prstGeom prst="wedgeRectCallout">
            <a:avLst>
              <a:gd name="adj1" fmla="val -12959"/>
              <a:gd name="adj2" fmla="val -1212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Server saturates</a:t>
            </a:r>
            <a:endParaRPr lang="en-US" sz="2400" dirty="0"/>
          </a:p>
        </p:txBody>
      </p:sp>
      <p:pic>
        <p:nvPicPr>
          <p:cNvPr id="23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5796136" y="2708920"/>
            <a:ext cx="976292" cy="536923"/>
          </a:xfrm>
          <a:prstGeom prst="rect">
            <a:avLst/>
          </a:prstGeom>
        </p:spPr>
      </p:pic>
      <p:pic>
        <p:nvPicPr>
          <p:cNvPr id="24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7268116" y="2708920"/>
            <a:ext cx="976292" cy="536923"/>
          </a:xfrm>
          <a:prstGeom prst="rect">
            <a:avLst/>
          </a:prstGeom>
        </p:spPr>
      </p:pic>
      <p:pic>
        <p:nvPicPr>
          <p:cNvPr id="25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5796136" y="5013176"/>
            <a:ext cx="976292" cy="536923"/>
          </a:xfrm>
          <a:prstGeom prst="rect">
            <a:avLst/>
          </a:prstGeom>
        </p:spPr>
      </p:pic>
      <p:pic>
        <p:nvPicPr>
          <p:cNvPr id="26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7268116" y="5013176"/>
            <a:ext cx="976292" cy="536923"/>
          </a:xfrm>
          <a:prstGeom prst="rect">
            <a:avLst/>
          </a:prstGeom>
        </p:spPr>
      </p:pic>
      <p:pic>
        <p:nvPicPr>
          <p:cNvPr id="27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5004048" y="3828181"/>
            <a:ext cx="976292" cy="536923"/>
          </a:xfrm>
          <a:prstGeom prst="rect">
            <a:avLst/>
          </a:prstGeom>
        </p:spPr>
      </p:pic>
      <p:pic>
        <p:nvPicPr>
          <p:cNvPr id="28" name="Espace réservé du contenu 7"/>
          <p:cNvPicPr>
            <a:picLocks noChangeAspect="1"/>
          </p:cNvPicPr>
          <p:nvPr/>
        </p:nvPicPr>
        <p:blipFill>
          <a:blip r:embed="rId2"/>
          <a:srcRect t="22502" b="22502"/>
          <a:stretch>
            <a:fillRect/>
          </a:stretch>
        </p:blipFill>
        <p:spPr>
          <a:xfrm>
            <a:off x="7988196" y="3828181"/>
            <a:ext cx="976292" cy="536923"/>
          </a:xfrm>
          <a:prstGeom prst="rect">
            <a:avLst/>
          </a:prstGeom>
        </p:spPr>
      </p:pic>
      <p:sp>
        <p:nvSpPr>
          <p:cNvPr id="30" name="Disque magnétique 29"/>
          <p:cNvSpPr/>
          <p:nvPr/>
        </p:nvSpPr>
        <p:spPr>
          <a:xfrm>
            <a:off x="6444208" y="2996952"/>
            <a:ext cx="360040" cy="360040"/>
          </a:xfrm>
          <a:prstGeom prst="flowChartMagneticDisk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eur droit avec flèche 30"/>
          <p:cNvCxnSpPr>
            <a:stCxn id="23" idx="3"/>
            <a:endCxn id="24" idx="1"/>
          </p:cNvCxnSpPr>
          <p:nvPr/>
        </p:nvCxnSpPr>
        <p:spPr>
          <a:xfrm>
            <a:off x="6772428" y="2977382"/>
            <a:ext cx="4956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>
            <a:endCxn id="28" idx="1"/>
          </p:cNvCxnSpPr>
          <p:nvPr/>
        </p:nvCxnSpPr>
        <p:spPr>
          <a:xfrm flipV="1">
            <a:off x="6804248" y="4096643"/>
            <a:ext cx="1183948" cy="11325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>
            <a:endCxn id="25" idx="0"/>
          </p:cNvCxnSpPr>
          <p:nvPr/>
        </p:nvCxnSpPr>
        <p:spPr>
          <a:xfrm flipH="1">
            <a:off x="6284282" y="3212976"/>
            <a:ext cx="1312054" cy="18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14" idx="1"/>
            <a:endCxn id="12" idx="3"/>
          </p:cNvCxnSpPr>
          <p:nvPr/>
        </p:nvCxnSpPr>
        <p:spPr>
          <a:xfrm flipH="1" flipV="1">
            <a:off x="1155804" y="4024635"/>
            <a:ext cx="535876" cy="219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Disque magnétique 40"/>
          <p:cNvSpPr/>
          <p:nvPr/>
        </p:nvSpPr>
        <p:spPr>
          <a:xfrm>
            <a:off x="7884368" y="2996952"/>
            <a:ext cx="360040" cy="360040"/>
          </a:xfrm>
          <a:prstGeom prst="flowChartMagneticDisk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isque magnétique 42"/>
          <p:cNvSpPr/>
          <p:nvPr/>
        </p:nvSpPr>
        <p:spPr>
          <a:xfrm>
            <a:off x="6444208" y="5157192"/>
            <a:ext cx="360040" cy="360040"/>
          </a:xfrm>
          <a:prstGeom prst="flowChartMagneticDisk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sque magnétique 44"/>
          <p:cNvSpPr/>
          <p:nvPr/>
        </p:nvSpPr>
        <p:spPr>
          <a:xfrm>
            <a:off x="8604448" y="4149080"/>
            <a:ext cx="360040" cy="360040"/>
          </a:xfrm>
          <a:prstGeom prst="flowChartMagneticDisk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>
            <a:stCxn id="27" idx="3"/>
            <a:endCxn id="28" idx="1"/>
          </p:cNvCxnSpPr>
          <p:nvPr/>
        </p:nvCxnSpPr>
        <p:spPr>
          <a:xfrm>
            <a:off x="5980340" y="4096643"/>
            <a:ext cx="2007856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>
            <a:endCxn id="23" idx="2"/>
          </p:cNvCxnSpPr>
          <p:nvPr/>
        </p:nvCxnSpPr>
        <p:spPr>
          <a:xfrm flipV="1">
            <a:off x="6012160" y="3245843"/>
            <a:ext cx="272122" cy="687214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Bulle rectangulaire 51"/>
          <p:cNvSpPr/>
          <p:nvPr/>
        </p:nvSpPr>
        <p:spPr>
          <a:xfrm>
            <a:off x="4355976" y="5949280"/>
            <a:ext cx="3024336" cy="648072"/>
          </a:xfrm>
          <a:prstGeom prst="wedgeRectCallout">
            <a:avLst>
              <a:gd name="adj1" fmla="val -12959"/>
              <a:gd name="adj2" fmla="val -1212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P2P scales</a:t>
            </a:r>
          </a:p>
        </p:txBody>
      </p:sp>
      <p:sp>
        <p:nvSpPr>
          <p:cNvPr id="55" name="Bulle rectangulaire 54"/>
          <p:cNvSpPr/>
          <p:nvPr/>
        </p:nvSpPr>
        <p:spPr>
          <a:xfrm>
            <a:off x="5940152" y="5949280"/>
            <a:ext cx="3024336" cy="648072"/>
          </a:xfrm>
          <a:prstGeom prst="wedgeRectCallout">
            <a:avLst>
              <a:gd name="adj1" fmla="val -12959"/>
              <a:gd name="adj2" fmla="val -121218"/>
            </a:avLst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Parallel loads</a:t>
            </a:r>
          </a:p>
        </p:txBody>
      </p:sp>
      <p:sp>
        <p:nvSpPr>
          <p:cNvPr id="56" name="Espace réservé du contenu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mtClean="0"/>
              <a:t>Performance, availability, etc. </a:t>
            </a:r>
          </a:p>
          <a:p>
            <a:pPr marL="0" indent="0">
              <a:buFont typeface="Arial" pitchFamily="34" charset="0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870331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" grpId="0" animBg="1"/>
      <p:bldP spid="43" grpId="0" animBg="1"/>
      <p:bldP spid="45" grpId="0" animBg="1"/>
      <p:bldP spid="52" grpId="0" animBg="1"/>
      <p:bldP spid="5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a large collection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6" name="Stockage à accès direct 5"/>
          <p:cNvSpPr/>
          <p:nvPr/>
        </p:nvSpPr>
        <p:spPr>
          <a:xfrm rot="16393840">
            <a:off x="502917" y="2592391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121152" y="2899966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33</a:t>
            </a:fld>
            <a:endParaRPr lang="fr-FR"/>
          </a:p>
        </p:txBody>
      </p:sp>
      <p:cxnSp>
        <p:nvCxnSpPr>
          <p:cNvPr id="7" name="Connecteur droit avec flèche 6"/>
          <p:cNvCxnSpPr>
            <a:endCxn id="6" idx="4"/>
          </p:cNvCxnSpPr>
          <p:nvPr/>
        </p:nvCxnSpPr>
        <p:spPr>
          <a:xfrm flipH="1">
            <a:off x="803106" y="2112963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51520" y="1824931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ZoneTexte 20"/>
          <p:cNvSpPr txBox="1"/>
          <p:nvPr/>
        </p:nvSpPr>
        <p:spPr>
          <a:xfrm>
            <a:off x="395536" y="3059668"/>
            <a:ext cx="540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</a:t>
            </a:r>
            <a:endParaRPr lang="en-US" dirty="0"/>
          </a:p>
        </p:txBody>
      </p:sp>
      <p:sp>
        <p:nvSpPr>
          <p:cNvPr id="47" name="Espace réservé du numéro de diapositive 4"/>
          <p:cNvSpPr txBox="1">
            <a:spLocks/>
          </p:cNvSpPr>
          <p:nvPr/>
        </p:nvSpPr>
        <p:spPr>
          <a:xfrm>
            <a:off x="4680992" y="616021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CA4D1C-0879-4ADF-A938-7DFCFDEE6F15}" type="slidenum">
              <a:rPr lang="fr-FR" smtClean="0"/>
              <a:pPr/>
              <a:t>33</a:t>
            </a:fld>
            <a:endParaRPr lang="fr-FR"/>
          </a:p>
        </p:txBody>
      </p:sp>
      <p:sp>
        <p:nvSpPr>
          <p:cNvPr id="26" name="Stockage à accès direct 25"/>
          <p:cNvSpPr/>
          <p:nvPr/>
        </p:nvSpPr>
        <p:spPr>
          <a:xfrm rot="16393840">
            <a:off x="4103317" y="2612284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27" name="Connecteur droit avec flèche 26"/>
          <p:cNvCxnSpPr>
            <a:endCxn id="26" idx="4"/>
          </p:cNvCxnSpPr>
          <p:nvPr/>
        </p:nvCxnSpPr>
        <p:spPr>
          <a:xfrm flipH="1">
            <a:off x="4403506" y="2132856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51920" y="1844824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ZoneTexte 28"/>
          <p:cNvSpPr txBox="1"/>
          <p:nvPr/>
        </p:nvSpPr>
        <p:spPr>
          <a:xfrm>
            <a:off x="3635896" y="3036738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30" name="Stockage à accès direct 29"/>
          <p:cNvSpPr/>
          <p:nvPr/>
        </p:nvSpPr>
        <p:spPr>
          <a:xfrm rot="16393840">
            <a:off x="5399461" y="2612284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1" name="Connecteur droit avec flèche 30"/>
          <p:cNvCxnSpPr>
            <a:endCxn id="30" idx="4"/>
          </p:cNvCxnSpPr>
          <p:nvPr/>
        </p:nvCxnSpPr>
        <p:spPr>
          <a:xfrm flipH="1">
            <a:off x="5699650" y="2132856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148064" y="1844824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ZoneTexte 32"/>
          <p:cNvSpPr txBox="1"/>
          <p:nvPr/>
        </p:nvSpPr>
        <p:spPr>
          <a:xfrm>
            <a:off x="4932040" y="3036738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34" name="Stockage à accès direct 33"/>
          <p:cNvSpPr/>
          <p:nvPr/>
        </p:nvSpPr>
        <p:spPr>
          <a:xfrm rot="16393840">
            <a:off x="6695605" y="2612284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5" name="Connecteur droit avec flèche 34"/>
          <p:cNvCxnSpPr>
            <a:endCxn id="34" idx="4"/>
          </p:cNvCxnSpPr>
          <p:nvPr/>
        </p:nvCxnSpPr>
        <p:spPr>
          <a:xfrm flipH="1">
            <a:off x="6995794" y="2132856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444208" y="1844824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ZoneTexte 36"/>
          <p:cNvSpPr txBox="1"/>
          <p:nvPr/>
        </p:nvSpPr>
        <p:spPr>
          <a:xfrm>
            <a:off x="6228184" y="3036738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38" name="Stockage à accès direct 37"/>
          <p:cNvSpPr/>
          <p:nvPr/>
        </p:nvSpPr>
        <p:spPr>
          <a:xfrm rot="16393840">
            <a:off x="7991749" y="2612284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39" name="Connecteur droit avec flèche 38"/>
          <p:cNvCxnSpPr>
            <a:endCxn id="38" idx="4"/>
          </p:cNvCxnSpPr>
          <p:nvPr/>
        </p:nvCxnSpPr>
        <p:spPr>
          <a:xfrm flipH="1">
            <a:off x="8291938" y="2132856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740352" y="1844824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ZoneTexte 40"/>
          <p:cNvSpPr txBox="1"/>
          <p:nvPr/>
        </p:nvSpPr>
        <p:spPr>
          <a:xfrm>
            <a:off x="7524328" y="3059668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42" name="Ellipse 41"/>
          <p:cNvSpPr/>
          <p:nvPr/>
        </p:nvSpPr>
        <p:spPr>
          <a:xfrm>
            <a:off x="3923928" y="1340768"/>
            <a:ext cx="4896544" cy="28803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LAN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43" name="Connecteur droit 42"/>
          <p:cNvCxnSpPr>
            <a:stCxn id="28" idx="0"/>
          </p:cNvCxnSpPr>
          <p:nvPr/>
        </p:nvCxnSpPr>
        <p:spPr>
          <a:xfrm flipV="1">
            <a:off x="4427984" y="1556792"/>
            <a:ext cx="0" cy="288032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32" idx="0"/>
          </p:cNvCxnSpPr>
          <p:nvPr/>
        </p:nvCxnSpPr>
        <p:spPr>
          <a:xfrm flipV="1">
            <a:off x="5724128" y="15567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 flipV="1">
            <a:off x="7020272" y="15567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V="1">
            <a:off x="8316416" y="155679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Stockage à accès direct 47"/>
          <p:cNvSpPr/>
          <p:nvPr/>
        </p:nvSpPr>
        <p:spPr>
          <a:xfrm rot="16393840">
            <a:off x="1222997" y="5420596"/>
            <a:ext cx="568348" cy="463785"/>
          </a:xfrm>
          <a:prstGeom prst="flowChartMagneticDrum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49" name="Connecteur droit avec flèche 48"/>
          <p:cNvCxnSpPr>
            <a:endCxn id="48" idx="4"/>
          </p:cNvCxnSpPr>
          <p:nvPr/>
        </p:nvCxnSpPr>
        <p:spPr>
          <a:xfrm flipH="1">
            <a:off x="1523186" y="4941168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971600" y="4633243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ZoneTexte 50"/>
          <p:cNvSpPr txBox="1"/>
          <p:nvPr/>
        </p:nvSpPr>
        <p:spPr>
          <a:xfrm>
            <a:off x="2195736" y="6372036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52" name="Stockage à accès direct 51"/>
          <p:cNvSpPr/>
          <p:nvPr/>
        </p:nvSpPr>
        <p:spPr>
          <a:xfrm rot="16393840">
            <a:off x="3959301" y="5872537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3" name="Connecteur droit avec flèche 52"/>
          <p:cNvCxnSpPr>
            <a:endCxn id="52" idx="4"/>
          </p:cNvCxnSpPr>
          <p:nvPr/>
        </p:nvCxnSpPr>
        <p:spPr>
          <a:xfrm flipH="1">
            <a:off x="4259490" y="5393109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707904" y="5105077"/>
            <a:ext cx="1152128" cy="288032"/>
          </a:xfrm>
          <a:prstGeom prst="rect">
            <a:avLst/>
          </a:prstGeom>
          <a:solidFill>
            <a:srgbClr val="DEDC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ZoneTexte 54"/>
          <p:cNvSpPr txBox="1"/>
          <p:nvPr/>
        </p:nvSpPr>
        <p:spPr>
          <a:xfrm>
            <a:off x="3491880" y="6372036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56" name="Stockage à accès direct 55"/>
          <p:cNvSpPr/>
          <p:nvPr/>
        </p:nvSpPr>
        <p:spPr>
          <a:xfrm rot="16393840">
            <a:off x="5255445" y="5872537"/>
            <a:ext cx="568348" cy="463785"/>
          </a:xfrm>
          <a:prstGeom prst="flowChartMagneticDrum">
            <a:avLst/>
          </a:prstGeom>
          <a:solidFill>
            <a:srgbClr val="DEDC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57" name="Connecteur droit avec flèche 56"/>
          <p:cNvCxnSpPr>
            <a:endCxn id="56" idx="4"/>
          </p:cNvCxnSpPr>
          <p:nvPr/>
        </p:nvCxnSpPr>
        <p:spPr>
          <a:xfrm flipH="1">
            <a:off x="5555634" y="5393109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5004048" y="5105077"/>
            <a:ext cx="1152128" cy="2880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ZoneTexte 58"/>
          <p:cNvSpPr txBox="1"/>
          <p:nvPr/>
        </p:nvSpPr>
        <p:spPr>
          <a:xfrm>
            <a:off x="4788024" y="6372036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60" name="Stockage à accès direct 59"/>
          <p:cNvSpPr/>
          <p:nvPr/>
        </p:nvSpPr>
        <p:spPr>
          <a:xfrm rot="16393840">
            <a:off x="6551589" y="5872537"/>
            <a:ext cx="568348" cy="463785"/>
          </a:xfrm>
          <a:prstGeom prst="flowChartMagneticDrum">
            <a:avLst/>
          </a:prstGeom>
          <a:solidFill>
            <a:srgbClr val="EDC7E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61" name="Connecteur droit avec flèche 60"/>
          <p:cNvCxnSpPr>
            <a:endCxn id="60" idx="4"/>
          </p:cNvCxnSpPr>
          <p:nvPr/>
        </p:nvCxnSpPr>
        <p:spPr>
          <a:xfrm flipH="1">
            <a:off x="6851778" y="5393109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300192" y="5105077"/>
            <a:ext cx="1152128" cy="2880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ZoneTexte 62"/>
          <p:cNvSpPr txBox="1"/>
          <p:nvPr/>
        </p:nvSpPr>
        <p:spPr>
          <a:xfrm>
            <a:off x="6084168" y="6352143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64" name="Ellipse 63"/>
          <p:cNvSpPr/>
          <p:nvPr/>
        </p:nvSpPr>
        <p:spPr>
          <a:xfrm>
            <a:off x="2483768" y="3717032"/>
            <a:ext cx="4896544" cy="117202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Internet</a:t>
            </a:r>
            <a:endParaRPr lang="en-US" sz="3200" dirty="0">
              <a:solidFill>
                <a:srgbClr val="000000"/>
              </a:solidFill>
            </a:endParaRPr>
          </a:p>
        </p:txBody>
      </p:sp>
      <p:cxnSp>
        <p:nvCxnSpPr>
          <p:cNvPr id="65" name="Connecteur droit 64"/>
          <p:cNvCxnSpPr>
            <a:stCxn id="50" idx="0"/>
            <a:endCxn id="64" idx="2"/>
          </p:cNvCxnSpPr>
          <p:nvPr/>
        </p:nvCxnSpPr>
        <p:spPr>
          <a:xfrm flipV="1">
            <a:off x="1547664" y="4303043"/>
            <a:ext cx="936104" cy="330200"/>
          </a:xfrm>
          <a:prstGeom prst="line">
            <a:avLst/>
          </a:pr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>
            <a:stCxn id="54" idx="0"/>
          </p:cNvCxnSpPr>
          <p:nvPr/>
        </p:nvCxnSpPr>
        <p:spPr>
          <a:xfrm flipV="1">
            <a:off x="4283968" y="4817045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 flipV="1">
            <a:off x="5580112" y="4817045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/>
          <p:cNvCxnSpPr>
            <a:endCxn id="64" idx="5"/>
          </p:cNvCxnSpPr>
          <p:nvPr/>
        </p:nvCxnSpPr>
        <p:spPr>
          <a:xfrm flipH="1" flipV="1">
            <a:off x="6663230" y="4717414"/>
            <a:ext cx="213026" cy="3876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Stockage à accès direct 68"/>
          <p:cNvSpPr/>
          <p:nvPr/>
        </p:nvSpPr>
        <p:spPr>
          <a:xfrm rot="16393840">
            <a:off x="2591149" y="5872537"/>
            <a:ext cx="568348" cy="463785"/>
          </a:xfrm>
          <a:prstGeom prst="flowChartMagneticDrum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0" name="Connecteur droit avec flèche 69"/>
          <p:cNvCxnSpPr>
            <a:endCxn id="69" idx="4"/>
          </p:cNvCxnSpPr>
          <p:nvPr/>
        </p:nvCxnSpPr>
        <p:spPr>
          <a:xfrm flipH="1">
            <a:off x="2891338" y="5393109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339752" y="5085184"/>
            <a:ext cx="1152128" cy="2880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Stockage à accès direct 71"/>
          <p:cNvSpPr/>
          <p:nvPr/>
        </p:nvSpPr>
        <p:spPr>
          <a:xfrm rot="16393840">
            <a:off x="8063757" y="5368481"/>
            <a:ext cx="568348" cy="463785"/>
          </a:xfrm>
          <a:prstGeom prst="flowChartMagneticDrum">
            <a:avLst/>
          </a:prstGeom>
          <a:solidFill>
            <a:srgbClr val="E4A0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3" name="Connecteur droit avec flèche 72"/>
          <p:cNvCxnSpPr>
            <a:endCxn id="72" idx="4"/>
          </p:cNvCxnSpPr>
          <p:nvPr/>
        </p:nvCxnSpPr>
        <p:spPr>
          <a:xfrm flipH="1">
            <a:off x="8363946" y="4889053"/>
            <a:ext cx="24478" cy="4275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812360" y="4581128"/>
            <a:ext cx="1152128" cy="288032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Connecteur droit avec flèche 75"/>
          <p:cNvCxnSpPr>
            <a:endCxn id="64" idx="3"/>
          </p:cNvCxnSpPr>
          <p:nvPr/>
        </p:nvCxnSpPr>
        <p:spPr>
          <a:xfrm flipV="1">
            <a:off x="2915816" y="4717414"/>
            <a:ext cx="285034" cy="3677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/>
          <p:cNvCxnSpPr>
            <a:stCxn id="74" idx="0"/>
            <a:endCxn id="64" idx="6"/>
          </p:cNvCxnSpPr>
          <p:nvPr/>
        </p:nvCxnSpPr>
        <p:spPr>
          <a:xfrm flipH="1" flipV="1">
            <a:off x="7380312" y="4303043"/>
            <a:ext cx="1008112" cy="2780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7666207" y="5949280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84" name="ZoneTexte 83"/>
          <p:cNvSpPr txBox="1"/>
          <p:nvPr/>
        </p:nvSpPr>
        <p:spPr>
          <a:xfrm>
            <a:off x="755576" y="5949280"/>
            <a:ext cx="1287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Col. portion</a:t>
            </a:r>
            <a:endParaRPr lang="en-US" dirty="0"/>
          </a:p>
        </p:txBody>
      </p:sp>
      <p:sp>
        <p:nvSpPr>
          <p:cNvPr id="85" name="Bulle rectangulaire à coins arrondis 84"/>
          <p:cNvSpPr/>
          <p:nvPr/>
        </p:nvSpPr>
        <p:spPr>
          <a:xfrm>
            <a:off x="0" y="3429000"/>
            <a:ext cx="2195736" cy="576064"/>
          </a:xfrm>
          <a:prstGeom prst="wedgeRoundRectCallout">
            <a:avLst>
              <a:gd name="adj1" fmla="val 43913"/>
              <a:gd name="adj2" fmla="val 11054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P2P approach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5624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50" grpId="0" animBg="1"/>
      <p:bldP spid="51" grpId="0"/>
      <p:bldP spid="52" grpId="0" animBg="1"/>
      <p:bldP spid="54" grpId="0" animBg="1"/>
      <p:bldP spid="55" grpId="0"/>
      <p:bldP spid="56" grpId="0" animBg="1"/>
      <p:bldP spid="58" grpId="0" animBg="1"/>
      <p:bldP spid="59" grpId="0"/>
      <p:bldP spid="60" grpId="0" animBg="1"/>
      <p:bldP spid="62" grpId="0" animBg="1"/>
      <p:bldP spid="63" grpId="0"/>
      <p:bldP spid="64" grpId="0" animBg="1"/>
      <p:bldP spid="69" grpId="0" animBg="1"/>
      <p:bldP spid="71" grpId="0" animBg="1"/>
      <p:bldP spid="72" grpId="0" animBg="1"/>
      <p:bldP spid="74" grpId="0" animBg="1"/>
      <p:bldP spid="83" grpId="0"/>
      <p:bldP spid="84" grpId="0"/>
      <p:bldP spid="8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Peers are autonomous, less reliable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Network connection is much slower (WAN vs. LAN)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Peers are heterogeneous</a:t>
            </a:r>
          </a:p>
          <a:p>
            <a:pPr lvl="1"/>
            <a:r>
              <a:rPr lang="en-US" dirty="0" smtClean="0"/>
              <a:t>Different processor &amp; network speeds, available memories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Peers come and go </a:t>
            </a:r>
          </a:p>
          <a:p>
            <a:pPr lvl="1"/>
            <a:r>
              <a:rPr lang="en-US" dirty="0" smtClean="0"/>
              <a:t>Possibly high churn out (</a:t>
            </a:r>
            <a:r>
              <a:rPr lang="en-US" i="1" dirty="0" err="1"/>
              <a:t>taux</a:t>
            </a:r>
            <a:r>
              <a:rPr lang="en-US" i="1" dirty="0"/>
              <a:t> de </a:t>
            </a:r>
            <a:r>
              <a:rPr lang="en-US" i="1" dirty="0" err="1" smtClean="0"/>
              <a:t>désabonnement</a:t>
            </a:r>
            <a:r>
              <a:rPr lang="en-US" i="1" dirty="0" smtClean="0"/>
              <a:t>) </a:t>
            </a:r>
          </a:p>
          <a:p>
            <a:pPr marL="457200" lvl="1" indent="0">
              <a:buNone/>
            </a:pPr>
            <a:endParaRPr lang="en-US" i="1" dirty="0" smtClean="0"/>
          </a:p>
          <a:p>
            <a:pPr marL="400050"/>
            <a:r>
              <a:rPr lang="en-US" dirty="0" smtClean="0"/>
              <a:t>Possibly much larger number</a:t>
            </a:r>
          </a:p>
          <a:p>
            <a:pPr marL="400050"/>
            <a:r>
              <a:rPr lang="en-US" dirty="0" smtClean="0"/>
              <a:t>Possible to have peers “nearby on the network”</a:t>
            </a:r>
          </a:p>
          <a:p>
            <a:pPr marL="400050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0932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0932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020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And the index?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5320" y="1468120"/>
            <a:ext cx="8305800" cy="452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Centralized index: a central server keeps a general index</a:t>
            </a:r>
          </a:p>
          <a:p>
            <a:pPr lvl="1"/>
            <a:r>
              <a:rPr lang="en-US" dirty="0" smtClean="0"/>
              <a:t>Napster</a:t>
            </a:r>
          </a:p>
          <a:p>
            <a:pPr>
              <a:buNone/>
            </a:pPr>
            <a:r>
              <a:rPr lang="en-US" dirty="0" smtClean="0"/>
              <a:t>Pure P2P: communications are by flooding</a:t>
            </a:r>
          </a:p>
          <a:p>
            <a:pPr lvl="1"/>
            <a:r>
              <a:rPr lang="en-US" dirty="0" smtClean="0"/>
              <a:t>Each request is sent to all neighbors (modulo time-to-life)</a:t>
            </a:r>
          </a:p>
          <a:p>
            <a:pPr lvl="1"/>
            <a:r>
              <a:rPr lang="en-US" dirty="0" smtClean="0"/>
              <a:t>Gnutella 0.4, </a:t>
            </a:r>
            <a:r>
              <a:rPr lang="en-US" dirty="0" err="1" smtClean="0"/>
              <a:t>Freenet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Structured P2P: no central authority and indexing using an "overlay“ network (</a:t>
            </a:r>
            <a:r>
              <a:rPr lang="en-US" i="1" dirty="0" err="1" smtClean="0"/>
              <a:t>réseau</a:t>
            </a:r>
            <a:r>
              <a:rPr lang="en-US" i="1" dirty="0" smtClean="0"/>
              <a:t> </a:t>
            </a:r>
            <a:r>
              <a:rPr lang="en-US" i="1" dirty="0" err="1" smtClean="0"/>
              <a:t>surimpos</a:t>
            </a:r>
            <a:r>
              <a:rPr lang="en-US" i="1" dirty="0" err="1"/>
              <a:t>é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Chord, Pastry, </a:t>
            </a:r>
            <a:r>
              <a:rPr lang="en-US" dirty="0" err="1" smtClean="0"/>
              <a:t>Kademlia</a:t>
            </a: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Distributed HASH table</a:t>
            </a:r>
            <a:r>
              <a:rPr lang="en-US" dirty="0" smtClean="0"/>
              <a:t>: index search in O (log(n))</a:t>
            </a:r>
            <a:endParaRPr lang="en-US" sz="2400" dirty="0" smtClean="0"/>
          </a:p>
          <a:p>
            <a:endParaRPr lang="en-US" sz="2400" dirty="0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13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53402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Implementation: Chord </a:t>
            </a:r>
            <a:r>
              <a:rPr lang="en-US" dirty="0" smtClean="0"/>
              <a:t>Ring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Hashing is </a:t>
            </a:r>
            <a:r>
              <a:rPr lang="en-US" sz="2400" b="1" dirty="0" smtClean="0">
                <a:solidFill>
                  <a:srgbClr val="489DFF"/>
                </a:solidFill>
              </a:rPr>
              <a:t>modulo 2</a:t>
            </a:r>
            <a:r>
              <a:rPr lang="en-US" sz="2400" b="1" baseline="30000" dirty="0" smtClean="0">
                <a:solidFill>
                  <a:srgbClr val="489DFF"/>
                </a:solidFill>
              </a:rPr>
              <a:t>n</a:t>
            </a:r>
            <a:endParaRPr lang="en-US" sz="2400" b="1" dirty="0" smtClean="0">
              <a:solidFill>
                <a:srgbClr val="489DFF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H  </a:t>
            </a:r>
            <a:r>
              <a:rPr lang="en-US" sz="2400" b="1" dirty="0" smtClean="0">
                <a:solidFill>
                  <a:srgbClr val="FF0000"/>
                </a:solidFill>
              </a:rPr>
              <a:t>distributes the peers </a:t>
            </a:r>
            <a:r>
              <a:rPr lang="en-US" sz="2400" dirty="0" smtClean="0"/>
              <a:t>around the (0.. 2</a:t>
            </a:r>
            <a:r>
              <a:rPr lang="en-US" sz="2400" baseline="30000" dirty="0" smtClean="0"/>
              <a:t>n</a:t>
            </a:r>
            <a:r>
              <a:rPr lang="en-US" sz="2400" dirty="0" smtClean="0"/>
              <a:t>) ring </a:t>
            </a:r>
          </a:p>
          <a:p>
            <a:pPr marL="400050" lvl="1" indent="0">
              <a:buNone/>
            </a:pPr>
            <a:r>
              <a:rPr lang="en-US" sz="2000" dirty="0" smtClean="0"/>
              <a:t>O &lt; H(</a:t>
            </a:r>
            <a:r>
              <a:rPr lang="en-US" sz="2000" dirty="0" err="1" smtClean="0"/>
              <a:t>pid</a:t>
            </a:r>
            <a:r>
              <a:rPr lang="en-US" sz="2000" dirty="0" smtClean="0"/>
              <a:t>) &lt;  2</a:t>
            </a:r>
            <a:r>
              <a:rPr lang="en-US" sz="2000" baseline="30000" dirty="0" smtClean="0"/>
              <a:t>n</a:t>
            </a:r>
            <a:endParaRPr lang="en-US" sz="2000" dirty="0" smtClean="0"/>
          </a:p>
          <a:p>
            <a:pPr marL="400050" lvl="1" indent="0">
              <a:buNone/>
            </a:pPr>
            <a:r>
              <a:rPr lang="en-US" sz="2000" dirty="0" smtClean="0"/>
              <a:t>We assume no two peers have the same H</a:t>
            </a:r>
            <a:r>
              <a:rPr lang="en-US" sz="2000" b="1" dirty="0" smtClean="0"/>
              <a:t>(</a:t>
            </a:r>
            <a:r>
              <a:rPr lang="en-US" sz="2000" dirty="0" err="1" smtClean="0"/>
              <a:t>pId</a:t>
            </a:r>
            <a:r>
              <a:rPr lang="en-US" sz="2000" b="1" dirty="0" smtClean="0"/>
              <a:t>)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 distributes the keys</a:t>
            </a:r>
          </a:p>
          <a:p>
            <a:pPr marL="0" indent="0">
              <a:buNone/>
            </a:pPr>
            <a:r>
              <a:rPr lang="en-US" sz="2400" dirty="0" smtClean="0"/>
              <a:t>around the ring </a:t>
            </a:r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9" name="Ellipse 8"/>
          <p:cNvSpPr/>
          <p:nvPr/>
        </p:nvSpPr>
        <p:spPr bwMode="auto">
          <a:xfrm>
            <a:off x="4040832" y="2060848"/>
            <a:ext cx="4904280" cy="4614272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7818041" y="2418082"/>
            <a:ext cx="304614" cy="35723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1" name="Ellipse 10"/>
          <p:cNvSpPr/>
          <p:nvPr/>
        </p:nvSpPr>
        <p:spPr bwMode="auto">
          <a:xfrm>
            <a:off x="8731882" y="3787479"/>
            <a:ext cx="304614" cy="35723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8427269" y="5424801"/>
            <a:ext cx="304614" cy="35723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472516" y="6317886"/>
            <a:ext cx="304614" cy="35723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4132216" y="5097337"/>
            <a:ext cx="304614" cy="35723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4863289" y="2358543"/>
            <a:ext cx="304614" cy="35723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6" name="Arc 15"/>
          <p:cNvSpPr/>
          <p:nvPr/>
        </p:nvSpPr>
        <p:spPr bwMode="auto">
          <a:xfrm flipH="1">
            <a:off x="5076518" y="2060848"/>
            <a:ext cx="2863368" cy="1041932"/>
          </a:xfrm>
          <a:prstGeom prst="arc">
            <a:avLst>
              <a:gd name="adj1" fmla="val 11009580"/>
              <a:gd name="adj2" fmla="val 21516044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41232" y="6309320"/>
            <a:ext cx="42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346583" y="645333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012902" y="5949280"/>
            <a:ext cx="49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endParaRPr lang="en-US" sz="2800" baseline="30000" dirty="0"/>
          </a:p>
        </p:txBody>
      </p:sp>
      <p:sp>
        <p:nvSpPr>
          <p:cNvPr id="20" name="ZoneTexte 19"/>
          <p:cNvSpPr txBox="1"/>
          <p:nvPr/>
        </p:nvSpPr>
        <p:spPr>
          <a:xfrm>
            <a:off x="6777136" y="645507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1" name="Forme libre 20"/>
          <p:cNvSpPr/>
          <p:nvPr/>
        </p:nvSpPr>
        <p:spPr>
          <a:xfrm rot="764608">
            <a:off x="5983619" y="6037313"/>
            <a:ext cx="1731049" cy="833231"/>
          </a:xfrm>
          <a:custGeom>
            <a:avLst/>
            <a:gdLst>
              <a:gd name="connsiteX0" fmla="*/ 1989073 w 1989073"/>
              <a:gd name="connsiteY0" fmla="*/ 0 h 810874"/>
              <a:gd name="connsiteX1" fmla="*/ 1224045 w 1989073"/>
              <a:gd name="connsiteY1" fmla="*/ 566082 h 810874"/>
              <a:gd name="connsiteX2" fmla="*/ 0 w 1989073"/>
              <a:gd name="connsiteY2" fmla="*/ 810874 h 8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9073" h="810874">
                <a:moveTo>
                  <a:pt x="1989073" y="0"/>
                </a:moveTo>
                <a:cubicBezTo>
                  <a:pt x="1772315" y="215468"/>
                  <a:pt x="1555557" y="430936"/>
                  <a:pt x="1224045" y="566082"/>
                </a:cubicBezTo>
                <a:cubicBezTo>
                  <a:pt x="892533" y="701228"/>
                  <a:pt x="0" y="810874"/>
                  <a:pt x="0" y="810874"/>
                </a:cubicBezTo>
              </a:path>
            </a:pathLst>
          </a:custGeom>
          <a:ln w="76200" cmpd="sng">
            <a:solidFill>
              <a:srgbClr val="4F81BD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ulle rectangulaire à coins arrondis 21"/>
          <p:cNvSpPr/>
          <p:nvPr/>
        </p:nvSpPr>
        <p:spPr>
          <a:xfrm>
            <a:off x="5192960" y="3140968"/>
            <a:ext cx="2736304" cy="2016224"/>
          </a:xfrm>
          <a:prstGeom prst="wedgeRoundRectCallout">
            <a:avLst>
              <a:gd name="adj1" fmla="val -52093"/>
              <a:gd name="adj2" fmla="val -7965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charge of all keys from H(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 to H(M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4" name="Ellipse 23"/>
          <p:cNvSpPr/>
          <p:nvPr/>
        </p:nvSpPr>
        <p:spPr>
          <a:xfrm>
            <a:off x="8233518" y="908720"/>
            <a:ext cx="899592" cy="864096"/>
          </a:xfrm>
          <a:prstGeom prst="ellipse">
            <a:avLst/>
          </a:prstGeom>
          <a:solidFill>
            <a:srgbClr val="E4A0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k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5" name="Flèche à angle droit 24"/>
          <p:cNvSpPr/>
          <p:nvPr/>
        </p:nvSpPr>
        <p:spPr>
          <a:xfrm rot="11127861">
            <a:off x="6804248" y="1412776"/>
            <a:ext cx="1368152" cy="72008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ZoneTexte 25"/>
          <p:cNvSpPr txBox="1"/>
          <p:nvPr/>
        </p:nvSpPr>
        <p:spPr>
          <a:xfrm rot="274429">
            <a:off x="7426488" y="1578282"/>
            <a:ext cx="807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H(k)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Flèche courbée vers la droite 27"/>
          <p:cNvSpPr/>
          <p:nvPr/>
        </p:nvSpPr>
        <p:spPr>
          <a:xfrm rot="4296499">
            <a:off x="5119265" y="667324"/>
            <a:ext cx="1042449" cy="2208933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 rot="1076945">
            <a:off x="3507958" y="1738423"/>
            <a:ext cx="1108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H(</a:t>
            </a:r>
            <a:r>
              <a:rPr lang="en-US" sz="2800" b="1" dirty="0" err="1" smtClean="0">
                <a:solidFill>
                  <a:srgbClr val="FF0000"/>
                </a:solidFill>
              </a:rPr>
              <a:t>pid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0" name="Ellipse 29"/>
          <p:cNvSpPr/>
          <p:nvPr/>
        </p:nvSpPr>
        <p:spPr>
          <a:xfrm>
            <a:off x="2627784" y="1556792"/>
            <a:ext cx="899592" cy="864096"/>
          </a:xfrm>
          <a:prstGeom prst="ellipse">
            <a:avLst/>
          </a:prstGeom>
          <a:solidFill>
            <a:srgbClr val="E4A07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pid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2" name="Flèche droite à entaille 31"/>
          <p:cNvSpPr/>
          <p:nvPr/>
        </p:nvSpPr>
        <p:spPr>
          <a:xfrm rot="1082389">
            <a:off x="3484653" y="2183519"/>
            <a:ext cx="1470212" cy="37908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827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 animBg="1"/>
      <p:bldP spid="24" grpId="0" animBg="1"/>
      <p:bldP spid="25" grpId="0" animBg="1"/>
      <p:bldP spid="26" grpId="0"/>
      <p:bldP spid="28" grpId="0" animBg="1"/>
      <p:bldP spid="29" grpId="0"/>
      <p:bldP spid="30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Perform a search in log(n)</a:t>
            </a:r>
            <a:endParaRPr lang="en-US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65104"/>
          </a:xfrm>
        </p:spPr>
        <p:txBody>
          <a:bodyPr/>
          <a:lstStyle/>
          <a:p>
            <a:r>
              <a:rPr lang="en-US" sz="2800" dirty="0" smtClean="0"/>
              <a:t>Each node has a routing table with : « fingers »</a:t>
            </a:r>
          </a:p>
          <a:p>
            <a:r>
              <a:rPr lang="en-US" sz="2800" dirty="0" smtClean="0"/>
              <a:t>Key k with </a:t>
            </a:r>
          </a:p>
          <a:p>
            <a:pPr marL="0" indent="0">
              <a:buNone/>
            </a:pPr>
            <a:r>
              <a:rPr lang="en-US" sz="2800" dirty="0" smtClean="0"/>
              <a:t>    H(k) = 13</a:t>
            </a:r>
          </a:p>
          <a:p>
            <a:r>
              <a:rPr lang="en-US" sz="2800" dirty="0" smtClean="0"/>
              <a:t>4&lt;13&lt;23</a:t>
            </a:r>
          </a:p>
          <a:p>
            <a:r>
              <a:rPr lang="en-US" sz="2800" dirty="0" smtClean="0"/>
              <a:t>Forward the </a:t>
            </a:r>
          </a:p>
          <a:p>
            <a:pPr marL="0" indent="0">
              <a:buNone/>
            </a:pPr>
            <a:r>
              <a:rPr lang="en-US" sz="2800" dirty="0" smtClean="0"/>
              <a:t>    query to the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peer in charge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of 4…</a:t>
            </a:r>
          </a:p>
          <a:p>
            <a:endParaRPr lang="en-US" sz="24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3536" y="2410971"/>
            <a:ext cx="6023000" cy="440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347864" y="3409836"/>
            <a:ext cx="97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?H(k)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Forme libre 3"/>
          <p:cNvSpPr/>
          <p:nvPr/>
        </p:nvSpPr>
        <p:spPr>
          <a:xfrm>
            <a:off x="4754147" y="3076942"/>
            <a:ext cx="2377074" cy="770817"/>
          </a:xfrm>
          <a:custGeom>
            <a:avLst/>
            <a:gdLst>
              <a:gd name="connsiteX0" fmla="*/ 0 w 2377074"/>
              <a:gd name="connsiteY0" fmla="*/ 748886 h 770817"/>
              <a:gd name="connsiteX1" fmla="*/ 830348 w 2377074"/>
              <a:gd name="connsiteY1" fmla="*/ 748886 h 770817"/>
              <a:gd name="connsiteX2" fmla="*/ 1725821 w 2377074"/>
              <a:gd name="connsiteY2" fmla="*/ 520964 h 770817"/>
              <a:gd name="connsiteX3" fmla="*/ 2377074 w 2377074"/>
              <a:gd name="connsiteY3" fmla="*/ 0 h 770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7074" h="770817">
                <a:moveTo>
                  <a:pt x="0" y="748886"/>
                </a:moveTo>
                <a:cubicBezTo>
                  <a:pt x="271355" y="767879"/>
                  <a:pt x="542711" y="786873"/>
                  <a:pt x="830348" y="748886"/>
                </a:cubicBezTo>
                <a:cubicBezTo>
                  <a:pt x="1117985" y="710899"/>
                  <a:pt x="1468033" y="645778"/>
                  <a:pt x="1725821" y="520964"/>
                </a:cubicBezTo>
                <a:cubicBezTo>
                  <a:pt x="1983609" y="396150"/>
                  <a:pt x="2377074" y="0"/>
                  <a:pt x="2377074" y="0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52761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in log(n)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any peer for key k</a:t>
            </a:r>
          </a:p>
          <a:p>
            <a:r>
              <a:rPr lang="en-US" dirty="0" smtClean="0"/>
              <a:t>This peers knows log(n) peers and the smallest key of each</a:t>
            </a:r>
          </a:p>
          <a:p>
            <a:r>
              <a:rPr lang="en-US" dirty="0" smtClean="0"/>
              <a:t>Ask the peer with key immediately less than H(k)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the worst case, divide by 2 the search space</a:t>
            </a:r>
          </a:p>
          <a:p>
            <a:r>
              <a:rPr lang="en-US" dirty="0" smtClean="0"/>
              <a:t>After log(n) in the worst case,  find the peer in charge of k</a:t>
            </a:r>
          </a:p>
          <a:p>
            <a:endParaRPr lang="en-US" dirty="0"/>
          </a:p>
          <a:p>
            <a:r>
              <a:rPr lang="en-US" dirty="0" smtClean="0"/>
              <a:t>Same process to add an entry for k </a:t>
            </a:r>
          </a:p>
          <a:p>
            <a:r>
              <a:rPr lang="en-US" dirty="0" smtClean="0"/>
              <a:t>Or to find the values for key k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9145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Joining the DHT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39</a:t>
            </a:fld>
            <a:endParaRPr lang="fr-FR"/>
          </a:p>
        </p:txBody>
      </p:sp>
      <p:grpSp>
        <p:nvGrpSpPr>
          <p:cNvPr id="14" name="Grouper 13"/>
          <p:cNvGrpSpPr/>
          <p:nvPr/>
        </p:nvGrpSpPr>
        <p:grpSpPr>
          <a:xfrm>
            <a:off x="1403648" y="2060848"/>
            <a:ext cx="4995664" cy="4614272"/>
            <a:chOff x="6492240" y="4312920"/>
            <a:chExt cx="2499360" cy="2362200"/>
          </a:xfrm>
        </p:grpSpPr>
        <p:sp>
          <p:nvSpPr>
            <p:cNvPr id="6" name="Ellipse 5"/>
            <p:cNvSpPr/>
            <p:nvPr/>
          </p:nvSpPr>
          <p:spPr bwMode="auto">
            <a:xfrm>
              <a:off x="6492240" y="4312920"/>
              <a:ext cx="2453640" cy="2362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8382000" y="449580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8839200" y="519684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8686800" y="603504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7208520" y="649224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6537960" y="586740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6903720" y="4465320"/>
              <a:ext cx="15240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13" name="Arc 12"/>
            <p:cNvSpPr/>
            <p:nvPr/>
          </p:nvSpPr>
          <p:spPr bwMode="auto">
            <a:xfrm flipH="1">
              <a:off x="7010400" y="4312920"/>
              <a:ext cx="1432560" cy="533400"/>
            </a:xfrm>
            <a:prstGeom prst="arc">
              <a:avLst>
                <a:gd name="adj1" fmla="val 11009580"/>
                <a:gd name="adj2" fmla="val 21516044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004048" y="6309320"/>
            <a:ext cx="42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09399" y="645333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375718" y="5949280"/>
            <a:ext cx="49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endParaRPr lang="en-US" sz="2800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139952" y="645507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5" name="Forme libre 24"/>
          <p:cNvSpPr/>
          <p:nvPr/>
        </p:nvSpPr>
        <p:spPr>
          <a:xfrm rot="764608">
            <a:off x="3346435" y="6037313"/>
            <a:ext cx="1731049" cy="833231"/>
          </a:xfrm>
          <a:custGeom>
            <a:avLst/>
            <a:gdLst>
              <a:gd name="connsiteX0" fmla="*/ 1989073 w 1989073"/>
              <a:gd name="connsiteY0" fmla="*/ 0 h 810874"/>
              <a:gd name="connsiteX1" fmla="*/ 1224045 w 1989073"/>
              <a:gd name="connsiteY1" fmla="*/ 566082 h 810874"/>
              <a:gd name="connsiteX2" fmla="*/ 0 w 1989073"/>
              <a:gd name="connsiteY2" fmla="*/ 810874 h 8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9073" h="810874">
                <a:moveTo>
                  <a:pt x="1989073" y="0"/>
                </a:moveTo>
                <a:cubicBezTo>
                  <a:pt x="1772315" y="215468"/>
                  <a:pt x="1555557" y="430936"/>
                  <a:pt x="1224045" y="566082"/>
                </a:cubicBezTo>
                <a:cubicBezTo>
                  <a:pt x="892533" y="701228"/>
                  <a:pt x="0" y="810874"/>
                  <a:pt x="0" y="810874"/>
                </a:cubicBezTo>
              </a:path>
            </a:pathLst>
          </a:custGeom>
          <a:ln w="76200" cmpd="sng">
            <a:solidFill>
              <a:srgbClr val="4F81BD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ulle rectangulaire à coins arrondis 25"/>
          <p:cNvSpPr/>
          <p:nvPr/>
        </p:nvSpPr>
        <p:spPr>
          <a:xfrm>
            <a:off x="107504" y="3140968"/>
            <a:ext cx="2736304" cy="1656184"/>
          </a:xfrm>
          <a:prstGeom prst="wedgeRoundRectCallout">
            <a:avLst>
              <a:gd name="adj1" fmla="val 27969"/>
              <a:gd name="adj2" fmla="val -815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charge of all keys from H(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 to H</a:t>
            </a:r>
            <a:r>
              <a:rPr lang="en-US" sz="2800" dirty="0"/>
              <a:t>(M</a:t>
            </a:r>
            <a:r>
              <a:rPr lang="en-US" sz="2800" baseline="-25000" dirty="0"/>
              <a:t>i+1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9" name="ZoneTexte 18"/>
          <p:cNvSpPr txBox="1"/>
          <p:nvPr/>
        </p:nvSpPr>
        <p:spPr>
          <a:xfrm>
            <a:off x="7092280" y="519063"/>
            <a:ext cx="1106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 joins</a:t>
            </a:r>
            <a:endParaRPr lang="en-US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276569" y="2175247"/>
            <a:ext cx="17758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Computes</a:t>
            </a:r>
          </a:p>
          <a:p>
            <a:r>
              <a:rPr lang="en-US" sz="2400" dirty="0" smtClean="0"/>
              <a:t>    H(M)</a:t>
            </a:r>
            <a:endParaRPr lang="en-US" sz="2400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4211960" y="1916832"/>
            <a:ext cx="0" cy="36004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467544" y="1628800"/>
            <a:ext cx="262047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</a:t>
            </a:r>
            <a:r>
              <a:rPr lang="en-US" sz="2400" dirty="0" smtClean="0"/>
              <a:t>) Contacts peer </a:t>
            </a:r>
            <a:r>
              <a:rPr lang="en-US" sz="2400" dirty="0" err="1"/>
              <a:t>M</a:t>
            </a:r>
            <a:r>
              <a:rPr lang="en-US" sz="2400" baseline="-25000" dirty="0" err="1"/>
              <a:t>i</a:t>
            </a:r>
            <a:endParaRPr lang="en-US" sz="2400" dirty="0" smtClean="0"/>
          </a:p>
          <a:p>
            <a:r>
              <a:rPr lang="en-US" sz="2400" dirty="0" smtClean="0"/>
              <a:t>In charge of</a:t>
            </a:r>
          </a:p>
          <a:p>
            <a:r>
              <a:rPr lang="en-US" sz="2400" dirty="0" smtClean="0"/>
              <a:t>H(M)</a:t>
            </a:r>
            <a:endParaRPr lang="en-US" sz="2400" dirty="0"/>
          </a:p>
        </p:txBody>
      </p:sp>
      <p:cxnSp>
        <p:nvCxnSpPr>
          <p:cNvPr id="34" name="Connecteur droit avec flèche 33"/>
          <p:cNvCxnSpPr>
            <a:stCxn id="21" idx="3"/>
          </p:cNvCxnSpPr>
          <p:nvPr/>
        </p:nvCxnSpPr>
        <p:spPr>
          <a:xfrm flipH="1">
            <a:off x="2411761" y="855993"/>
            <a:ext cx="4431060" cy="1564895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>
            <a:off x="2564160" y="1008804"/>
            <a:ext cx="4420516" cy="1564484"/>
          </a:xfrm>
          <a:prstGeom prst="straightConnector1">
            <a:avLst/>
          </a:prstGeom>
          <a:ln w="38100" cmpd="sng">
            <a:solidFill>
              <a:srgbClr val="FF66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392377" y="1196752"/>
            <a:ext cx="260935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3) Receives all the </a:t>
            </a:r>
          </a:p>
          <a:p>
            <a:r>
              <a:rPr lang="en-US" sz="2400" dirty="0" smtClean="0"/>
              <a:t>    entries between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H(M) and </a:t>
            </a:r>
            <a:r>
              <a:rPr lang="en-US" sz="2400" dirty="0"/>
              <a:t>H(M</a:t>
            </a:r>
            <a:r>
              <a:rPr lang="en-US" sz="2400" baseline="-25000" dirty="0"/>
              <a:t>i+1</a:t>
            </a:r>
            <a:r>
              <a:rPr lang="en-US" sz="2400" dirty="0"/>
              <a:t>)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37" name="Bulle rectangulaire à coins arrondis 36"/>
          <p:cNvSpPr/>
          <p:nvPr/>
        </p:nvSpPr>
        <p:spPr>
          <a:xfrm>
            <a:off x="3059832" y="3140968"/>
            <a:ext cx="2736304" cy="1656184"/>
          </a:xfrm>
          <a:prstGeom prst="wedgeRoundRectCallout">
            <a:avLst>
              <a:gd name="adj1" fmla="val -4520"/>
              <a:gd name="adj2" fmla="val -1045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charge of all keys from H(M) to H(M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8" name="Bulle rectangulaire à coins arrondis 37"/>
          <p:cNvSpPr/>
          <p:nvPr/>
        </p:nvSpPr>
        <p:spPr>
          <a:xfrm>
            <a:off x="107504" y="3140968"/>
            <a:ext cx="2736304" cy="1656184"/>
          </a:xfrm>
          <a:prstGeom prst="wedgeRoundRectCallout">
            <a:avLst>
              <a:gd name="adj1" fmla="val 27969"/>
              <a:gd name="adj2" fmla="val -815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charge of all keys from H(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 to 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>
                <a:solidFill>
                  <a:srgbClr val="FF0000"/>
                </a:solidFill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</a:rPr>
              <a:t>M)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6787666" y="548680"/>
            <a:ext cx="376622" cy="36004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0650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38778E-17 L -0.29844 0.194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31" y="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19" grpId="3"/>
      <p:bldP spid="20" grpId="0"/>
      <p:bldP spid="30" grpId="0"/>
      <p:bldP spid="36" grpId="0"/>
      <p:bldP spid="37" grpId="0" animBg="1"/>
      <p:bldP spid="38" grpId="0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management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Parallel architecture</a:t>
            </a:r>
          </a:p>
          <a:p>
            <a:pPr>
              <a:buNone/>
            </a:pPr>
            <a:r>
              <a:rPr lang="en-US" dirty="0" smtClean="0"/>
              <a:t>		Zoom on two technologies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Cluster (</a:t>
            </a:r>
            <a:r>
              <a:rPr lang="en-US" i="1" dirty="0" err="1" smtClean="0"/>
              <a:t>grappe</a:t>
            </a:r>
            <a:r>
              <a:rPr lang="en-US" dirty="0" smtClean="0"/>
              <a:t>): MapReduce			</a:t>
            </a:r>
            <a:endParaRPr lang="en-US" dirty="0" smtClean="0"/>
          </a:p>
          <a:p>
            <a:pPr marL="457200" indent="-457200">
              <a:buAutoNum type="arabicPeriod" startAt="3"/>
            </a:pPr>
            <a:r>
              <a:rPr lang="en-US" dirty="0" smtClean="0"/>
              <a:t>P2P: storage and indexing 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Limitations of distribution</a:t>
            </a:r>
          </a:p>
          <a:p>
            <a:pPr marL="457200" indent="-457200">
              <a:buAutoNum type="arabicPeriod" startAt="3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Leaving the DHT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40</a:t>
            </a:fld>
            <a:endParaRPr lang="fr-FR"/>
          </a:p>
        </p:txBody>
      </p:sp>
      <p:grpSp>
        <p:nvGrpSpPr>
          <p:cNvPr id="14" name="Grouper 13"/>
          <p:cNvGrpSpPr/>
          <p:nvPr/>
        </p:nvGrpSpPr>
        <p:grpSpPr>
          <a:xfrm>
            <a:off x="1403648" y="2060848"/>
            <a:ext cx="4995664" cy="4614272"/>
            <a:chOff x="6492240" y="4312920"/>
            <a:chExt cx="2499360" cy="2362200"/>
          </a:xfrm>
        </p:grpSpPr>
        <p:sp>
          <p:nvSpPr>
            <p:cNvPr id="6" name="Ellipse 5"/>
            <p:cNvSpPr/>
            <p:nvPr/>
          </p:nvSpPr>
          <p:spPr bwMode="auto">
            <a:xfrm>
              <a:off x="6492240" y="4312920"/>
              <a:ext cx="2453640" cy="23622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8382000" y="449580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8839200" y="519684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8686800" y="603504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7208520" y="649224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6537960" y="5867400"/>
              <a:ext cx="152400" cy="182880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12" name="Ellipse 11"/>
            <p:cNvSpPr/>
            <p:nvPr/>
          </p:nvSpPr>
          <p:spPr bwMode="auto">
            <a:xfrm>
              <a:off x="6903720" y="4465320"/>
              <a:ext cx="15240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sp>
          <p:nvSpPr>
            <p:cNvPr id="13" name="Arc 12"/>
            <p:cNvSpPr/>
            <p:nvPr/>
          </p:nvSpPr>
          <p:spPr bwMode="auto">
            <a:xfrm flipH="1">
              <a:off x="7010400" y="4312920"/>
              <a:ext cx="1432560" cy="533400"/>
            </a:xfrm>
            <a:prstGeom prst="arc">
              <a:avLst>
                <a:gd name="adj1" fmla="val 11009580"/>
                <a:gd name="adj2" fmla="val 21516044"/>
              </a:avLst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5004048" y="6309320"/>
            <a:ext cx="422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09399" y="6453336"/>
            <a:ext cx="3666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5375718" y="5949280"/>
            <a:ext cx="492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800" baseline="30000" dirty="0" smtClean="0"/>
              <a:t>n</a:t>
            </a:r>
            <a:endParaRPr lang="en-US" sz="2800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4139952" y="6455077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</a:t>
            </a:r>
            <a:endParaRPr lang="en-US" sz="3600" dirty="0"/>
          </a:p>
        </p:txBody>
      </p:sp>
      <p:sp>
        <p:nvSpPr>
          <p:cNvPr id="25" name="Forme libre 24"/>
          <p:cNvSpPr/>
          <p:nvPr/>
        </p:nvSpPr>
        <p:spPr>
          <a:xfrm rot="764608">
            <a:off x="3346435" y="6037313"/>
            <a:ext cx="1731049" cy="833231"/>
          </a:xfrm>
          <a:custGeom>
            <a:avLst/>
            <a:gdLst>
              <a:gd name="connsiteX0" fmla="*/ 1989073 w 1989073"/>
              <a:gd name="connsiteY0" fmla="*/ 0 h 810874"/>
              <a:gd name="connsiteX1" fmla="*/ 1224045 w 1989073"/>
              <a:gd name="connsiteY1" fmla="*/ 566082 h 810874"/>
              <a:gd name="connsiteX2" fmla="*/ 0 w 1989073"/>
              <a:gd name="connsiteY2" fmla="*/ 810874 h 810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9073" h="810874">
                <a:moveTo>
                  <a:pt x="1989073" y="0"/>
                </a:moveTo>
                <a:cubicBezTo>
                  <a:pt x="1772315" y="215468"/>
                  <a:pt x="1555557" y="430936"/>
                  <a:pt x="1224045" y="566082"/>
                </a:cubicBezTo>
                <a:cubicBezTo>
                  <a:pt x="892533" y="701228"/>
                  <a:pt x="0" y="810874"/>
                  <a:pt x="0" y="810874"/>
                </a:cubicBezTo>
              </a:path>
            </a:pathLst>
          </a:custGeom>
          <a:ln w="76200" cmpd="sng">
            <a:solidFill>
              <a:srgbClr val="4F81BD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Bulle rectangulaire à coins arrondis 25"/>
          <p:cNvSpPr/>
          <p:nvPr/>
        </p:nvSpPr>
        <p:spPr>
          <a:xfrm>
            <a:off x="107504" y="3140968"/>
            <a:ext cx="2736304" cy="1656184"/>
          </a:xfrm>
          <a:prstGeom prst="wedgeRoundRectCallout">
            <a:avLst>
              <a:gd name="adj1" fmla="val 27969"/>
              <a:gd name="adj2" fmla="val -815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charge of all keys from H(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 to </a:t>
            </a:r>
            <a:r>
              <a:rPr lang="en-US" sz="2800" b="1" dirty="0" smtClean="0">
                <a:solidFill>
                  <a:srgbClr val="FF0000"/>
                </a:solidFill>
              </a:rPr>
              <a:t>H</a:t>
            </a:r>
            <a:r>
              <a:rPr lang="en-US" sz="2800" b="1" dirty="0">
                <a:solidFill>
                  <a:srgbClr val="FF0000"/>
                </a:solidFill>
              </a:rPr>
              <a:t>(M</a:t>
            </a:r>
            <a:r>
              <a:rPr lang="en-US" sz="2800" b="1" baseline="-25000" dirty="0">
                <a:solidFill>
                  <a:srgbClr val="FF0000"/>
                </a:solidFill>
              </a:rPr>
              <a:t>i+1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092280" y="519063"/>
            <a:ext cx="13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 leaves</a:t>
            </a:r>
            <a:endParaRPr lang="en-US" sz="2400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H="1">
            <a:off x="2411760" y="2132856"/>
            <a:ext cx="1838772" cy="360040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392377" y="1196752"/>
            <a:ext cx="28520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400" dirty="0" smtClean="0"/>
              <a:t>Sends to previous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peer on the ring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all its entries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(between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H(M) and </a:t>
            </a:r>
            <a:r>
              <a:rPr lang="en-US" sz="2400" dirty="0"/>
              <a:t>H(M</a:t>
            </a:r>
            <a:r>
              <a:rPr lang="en-US" sz="2400" baseline="-25000" dirty="0"/>
              <a:t>i+1</a:t>
            </a:r>
            <a:r>
              <a:rPr lang="en-US" sz="2400" dirty="0" smtClean="0"/>
              <a:t>))  </a:t>
            </a:r>
            <a:endParaRPr lang="en-US" sz="2400" dirty="0"/>
          </a:p>
        </p:txBody>
      </p:sp>
      <p:sp>
        <p:nvSpPr>
          <p:cNvPr id="37" name="Bulle rectangulaire à coins arrondis 36"/>
          <p:cNvSpPr/>
          <p:nvPr/>
        </p:nvSpPr>
        <p:spPr>
          <a:xfrm>
            <a:off x="3059832" y="3140968"/>
            <a:ext cx="2736304" cy="1656184"/>
          </a:xfrm>
          <a:prstGeom prst="wedgeRoundRectCallout">
            <a:avLst>
              <a:gd name="adj1" fmla="val -4520"/>
              <a:gd name="adj2" fmla="val -10457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charge of all keys from H(M) to H(M</a:t>
            </a:r>
            <a:r>
              <a:rPr lang="en-US" sz="2800" baseline="-25000" dirty="0" smtClean="0"/>
              <a:t>i+1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8" name="Bulle rectangulaire à coins arrondis 37"/>
          <p:cNvSpPr/>
          <p:nvPr/>
        </p:nvSpPr>
        <p:spPr>
          <a:xfrm>
            <a:off x="107504" y="3140968"/>
            <a:ext cx="2736304" cy="1656184"/>
          </a:xfrm>
          <a:prstGeom prst="wedgeRoundRectCallout">
            <a:avLst>
              <a:gd name="adj1" fmla="val 27969"/>
              <a:gd name="adj2" fmla="val -815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 charge of all keys from H(</a:t>
            </a:r>
            <a:r>
              <a:rPr lang="en-US" sz="2800" dirty="0" err="1" smtClean="0"/>
              <a:t>M</a:t>
            </a:r>
            <a:r>
              <a:rPr lang="en-US" sz="2800" baseline="-25000" dirty="0" err="1" smtClean="0"/>
              <a:t>i</a:t>
            </a:r>
            <a:r>
              <a:rPr lang="en-US" sz="2800" dirty="0" smtClean="0"/>
              <a:t>) to</a:t>
            </a:r>
            <a:r>
              <a:rPr lang="en-US" sz="2800" dirty="0" smtClean="0">
                <a:solidFill>
                  <a:schemeClr val="bg1"/>
                </a:solidFill>
              </a:rPr>
              <a:t> H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smtClean="0">
                <a:solidFill>
                  <a:schemeClr val="bg1"/>
                </a:solidFill>
              </a:rPr>
              <a:t>M)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4067944" y="1916832"/>
            <a:ext cx="376622" cy="360040"/>
          </a:xfrm>
          <a:prstGeom prst="ellipse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1353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6" grpId="0"/>
      <p:bldP spid="37" grpId="0" animBg="1"/>
      <p:bldP spid="38" grpId="0" animBg="1"/>
      <p:bldP spid="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peers come and go, maintenance of finger tables is tricky</a:t>
            </a:r>
          </a:p>
          <a:p>
            <a:r>
              <a:rPr lang="en-US" dirty="0" smtClean="0"/>
              <a:t>Peer may leave without notice: only solution is </a:t>
            </a:r>
            <a:r>
              <a:rPr lang="en-US" b="1" dirty="0" smtClean="0">
                <a:solidFill>
                  <a:srgbClr val="FF0000"/>
                </a:solidFill>
              </a:rPr>
              <a:t>replication</a:t>
            </a:r>
          </a:p>
          <a:p>
            <a:pPr lvl="1"/>
            <a:r>
              <a:rPr lang="en-US" dirty="0" smtClean="0"/>
              <a:t>Use several hash function H1, H2, H3 and maintain each piece of information on 3 machines</a:t>
            </a:r>
          </a:p>
          <a:p>
            <a:pPr marL="57150" indent="0">
              <a:buNone/>
            </a:pPr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987502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Advantages </a:t>
            </a:r>
            <a:r>
              <a:rPr lang="en-US" smtClean="0"/>
              <a:t>&amp; disad</a:t>
            </a:r>
            <a:r>
              <a:rPr lang="en-US" sz="3600" smtClean="0"/>
              <a:t>vantages</a:t>
            </a:r>
            <a:endParaRPr lang="en-US" sz="360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</a:t>
            </a:r>
            <a:r>
              <a:rPr lang="en-US" sz="2000" dirty="0" smtClean="0"/>
              <a:t>caling</a:t>
            </a:r>
          </a:p>
          <a:p>
            <a:pPr lvl="1"/>
            <a:r>
              <a:rPr lang="en-US" dirty="0" smtClean="0"/>
              <a:t>Cost effective: take advantage of existing resources</a:t>
            </a:r>
          </a:p>
          <a:p>
            <a:pPr lvl="1"/>
            <a:r>
              <a:rPr lang="en-US" sz="2000" dirty="0" smtClean="0"/>
              <a:t>Performance, availability, reliability (potentially because of redundancy but rarely the case in practice)</a:t>
            </a:r>
          </a:p>
          <a:p>
            <a:r>
              <a:rPr lang="en-US" dirty="0" smtClean="0"/>
              <a:t>Disadvantages </a:t>
            </a:r>
            <a:endParaRPr lang="en-US" dirty="0"/>
          </a:p>
          <a:p>
            <a:pPr lvl="1"/>
            <a:r>
              <a:rPr lang="en-US" dirty="0" smtClean="0"/>
              <a:t>Servers </a:t>
            </a:r>
            <a:r>
              <a:rPr lang="en-US" dirty="0"/>
              <a:t>may be selfish, </a:t>
            </a:r>
            <a:r>
              <a:rPr lang="en-US" dirty="0" smtClean="0"/>
              <a:t>unreliable ⤳ hard </a:t>
            </a:r>
            <a:r>
              <a:rPr lang="en-US" dirty="0"/>
              <a:t>to guarantee </a:t>
            </a:r>
            <a:r>
              <a:rPr lang="en-US" dirty="0" smtClean="0"/>
              <a:t>service quality</a:t>
            </a:r>
            <a:endParaRPr lang="en-US" dirty="0"/>
          </a:p>
          <a:p>
            <a:pPr lvl="1"/>
            <a:r>
              <a:rPr lang="en-US" dirty="0" smtClean="0"/>
              <a:t>Communication overhead</a:t>
            </a:r>
          </a:p>
          <a:p>
            <a:pPr lvl="1"/>
            <a:r>
              <a:rPr lang="en-US" sz="2000" dirty="0" smtClean="0"/>
              <a:t>Servers come and go ⤳ need replication</a:t>
            </a:r>
          </a:p>
          <a:p>
            <a:pPr marL="457200" lvl="1" indent="0">
              <a:buNone/>
            </a:pPr>
            <a:r>
              <a:rPr lang="en-US" dirty="0" smtClean="0"/>
              <a:t>	replication overhead</a:t>
            </a:r>
          </a:p>
          <a:p>
            <a:pPr lvl="1"/>
            <a:r>
              <a:rPr lang="en-US" sz="2000" dirty="0" smtClean="0"/>
              <a:t>Slower response</a:t>
            </a:r>
          </a:p>
          <a:p>
            <a:pPr lvl="1"/>
            <a:r>
              <a:rPr lang="en-US" dirty="0" smtClean="0"/>
              <a:t>Updates are expensive</a:t>
            </a:r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86652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Limitations of distribution: CAP theorem</a:t>
            </a:r>
            <a:endParaRPr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58376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idea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heavy distribution</a:t>
            </a:r>
          </a:p>
          <a:p>
            <a:r>
              <a:rPr lang="en-US" dirty="0" smtClean="0"/>
              <a:t>Use heavy replication (at least for popular data)</a:t>
            </a:r>
          </a:p>
          <a:p>
            <a:endParaRPr lang="en-US" dirty="0"/>
          </a:p>
          <a:p>
            <a:r>
              <a:rPr lang="en-US" dirty="0" smtClean="0"/>
              <a:t>Is this the magical solution to any management of huge data?</a:t>
            </a:r>
          </a:p>
          <a:p>
            <a:r>
              <a:rPr lang="en-US" dirty="0" smtClean="0"/>
              <a:t>Yes for </a:t>
            </a:r>
            <a:r>
              <a:rPr lang="en-US" b="1" dirty="0" smtClean="0">
                <a:solidFill>
                  <a:srgbClr val="FF0000"/>
                </a:solidFill>
              </a:rPr>
              <a:t>very parallelizable problems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static</a:t>
            </a:r>
            <a:r>
              <a:rPr lang="en-US" dirty="0" smtClean="0"/>
              <a:t> data collections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If there are many updates: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827584" y="47971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Bulle rectangulaire à coins arrondis 6"/>
          <p:cNvSpPr/>
          <p:nvPr/>
        </p:nvSpPr>
        <p:spPr>
          <a:xfrm>
            <a:off x="827584" y="4797152"/>
            <a:ext cx="3744416" cy="1584176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Overhead: for each update, we have to realize as many updates as there are replicas</a:t>
            </a:r>
            <a:endParaRPr lang="en-US" sz="2400" dirty="0"/>
          </a:p>
        </p:txBody>
      </p:sp>
      <p:sp>
        <p:nvSpPr>
          <p:cNvPr id="8" name="Bulle rectangulaire à coins arrondis 7"/>
          <p:cNvSpPr/>
          <p:nvPr/>
        </p:nvSpPr>
        <p:spPr>
          <a:xfrm>
            <a:off x="5004048" y="4797152"/>
            <a:ext cx="3744416" cy="1584176"/>
          </a:xfrm>
          <a:prstGeom prst="wedgeRoundRect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Problem: the replicas start diverging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04074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Properties of </a:t>
            </a:r>
            <a:br>
              <a:rPr lang="en-US" dirty="0" smtClean="0"/>
            </a:br>
            <a:r>
              <a:rPr lang="en-US" dirty="0" smtClean="0"/>
              <a:t>distributed data management systems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457200">
              <a:buNone/>
            </a:pPr>
            <a:r>
              <a:rPr lang="en-US" dirty="0" smtClean="0"/>
              <a:t>Scalability  </a:t>
            </a:r>
            <a:r>
              <a:rPr lang="en-US" dirty="0"/>
              <a:t>refers to the ability of a system to continuously evolve in order </a:t>
            </a:r>
            <a:r>
              <a:rPr lang="en-US" dirty="0" smtClean="0"/>
              <a:t>to support a growing </a:t>
            </a:r>
            <a:r>
              <a:rPr lang="en-US" dirty="0"/>
              <a:t>amount of </a:t>
            </a:r>
            <a:r>
              <a:rPr lang="en-US" dirty="0" smtClean="0"/>
              <a:t>tasks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response </a:t>
            </a:r>
            <a:r>
              <a:rPr lang="en-US" dirty="0"/>
              <a:t>time  (or latency</a:t>
            </a:r>
            <a:r>
              <a:rPr lang="en-US" dirty="0" smtClean="0"/>
              <a:t>): the </a:t>
            </a:r>
            <a:r>
              <a:rPr lang="en-US" dirty="0"/>
              <a:t>delay to obtain the first item, </a:t>
            </a:r>
            <a:r>
              <a:rPr lang="en-US" dirty="0" smtClean="0"/>
              <a:t>and</a:t>
            </a:r>
          </a:p>
          <a:p>
            <a:pPr lvl="1"/>
            <a:r>
              <a:rPr lang="en-US" dirty="0" smtClean="0"/>
              <a:t>throughput  </a:t>
            </a:r>
            <a:r>
              <a:rPr lang="en-US" dirty="0"/>
              <a:t>(or bandwidth</a:t>
            </a:r>
            <a:r>
              <a:rPr lang="en-US" dirty="0" smtClean="0"/>
              <a:t>): the </a:t>
            </a:r>
            <a:r>
              <a:rPr lang="en-US" dirty="0"/>
              <a:t>number of items delivered in a given period unit (e.g., </a:t>
            </a:r>
            <a:r>
              <a:rPr lang="en-US" dirty="0" smtClean="0"/>
              <a:t>a second)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5091-2459-423B-BCC9-AE68B0796B1F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95847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CA</a:t>
            </a:r>
            <a:r>
              <a:rPr lang="en-US" dirty="0" smtClean="0"/>
              <a:t>P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Consistency</a:t>
            </a:r>
            <a:r>
              <a:rPr lang="en-US" dirty="0"/>
              <a:t> = all replicas of a fragment are always equal </a:t>
            </a:r>
          </a:p>
          <a:p>
            <a:pPr lvl="1"/>
            <a:r>
              <a:rPr lang="en-US" dirty="0"/>
              <a:t>Not to be confused with ACID consistency</a:t>
            </a:r>
          </a:p>
          <a:p>
            <a:pPr lvl="1"/>
            <a:r>
              <a:rPr lang="en-US" dirty="0"/>
              <a:t>Similar to ACID atomicity: an update atomically updates all replicas </a:t>
            </a:r>
          </a:p>
          <a:p>
            <a:pPr lvl="1"/>
            <a:r>
              <a:rPr lang="en-US" dirty="0"/>
              <a:t>At a given time, all nodes see the same data 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Availability </a:t>
            </a:r>
          </a:p>
          <a:p>
            <a:pPr lvl="1"/>
            <a:r>
              <a:rPr lang="en-US" dirty="0"/>
              <a:t>The data service is always available and fully operational </a:t>
            </a:r>
          </a:p>
          <a:p>
            <a:pPr lvl="1"/>
            <a:r>
              <a:rPr lang="en-US" dirty="0"/>
              <a:t>Even in presence of node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Involves </a:t>
            </a:r>
            <a:r>
              <a:rPr lang="en-US" dirty="0"/>
              <a:t>several aspects:</a:t>
            </a:r>
          </a:p>
          <a:p>
            <a:pPr marL="457200" lvl="1" indent="0">
              <a:buNone/>
            </a:pPr>
            <a:r>
              <a:rPr lang="en-US" dirty="0" smtClean="0"/>
              <a:t>		Failure recovery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Redundancy</a:t>
            </a:r>
            <a:r>
              <a:rPr lang="en-US" dirty="0"/>
              <a:t>: Data replication  on several </a:t>
            </a:r>
            <a:r>
              <a:rPr lang="en-US" dirty="0" smtClean="0"/>
              <a:t>nodes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7054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 properties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Partition Tolerance </a:t>
            </a:r>
          </a:p>
          <a:p>
            <a:pPr lvl="1"/>
            <a:r>
              <a:rPr lang="en-US" dirty="0"/>
              <a:t>The system must respond correctly even in presence of node failures </a:t>
            </a:r>
          </a:p>
          <a:p>
            <a:pPr lvl="1"/>
            <a:r>
              <a:rPr lang="en-US" dirty="0"/>
              <a:t>Only accepted exception:   total network crash</a:t>
            </a:r>
          </a:p>
          <a:p>
            <a:pPr lvl="1"/>
            <a:r>
              <a:rPr lang="en-US" dirty="0"/>
              <a:t>However, often multiple partitions may form; the system must</a:t>
            </a:r>
          </a:p>
          <a:p>
            <a:pPr lvl="2"/>
            <a:r>
              <a:rPr lang="en-US" dirty="0"/>
              <a:t>prevent this case of ever happening </a:t>
            </a:r>
          </a:p>
          <a:p>
            <a:pPr lvl="2"/>
            <a:r>
              <a:rPr lang="en-US" dirty="0"/>
              <a:t>Or tolerate forming and merging of partitions without producing failures </a:t>
            </a:r>
          </a:p>
          <a:p>
            <a:pPr marL="5715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748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and replication: limitations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/>
          </a:bodyPr>
          <a:lstStyle/>
          <a:p>
            <a:pPr marL="360000" indent="-45720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CAP theorem</a:t>
            </a:r>
            <a:r>
              <a:rPr lang="en-US" dirty="0" smtClean="0"/>
              <a:t>: </a:t>
            </a:r>
            <a:r>
              <a:rPr lang="en-US" dirty="0"/>
              <a:t>Any highly-scalable distributed storage system using replication can only achieve a maximum of two properties out of </a:t>
            </a:r>
            <a:r>
              <a:rPr lang="en-US" dirty="0" smtClean="0"/>
              <a:t>consistency, availability </a:t>
            </a:r>
            <a:r>
              <a:rPr lang="en-US" dirty="0"/>
              <a:t>and </a:t>
            </a:r>
            <a:r>
              <a:rPr lang="en-US" dirty="0" smtClean="0"/>
              <a:t>partition tolerance    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ntuitive; main issue is to formalize and prove the theorem</a:t>
            </a:r>
          </a:p>
          <a:p>
            <a:pPr lvl="1"/>
            <a:r>
              <a:rPr lang="en-US" dirty="0"/>
              <a:t>Conjecture by Eric Brewer			</a:t>
            </a:r>
            <a:endParaRPr lang="en-US" sz="2400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Proved by Seth Gilbert, Nancy Lynch 	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In </a:t>
            </a:r>
            <a:r>
              <a:rPr lang="en-US" dirty="0"/>
              <a:t>most cases, </a:t>
            </a:r>
            <a:r>
              <a:rPr lang="en-US" b="1" dirty="0">
                <a:solidFill>
                  <a:srgbClr val="3366FF"/>
                </a:solidFill>
              </a:rPr>
              <a:t>consistency is sacrificed </a:t>
            </a:r>
          </a:p>
          <a:p>
            <a:pPr lvl="1" indent="-342900"/>
            <a:r>
              <a:rPr lang="en-US" dirty="0"/>
              <a:t>Many application can live with minor inconsistencies </a:t>
            </a:r>
          </a:p>
          <a:p>
            <a:pPr lvl="1" indent="-342900"/>
            <a:r>
              <a:rPr lang="en-US" dirty="0"/>
              <a:t>Leads to using weaker forms of consistency than ACID </a:t>
            </a:r>
          </a:p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90718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3901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Data management architecture</a:t>
            </a:r>
            <a:endParaRPr lang="fr-FR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 smtClean="0"/>
              <a:t>The cloud</a:t>
            </a:r>
          </a:p>
          <a:p>
            <a:pPr marL="57150" indent="0">
              <a:buNone/>
            </a:pPr>
            <a:r>
              <a:rPr lang="en-US" dirty="0"/>
              <a:t>M</a:t>
            </a:r>
            <a:r>
              <a:rPr lang="en-US" dirty="0" smtClean="0"/>
              <a:t>assive parallelism</a:t>
            </a:r>
            <a:endParaRPr lang="en-US" dirty="0"/>
          </a:p>
          <a:p>
            <a:pPr marL="57150" indent="0">
              <a:buNone/>
            </a:pPr>
            <a:r>
              <a:rPr lang="en-US" dirty="0" smtClean="0"/>
              <a:t>Main </a:t>
            </a:r>
            <a:r>
              <a:rPr lang="en-US" dirty="0"/>
              <a:t>m</a:t>
            </a:r>
            <a:r>
              <a:rPr lang="en-US" dirty="0" smtClean="0"/>
              <a:t>emory DBMS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Open </a:t>
            </a:r>
            <a:r>
              <a:rPr lang="en-US" dirty="0"/>
              <a:t>source software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50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22941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(continued)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Big </a:t>
            </a:r>
            <a:r>
              <a:rPr lang="en-US" dirty="0" smtClean="0"/>
              <a:t>data (OLAP)</a:t>
            </a:r>
          </a:p>
          <a:p>
            <a:pPr lvl="1"/>
            <a:r>
              <a:rPr lang="en-US" dirty="0" smtClean="0"/>
              <a:t>Publication of larger and larger volumes of interconnected data 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analysis to increase its value</a:t>
            </a:r>
          </a:p>
          <a:p>
            <a:pPr lvl="2"/>
            <a:r>
              <a:rPr lang="en-US" dirty="0"/>
              <a:t>Cleansing, duplicate elimination, data mining, etc.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massively parallel data, a simple structure is preferable for performance</a:t>
            </a:r>
          </a:p>
          <a:p>
            <a:pPr lvl="2"/>
            <a:r>
              <a:rPr lang="en-US" dirty="0"/>
              <a:t>Key / value &gt; relational or OLAP</a:t>
            </a:r>
          </a:p>
          <a:p>
            <a:pPr lvl="2"/>
            <a:r>
              <a:rPr lang="en-US" dirty="0"/>
              <a:t>But a rich structure is essential for complex queries</a:t>
            </a:r>
          </a:p>
          <a:p>
            <a:pPr marL="0" indent="0">
              <a:buNone/>
            </a:pPr>
            <a:r>
              <a:rPr lang="en-US" dirty="0"/>
              <a:t>Massive transactional systems </a:t>
            </a:r>
            <a:r>
              <a:rPr lang="en-US" dirty="0" smtClean="0"/>
              <a:t> (OLTP)</a:t>
            </a:r>
            <a:endParaRPr lang="en-US" dirty="0"/>
          </a:p>
          <a:p>
            <a:pPr lvl="1"/>
            <a:r>
              <a:rPr lang="en-US" dirty="0"/>
              <a:t>Parallelism is expensive</a:t>
            </a:r>
          </a:p>
          <a:p>
            <a:pPr lvl="1"/>
            <a:r>
              <a:rPr lang="en-US" dirty="0"/>
              <a:t>Approaches such as </a:t>
            </a:r>
            <a:r>
              <a:rPr lang="en-US" dirty="0" err="1"/>
              <a:t>MapReduce</a:t>
            </a:r>
            <a:r>
              <a:rPr lang="en-US" dirty="0"/>
              <a:t> are not suitable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21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3 principles?</a:t>
            </a:r>
            <a:endParaRPr lang="en-US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New massively parallel systems ignore </a:t>
            </a:r>
            <a:r>
              <a:rPr lang="en-US" dirty="0"/>
              <a:t>the 3 </a:t>
            </a:r>
            <a:r>
              <a:rPr lang="en-US" dirty="0" smtClean="0"/>
              <a:t>principles</a:t>
            </a:r>
          </a:p>
          <a:p>
            <a:pPr lvl="1"/>
            <a:r>
              <a:rPr lang="en-US" dirty="0" smtClean="0"/>
              <a:t>Abstraction, universality &amp; independence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Challenge: </a:t>
            </a:r>
            <a:r>
              <a:rPr lang="en-US" dirty="0"/>
              <a:t>Build the next generation of data management systems </a:t>
            </a:r>
            <a:r>
              <a:rPr lang="en-US" dirty="0" smtClean="0"/>
              <a:t>that would meet </a:t>
            </a:r>
            <a:r>
              <a:rPr lang="en-US" dirty="0"/>
              <a:t>the requirements of extreme applications without </a:t>
            </a:r>
            <a:r>
              <a:rPr lang="en-US" dirty="0" smtClean="0"/>
              <a:t>sacrificing </a:t>
            </a:r>
            <a:r>
              <a:rPr lang="en-US" dirty="0"/>
              <a:t>any of the three main database principles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4094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3488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Again the </a:t>
            </a:r>
            <a:r>
              <a:rPr lang="en-US" dirty="0" err="1"/>
              <a:t>Webdam</a:t>
            </a:r>
            <a:r>
              <a:rPr lang="en-US" dirty="0"/>
              <a:t> book: </a:t>
            </a:r>
            <a:r>
              <a:rPr lang="en-US" dirty="0" err="1"/>
              <a:t>webdam.inria.fr</a:t>
            </a:r>
            <a:r>
              <a:rPr lang="en-US" dirty="0"/>
              <a:t>/Jorge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Partly based on some joint presentation with Fernando Velez at Data Tuesday, in Microsoft Paris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Also: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Principles of distributed database systems,  Tamer </a:t>
            </a:r>
            <a:r>
              <a:rPr lang="en-US" dirty="0" err="1"/>
              <a:t>Özsu</a:t>
            </a:r>
            <a:r>
              <a:rPr lang="en-US" dirty="0"/>
              <a:t>, Patrick </a:t>
            </a:r>
            <a:r>
              <a:rPr lang="en-US" dirty="0" err="1"/>
              <a:t>Valduriez</a:t>
            </a:r>
            <a:r>
              <a:rPr lang="en-US" dirty="0"/>
              <a:t>, Prentice Hall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92C0-2C25-4440-BC11-AE32C4DEB8DB}" type="datetime1">
              <a:rPr lang="fr-FR" smtClean="0"/>
              <a:pPr/>
              <a:t>5/16/12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477" y="1484784"/>
            <a:ext cx="3463011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4968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 7"/>
          <p:cNvGrpSpPr/>
          <p:nvPr/>
        </p:nvGrpSpPr>
        <p:grpSpPr>
          <a:xfrm>
            <a:off x="6156176" y="1196752"/>
            <a:ext cx="2448272" cy="2361454"/>
            <a:chOff x="6121630" y="2754199"/>
            <a:chExt cx="3578673" cy="3653036"/>
          </a:xfrm>
        </p:grpSpPr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6131603" y="4629150"/>
              <a:ext cx="3568700" cy="398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r">
                <a:lnSpc>
                  <a:spcPct val="109000"/>
                </a:lnSpc>
                <a:spcBef>
                  <a:spcPts val="788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fr-FR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6296703" y="3149600"/>
              <a:ext cx="800100" cy="139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6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21630" y="2754199"/>
              <a:ext cx="3022370" cy="36530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à coins arrondis 21"/>
            <p:cNvSpPr/>
            <p:nvPr/>
          </p:nvSpPr>
          <p:spPr bwMode="auto">
            <a:xfrm>
              <a:off x="6568225" y="2884877"/>
              <a:ext cx="1390918" cy="553792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Merci</a:t>
              </a:r>
              <a:r>
                <a:rPr kumimoji="0" lang="en-US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 </a:t>
              </a:r>
              <a:r>
                <a:rPr kumimoji="0" lang="en-US" sz="20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Script MT Bold" pitchFamily="66" charset="0"/>
                </a:rPr>
                <a:t>!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cript MT Bold" pitchFamily="66" charset="0"/>
              </a:endParaRPr>
            </a:p>
          </p:txBody>
        </p:sp>
      </p:grpSp>
      <p:grpSp>
        <p:nvGrpSpPr>
          <p:cNvPr id="7" name="Grouper 6"/>
          <p:cNvGrpSpPr/>
          <p:nvPr/>
        </p:nvGrpSpPr>
        <p:grpSpPr>
          <a:xfrm>
            <a:off x="251520" y="5661248"/>
            <a:ext cx="8537067" cy="938784"/>
            <a:chOff x="378272" y="5589240"/>
            <a:chExt cx="11087100" cy="12192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12172" y="5589240"/>
              <a:ext cx="3327400" cy="12192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272" y="5678140"/>
              <a:ext cx="3365500" cy="10287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9407972" y="5678140"/>
              <a:ext cx="2057400" cy="1041400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Gerhard </a:t>
            </a:r>
            <a:r>
              <a:rPr lang="en-US" dirty="0" err="1"/>
              <a:t>Weikum</a:t>
            </a:r>
            <a:endParaRPr lang="en-US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698976" cy="470911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Max</a:t>
            </a:r>
            <a:r>
              <a:rPr lang="en-US" sz="2400" b="1" dirty="0"/>
              <a:t>-Planck-</a:t>
            </a:r>
            <a:r>
              <a:rPr lang="en-US" sz="2400" b="1" dirty="0" err="1"/>
              <a:t>Institut</a:t>
            </a:r>
            <a:r>
              <a:rPr lang="en-US" sz="2400" b="1" dirty="0"/>
              <a:t> </a:t>
            </a:r>
            <a:r>
              <a:rPr lang="en-US" sz="2400" b="1" dirty="0" err="1"/>
              <a:t>für</a:t>
            </a:r>
            <a:r>
              <a:rPr lang="en-US" sz="2400" b="1" dirty="0"/>
              <a:t> </a:t>
            </a:r>
            <a:r>
              <a:rPr lang="en-US" sz="2400" b="1" dirty="0" err="1"/>
              <a:t>Informatik</a:t>
            </a:r>
            <a:endParaRPr lang="en-US" sz="2400" b="1" dirty="0"/>
          </a:p>
          <a:p>
            <a:r>
              <a:rPr lang="en-US" sz="2400" dirty="0" smtClean="0"/>
              <a:t>Fellow: ACM, German </a:t>
            </a:r>
            <a:r>
              <a:rPr lang="en-US" sz="2400" dirty="0"/>
              <a:t>Academy of Science and </a:t>
            </a:r>
            <a:r>
              <a:rPr lang="en-US" sz="2400" dirty="0" smtClean="0"/>
              <a:t>Engineering</a:t>
            </a:r>
          </a:p>
          <a:p>
            <a:r>
              <a:rPr lang="en-US" sz="2400" dirty="0"/>
              <a:t>Previous positions: </a:t>
            </a:r>
            <a:r>
              <a:rPr lang="en-US" sz="2400" dirty="0" smtClean="0"/>
              <a:t>Prof. </a:t>
            </a:r>
            <a:r>
              <a:rPr lang="en-US" sz="2400" dirty="0"/>
              <a:t>Saarland </a:t>
            </a:r>
            <a:r>
              <a:rPr lang="en-US" sz="2400" dirty="0" smtClean="0"/>
              <a:t>University, ETH </a:t>
            </a:r>
            <a:r>
              <a:rPr lang="en-US" sz="2400" dirty="0"/>
              <a:t>Zurich, </a:t>
            </a:r>
            <a:r>
              <a:rPr lang="en-US" sz="2400" dirty="0" smtClean="0"/>
              <a:t>MCC </a:t>
            </a:r>
            <a:r>
              <a:rPr lang="en-US" sz="2400" dirty="0"/>
              <a:t>in Austin</a:t>
            </a:r>
            <a:r>
              <a:rPr lang="en-US" sz="2400" dirty="0" smtClean="0"/>
              <a:t>, Microsoft </a:t>
            </a:r>
            <a:r>
              <a:rPr lang="en-US" sz="2400" dirty="0"/>
              <a:t>Research in </a:t>
            </a:r>
            <a:r>
              <a:rPr lang="en-US" sz="2400" dirty="0" smtClean="0"/>
              <a:t>Redmond</a:t>
            </a:r>
            <a:endParaRPr lang="en-US" sz="2400" dirty="0"/>
          </a:p>
          <a:p>
            <a:r>
              <a:rPr lang="en-US" sz="2400" dirty="0" smtClean="0"/>
              <a:t>PC chair </a:t>
            </a:r>
            <a:r>
              <a:rPr lang="en-US" sz="2400" dirty="0"/>
              <a:t>of conferences like ACM SIGMOD, Data Engineering, and </a:t>
            </a:r>
            <a:r>
              <a:rPr lang="en-US" sz="2400" dirty="0" smtClean="0"/>
              <a:t>CIDR</a:t>
            </a:r>
          </a:p>
          <a:p>
            <a:r>
              <a:rPr lang="en-US" sz="2400" dirty="0" smtClean="0"/>
              <a:t>President of </a:t>
            </a:r>
            <a:r>
              <a:rPr lang="en-US" sz="2400" dirty="0"/>
              <a:t>the VLDB </a:t>
            </a:r>
            <a:r>
              <a:rPr lang="en-US" sz="2400" dirty="0" smtClean="0"/>
              <a:t>Endowment</a:t>
            </a:r>
          </a:p>
          <a:p>
            <a:r>
              <a:rPr lang="en-US" sz="2400" b="1" dirty="0" smtClean="0"/>
              <a:t>ACM </a:t>
            </a:r>
            <a:r>
              <a:rPr lang="en-US" sz="2400" b="1" dirty="0"/>
              <a:t>SIGMOD Contributions Award in </a:t>
            </a:r>
            <a:r>
              <a:rPr lang="en-US" sz="2400" b="1" dirty="0" smtClean="0"/>
              <a:t>2011</a:t>
            </a:r>
            <a:endParaRPr lang="en-US" sz="2400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4BC99-CB34-47E3-8C04-5298E035C187}" type="datetime1">
              <a:rPr lang="fr-FR" smtClean="0"/>
              <a:pPr/>
              <a:t>5/16/12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4D1C-0879-4ADF-A938-7DFCFDEE6F15}" type="slidenum">
              <a:rPr lang="fr-FR" smtClean="0"/>
              <a:pPr/>
              <a:t>55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719" y="1965176"/>
            <a:ext cx="3092785" cy="405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82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architecture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1628800"/>
            <a:ext cx="5698976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Centralized </a:t>
            </a:r>
          </a:p>
          <a:p>
            <a:pPr marL="0" indent="0"/>
            <a:r>
              <a:rPr lang="en-US" dirty="0" smtClean="0"/>
              <a:t>   Multi-user mainframe &amp; terminals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Client-Server</a:t>
            </a:r>
          </a:p>
          <a:p>
            <a:r>
              <a:rPr lang="en-US" dirty="0"/>
              <a:t>Multi-user </a:t>
            </a:r>
            <a:r>
              <a:rPr lang="en-US" dirty="0" smtClean="0"/>
              <a:t>server &amp; terminals workstation </a:t>
            </a:r>
          </a:p>
          <a:p>
            <a:r>
              <a:rPr lang="en-US" dirty="0" smtClean="0"/>
              <a:t>Client: application &amp; Graphical interface</a:t>
            </a:r>
          </a:p>
          <a:p>
            <a:r>
              <a:rPr lang="en-US" dirty="0" smtClean="0"/>
              <a:t>Server: database system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9B80D-0149-4980-9E61-24B0DC8ED56F}" type="datetime1">
              <a:rPr lang="en-US" smtClean="0"/>
              <a:pPr/>
              <a:t>5/15/12</a:t>
            </a:fld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952307"/>
            <a:ext cx="2133600" cy="365125"/>
          </a:xfrm>
        </p:spPr>
        <p:txBody>
          <a:bodyPr/>
          <a:lstStyle/>
          <a:p>
            <a:fld id="{3DCA4D1C-0879-4ADF-A938-7DFCFDEE6F15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0" name="Group 2048"/>
          <p:cNvGrpSpPr/>
          <p:nvPr/>
        </p:nvGrpSpPr>
        <p:grpSpPr>
          <a:xfrm>
            <a:off x="6444208" y="1054955"/>
            <a:ext cx="2592288" cy="2518065"/>
            <a:chOff x="6444208" y="1102752"/>
            <a:chExt cx="2592288" cy="2173983"/>
          </a:xfrm>
        </p:grpSpPr>
        <p:grpSp>
          <p:nvGrpSpPr>
            <p:cNvPr id="21" name="Group 18"/>
            <p:cNvGrpSpPr/>
            <p:nvPr/>
          </p:nvGrpSpPr>
          <p:grpSpPr>
            <a:xfrm>
              <a:off x="6444208" y="2132856"/>
              <a:ext cx="2592288" cy="1143879"/>
              <a:chOff x="6061901" y="2141104"/>
              <a:chExt cx="2789629" cy="1143879"/>
            </a:xfrm>
          </p:grpSpPr>
          <p:sp>
            <p:nvSpPr>
              <p:cNvPr id="26" name="Rectangle 14"/>
              <p:cNvSpPr/>
              <p:nvPr/>
            </p:nvSpPr>
            <p:spPr>
              <a:xfrm>
                <a:off x="6139391" y="2141104"/>
                <a:ext cx="2535958" cy="114387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15"/>
              <p:cNvSpPr txBox="1"/>
              <p:nvPr/>
            </p:nvSpPr>
            <p:spPr>
              <a:xfrm>
                <a:off x="6061901" y="2761146"/>
                <a:ext cx="2789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Database system</a:t>
                </a:r>
                <a:endParaRPr lang="en-US" sz="2400" dirty="0"/>
              </a:p>
            </p:txBody>
          </p:sp>
          <p:sp>
            <p:nvSpPr>
              <p:cNvPr id="29" name="TextBox 17"/>
              <p:cNvSpPr txBox="1"/>
              <p:nvPr/>
            </p:nvSpPr>
            <p:spPr>
              <a:xfrm>
                <a:off x="6722972" y="2165948"/>
                <a:ext cx="17177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Application</a:t>
                </a:r>
                <a:endParaRPr lang="en-US" sz="2400" dirty="0"/>
              </a:p>
            </p:txBody>
          </p:sp>
        </p:grpSp>
        <p:pic>
          <p:nvPicPr>
            <p:cNvPr id="22" name="Picture 5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0557" y="1102753"/>
              <a:ext cx="718493" cy="68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" descr="C:\Program Files (x86)\Microsoft Office\MEDIA\CAGCAT10\j0292020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4605" y="1102752"/>
              <a:ext cx="718493" cy="681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4" name="Elbow Connector 26"/>
            <p:cNvCxnSpPr>
              <a:stCxn id="22" idx="3"/>
            </p:cNvCxnSpPr>
            <p:nvPr/>
          </p:nvCxnSpPr>
          <p:spPr>
            <a:xfrm>
              <a:off x="7539050" y="1443721"/>
              <a:ext cx="345318" cy="589642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8"/>
            <p:cNvCxnSpPr>
              <a:stCxn id="23" idx="1"/>
            </p:cNvCxnSpPr>
            <p:nvPr/>
          </p:nvCxnSpPr>
          <p:spPr>
            <a:xfrm rot="10800000" flipV="1">
              <a:off x="7956377" y="1443719"/>
              <a:ext cx="258229" cy="589643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053"/>
          <p:cNvGrpSpPr/>
          <p:nvPr/>
        </p:nvGrpSpPr>
        <p:grpSpPr>
          <a:xfrm>
            <a:off x="6057155" y="4236293"/>
            <a:ext cx="2907333" cy="2555987"/>
            <a:chOff x="6057155" y="3640336"/>
            <a:chExt cx="2907333" cy="2555987"/>
          </a:xfrm>
        </p:grpSpPr>
        <p:sp>
          <p:nvSpPr>
            <p:cNvPr id="31" name="Rectangle 30"/>
            <p:cNvSpPr/>
            <p:nvPr/>
          </p:nvSpPr>
          <p:spPr>
            <a:xfrm>
              <a:off x="6739072" y="3697139"/>
              <a:ext cx="2225415" cy="1028944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TextBox 5"/>
            <p:cNvSpPr txBox="1"/>
            <p:nvPr/>
          </p:nvSpPr>
          <p:spPr>
            <a:xfrm>
              <a:off x="6950655" y="4360907"/>
              <a:ext cx="19824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smtClean="0"/>
                <a:t>API (e.g., JDBC)</a:t>
              </a:r>
              <a:endParaRPr lang="en-US" sz="2000"/>
            </a:p>
          </p:txBody>
        </p:sp>
        <p:sp>
          <p:nvSpPr>
            <p:cNvPr id="33" name="TextBox 7"/>
            <p:cNvSpPr txBox="1"/>
            <p:nvPr/>
          </p:nvSpPr>
          <p:spPr>
            <a:xfrm>
              <a:off x="7072104" y="3841155"/>
              <a:ext cx="15962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Application</a:t>
              </a:r>
              <a:endParaRPr lang="en-US" sz="24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755080" y="4921275"/>
              <a:ext cx="2167812" cy="750782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TextBox 9"/>
            <p:cNvSpPr txBox="1"/>
            <p:nvPr/>
          </p:nvSpPr>
          <p:spPr>
            <a:xfrm>
              <a:off x="6660232" y="4993284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 Database server</a:t>
              </a:r>
              <a:endParaRPr lang="en-US" sz="2400" dirty="0"/>
            </a:p>
          </p:txBody>
        </p:sp>
        <p:cxnSp>
          <p:nvCxnSpPr>
            <p:cNvPr id="36" name="Straight Arrow Connector 10"/>
            <p:cNvCxnSpPr>
              <a:stCxn id="31" idx="2"/>
              <a:endCxn id="34" idx="0"/>
            </p:cNvCxnSpPr>
            <p:nvPr/>
          </p:nvCxnSpPr>
          <p:spPr>
            <a:xfrm flipH="1">
              <a:off x="7838986" y="4726083"/>
              <a:ext cx="12794" cy="195192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Can 11"/>
            <p:cNvSpPr/>
            <p:nvPr/>
          </p:nvSpPr>
          <p:spPr>
            <a:xfrm>
              <a:off x="7281025" y="5807142"/>
              <a:ext cx="1083906" cy="389181"/>
            </a:xfrm>
            <a:prstGeom prst="ca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12"/>
            <p:cNvCxnSpPr>
              <a:endCxn id="37" idx="0"/>
            </p:cNvCxnSpPr>
            <p:nvPr/>
          </p:nvCxnSpPr>
          <p:spPr>
            <a:xfrm flipH="1">
              <a:off x="7822978" y="5646230"/>
              <a:ext cx="2" cy="258207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Picture 4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7155" y="3640336"/>
              <a:ext cx="681917" cy="69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" name="Connecteur droit 2"/>
          <p:cNvCxnSpPr/>
          <p:nvPr/>
        </p:nvCxnSpPr>
        <p:spPr>
          <a:xfrm>
            <a:off x="6516216" y="2852936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>
            <a:off x="6732240" y="5013176"/>
            <a:ext cx="22322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Deployment architecture – 3 tier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Client is a browser that</a:t>
            </a:r>
          </a:p>
          <a:p>
            <a:pPr lvl="1"/>
            <a:r>
              <a:rPr lang="en-US" dirty="0" smtClean="0"/>
              <a:t>Displays content, e.g. in HTML</a:t>
            </a:r>
            <a:endParaRPr lang="en-US" dirty="0"/>
          </a:p>
          <a:p>
            <a:pPr lvl="1"/>
            <a:r>
              <a:rPr lang="en-US" dirty="0" smtClean="0"/>
              <a:t>Communicates via HTTP</a:t>
            </a:r>
          </a:p>
          <a:p>
            <a:pPr>
              <a:buNone/>
            </a:pPr>
            <a:r>
              <a:rPr lang="en-US" dirty="0" smtClean="0"/>
              <a:t>Central tier</a:t>
            </a:r>
          </a:p>
          <a:p>
            <a:pPr lvl="1"/>
            <a:r>
              <a:rPr lang="en-US" dirty="0" smtClean="0"/>
              <a:t>Generates the content for the client</a:t>
            </a:r>
          </a:p>
          <a:p>
            <a:pPr lvl="1"/>
            <a:r>
              <a:rPr lang="en-US" dirty="0" smtClean="0"/>
              <a:t>Runs the application logic</a:t>
            </a:r>
          </a:p>
          <a:p>
            <a:pPr lvl="1"/>
            <a:r>
              <a:rPr lang="en-US" dirty="0" smtClean="0"/>
              <a:t>Communicates with the database</a:t>
            </a:r>
          </a:p>
          <a:p>
            <a:pPr>
              <a:buNone/>
            </a:pPr>
            <a:r>
              <a:rPr lang="en-US" dirty="0" smtClean="0"/>
              <a:t>Data server tier</a:t>
            </a:r>
          </a:p>
          <a:p>
            <a:pPr lvl="1"/>
            <a:r>
              <a:rPr lang="en-US" dirty="0" smtClean="0"/>
              <a:t>Serves data just like in the client/server case</a:t>
            </a:r>
          </a:p>
        </p:txBody>
      </p:sp>
      <p:grpSp>
        <p:nvGrpSpPr>
          <p:cNvPr id="16" name="Group 25"/>
          <p:cNvGrpSpPr/>
          <p:nvPr/>
        </p:nvGrpSpPr>
        <p:grpSpPr>
          <a:xfrm>
            <a:off x="6426444" y="1501080"/>
            <a:ext cx="2524762" cy="4736232"/>
            <a:chOff x="6426444" y="1501080"/>
            <a:chExt cx="2524762" cy="4736232"/>
          </a:xfrm>
        </p:grpSpPr>
        <p:sp>
          <p:nvSpPr>
            <p:cNvPr id="5" name="Rectangle 4"/>
            <p:cNvSpPr/>
            <p:nvPr/>
          </p:nvSpPr>
          <p:spPr>
            <a:xfrm>
              <a:off x="6627829" y="3450433"/>
              <a:ext cx="2167812" cy="1081059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32240" y="3975447"/>
              <a:ext cx="2160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API (e.g., JDBC)</a:t>
              </a:r>
              <a:endParaRPr lang="en-US" sz="24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948264" y="3429000"/>
              <a:ext cx="1600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Application</a:t>
              </a:r>
              <a:endParaRPr lang="en-US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643836" y="5151782"/>
              <a:ext cx="2167812" cy="437458"/>
            </a:xfrm>
            <a:prstGeom prst="rec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83021" y="5157192"/>
              <a:ext cx="2268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Database server</a:t>
              </a:r>
              <a:endParaRPr lang="en-US" sz="2400" dirty="0"/>
            </a:p>
          </p:txBody>
        </p:sp>
        <p:cxnSp>
          <p:nvCxnSpPr>
            <p:cNvPr id="11" name="Straight Arrow Connector 10"/>
            <p:cNvCxnSpPr>
              <a:stCxn id="5" idx="2"/>
              <a:endCxn id="9" idx="0"/>
            </p:cNvCxnSpPr>
            <p:nvPr/>
          </p:nvCxnSpPr>
          <p:spPr>
            <a:xfrm>
              <a:off x="7711735" y="4531492"/>
              <a:ext cx="16007" cy="62029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an 11"/>
            <p:cNvSpPr/>
            <p:nvPr/>
          </p:nvSpPr>
          <p:spPr>
            <a:xfrm>
              <a:off x="7169781" y="5848131"/>
              <a:ext cx="1083906" cy="389181"/>
            </a:xfrm>
            <a:prstGeom prst="ca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endCxn id="12" idx="0"/>
            </p:cNvCxnSpPr>
            <p:nvPr/>
          </p:nvCxnSpPr>
          <p:spPr>
            <a:xfrm flipH="1">
              <a:off x="7711734" y="5589240"/>
              <a:ext cx="2" cy="356186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6643836" y="2313345"/>
              <a:ext cx="2151805" cy="54053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Browser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>
              <a:stCxn id="14" idx="2"/>
              <a:endCxn id="5" idx="0"/>
            </p:cNvCxnSpPr>
            <p:nvPr/>
          </p:nvCxnSpPr>
          <p:spPr>
            <a:xfrm flipH="1">
              <a:off x="7711735" y="2853875"/>
              <a:ext cx="8004" cy="596558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668344" y="2895327"/>
              <a:ext cx="835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HTTP</a:t>
              </a:r>
              <a:endParaRPr lang="en-US" sz="1400" dirty="0"/>
            </a:p>
          </p:txBody>
        </p:sp>
        <p:pic>
          <p:nvPicPr>
            <p:cNvPr id="19" name="Picture 6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6444" y="1501080"/>
              <a:ext cx="825933" cy="843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6927170" y="3428708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40352" y="4581128"/>
              <a:ext cx="10131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TCP/IP</a:t>
              </a:r>
              <a:endParaRPr lang="en-US" sz="2400" dirty="0"/>
            </a:p>
          </p:txBody>
        </p:sp>
      </p:grpSp>
      <p:sp>
        <p:nvSpPr>
          <p:cNvPr id="20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5/15/12</a:t>
            </a:fld>
            <a:endParaRPr lang="fr-FR"/>
          </a:p>
        </p:txBody>
      </p:sp>
      <p:sp>
        <p:nvSpPr>
          <p:cNvPr id="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49769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dimension: Server architecture 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4330824" cy="44973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Example 1</a:t>
            </a:r>
          </a:p>
          <a:p>
            <a:pPr lvl="1"/>
            <a:r>
              <a:rPr lang="en-US" sz="2000" dirty="0" smtClean="0"/>
              <a:t>Server: single machine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>
          <a:xfrm>
            <a:off x="4648200" y="1595933"/>
            <a:ext cx="4244280" cy="44973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/>
              <a:t>Example 2</a:t>
            </a:r>
          </a:p>
          <a:p>
            <a:pPr lvl="1"/>
            <a:r>
              <a:rPr lang="en-US" sz="2000" dirty="0" smtClean="0"/>
              <a:t>Server: parallel machine</a:t>
            </a:r>
          </a:p>
          <a:p>
            <a:endParaRPr lang="en-US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5996310"/>
            <a:ext cx="2133600" cy="365125"/>
          </a:xfrm>
        </p:spPr>
        <p:txBody>
          <a:bodyPr/>
          <a:lstStyle/>
          <a:p>
            <a:fld id="{2E6092C0-2C25-4440-BC11-AE32C4DEB8DB}" type="datetime1">
              <a:rPr lang="en-US" smtClean="0"/>
              <a:pPr/>
              <a:t>5/15/12</a:t>
            </a:fld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12334"/>
            <a:ext cx="2133600" cy="365125"/>
          </a:xfrm>
        </p:spPr>
        <p:txBody>
          <a:bodyPr/>
          <a:lstStyle/>
          <a:p>
            <a:fld id="{3DCA4D1C-0879-4ADF-A938-7DFCFDEE6F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03648" y="4221088"/>
            <a:ext cx="1296144" cy="41844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Application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1600" y="5151782"/>
            <a:ext cx="2167812" cy="437458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Database server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1060638" y="5552337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 </a:t>
            </a:r>
            <a:endParaRPr lang="en-US" sz="2400"/>
          </a:p>
        </p:txBody>
      </p:sp>
      <p:cxnSp>
        <p:nvCxnSpPr>
          <p:cNvPr id="14" name="Straight Arrow Connector 10"/>
          <p:cNvCxnSpPr>
            <a:stCxn id="8" idx="2"/>
            <a:endCxn id="12" idx="0"/>
          </p:cNvCxnSpPr>
          <p:nvPr/>
        </p:nvCxnSpPr>
        <p:spPr>
          <a:xfrm>
            <a:off x="2051720" y="4639531"/>
            <a:ext cx="3786" cy="51225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n 11"/>
          <p:cNvSpPr/>
          <p:nvPr/>
        </p:nvSpPr>
        <p:spPr>
          <a:xfrm>
            <a:off x="1475656" y="5949280"/>
            <a:ext cx="1152128" cy="404665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2"/>
          <p:cNvCxnSpPr>
            <a:stCxn id="12" idx="2"/>
            <a:endCxn id="15" idx="1"/>
          </p:cNvCxnSpPr>
          <p:nvPr/>
        </p:nvCxnSpPr>
        <p:spPr>
          <a:xfrm flipH="1">
            <a:off x="2051720" y="5589240"/>
            <a:ext cx="3786" cy="36004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41973"/>
            <a:ext cx="681917" cy="6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Espace réservé de la date 3"/>
          <p:cNvSpPr txBox="1">
            <a:spLocks/>
          </p:cNvSpPr>
          <p:nvPr/>
        </p:nvSpPr>
        <p:spPr>
          <a:xfrm>
            <a:off x="5706212" y="59963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092C0-2C25-4440-BC11-AE32C4DEB8DB}" type="datetime1">
              <a:rPr kumimoji="0" lang="en-US" sz="1050" b="0" i="0" u="none" strike="noStrike" kern="1200" cap="none" spc="0" normalizeH="0" baseline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5/15/12</a:t>
            </a:fld>
            <a:endParaRPr kumimoji="0" lang="en-US" sz="1050" b="0" i="0" u="none" strike="noStrike" kern="1200" cap="none" spc="0" normalizeH="0" baseline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68684" y="4221088"/>
            <a:ext cx="1303716" cy="418443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Application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20612" y="5229200"/>
            <a:ext cx="799660" cy="36004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DB server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4" name="TextBox 9"/>
          <p:cNvSpPr txBox="1"/>
          <p:nvPr/>
        </p:nvSpPr>
        <p:spPr>
          <a:xfrm>
            <a:off x="6309650" y="5768361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 </a:t>
            </a:r>
            <a:endParaRPr lang="en-US" sz="2400"/>
          </a:p>
        </p:txBody>
      </p:sp>
      <p:cxnSp>
        <p:nvCxnSpPr>
          <p:cNvPr id="25" name="Straight Arrow Connector 10"/>
          <p:cNvCxnSpPr>
            <a:stCxn id="22" idx="2"/>
            <a:endCxn id="23" idx="0"/>
          </p:cNvCxnSpPr>
          <p:nvPr/>
        </p:nvCxnSpPr>
        <p:spPr>
          <a:xfrm flipH="1">
            <a:off x="6620442" y="4639531"/>
            <a:ext cx="900100" cy="589669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4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12" y="3941973"/>
            <a:ext cx="681917" cy="6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164288" y="5229200"/>
            <a:ext cx="799660" cy="36004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DB server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100392" y="5229200"/>
            <a:ext cx="799660" cy="360040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smtClean="0">
                <a:solidFill>
                  <a:schemeClr val="tx1"/>
                </a:solidFill>
              </a:rPr>
              <a:t>DB server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2" name="Can 11"/>
          <p:cNvSpPr/>
          <p:nvPr/>
        </p:nvSpPr>
        <p:spPr>
          <a:xfrm>
            <a:off x="8136904" y="5949280"/>
            <a:ext cx="755576" cy="404665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12"/>
          <p:cNvCxnSpPr>
            <a:stCxn id="38" idx="2"/>
            <a:endCxn id="42" idx="1"/>
          </p:cNvCxnSpPr>
          <p:nvPr/>
        </p:nvCxnSpPr>
        <p:spPr>
          <a:xfrm>
            <a:off x="8500222" y="5589240"/>
            <a:ext cx="14470" cy="36004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n 11"/>
          <p:cNvSpPr/>
          <p:nvPr/>
        </p:nvSpPr>
        <p:spPr>
          <a:xfrm>
            <a:off x="7236296" y="5949280"/>
            <a:ext cx="755576" cy="404665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12"/>
          <p:cNvCxnSpPr>
            <a:endCxn id="48" idx="1"/>
          </p:cNvCxnSpPr>
          <p:nvPr/>
        </p:nvCxnSpPr>
        <p:spPr>
          <a:xfrm>
            <a:off x="7599614" y="5589240"/>
            <a:ext cx="14470" cy="36004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n 11"/>
          <p:cNvSpPr/>
          <p:nvPr/>
        </p:nvSpPr>
        <p:spPr>
          <a:xfrm>
            <a:off x="6300192" y="5976663"/>
            <a:ext cx="755576" cy="404665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12"/>
          <p:cNvCxnSpPr>
            <a:endCxn id="50" idx="1"/>
          </p:cNvCxnSpPr>
          <p:nvPr/>
        </p:nvCxnSpPr>
        <p:spPr>
          <a:xfrm>
            <a:off x="6663510" y="5616623"/>
            <a:ext cx="14470" cy="36004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>
            <a:stCxn id="22" idx="2"/>
            <a:endCxn id="37" idx="0"/>
          </p:cNvCxnSpPr>
          <p:nvPr/>
        </p:nvCxnSpPr>
        <p:spPr>
          <a:xfrm>
            <a:off x="7520542" y="4639531"/>
            <a:ext cx="43576" cy="5896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>
            <a:stCxn id="22" idx="2"/>
            <a:endCxn id="38" idx="0"/>
          </p:cNvCxnSpPr>
          <p:nvPr/>
        </p:nvCxnSpPr>
        <p:spPr>
          <a:xfrm>
            <a:off x="7520542" y="4639531"/>
            <a:ext cx="979680" cy="58966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3059832" y="1702549"/>
            <a:ext cx="34653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Deployment: </a:t>
            </a:r>
            <a:r>
              <a:rPr lang="en-US" sz="2400" dirty="0" smtClean="0"/>
              <a:t>client</a:t>
            </a:r>
            <a:r>
              <a:rPr lang="en-US" sz="2400" dirty="0"/>
              <a:t>/server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880058" y="2086115"/>
            <a:ext cx="2304256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6168090" y="2996952"/>
            <a:ext cx="1656184" cy="792088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95404" y="2060848"/>
            <a:ext cx="2304256" cy="18002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439" y="332059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JDBC / ODBC</a:t>
            </a:r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949396" y="2486337"/>
            <a:ext cx="15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Application</a:t>
            </a:r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1619672" y="4995870"/>
            <a:ext cx="2297002" cy="953409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4070" y="5085184"/>
            <a:ext cx="2269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Relational server</a:t>
            </a:r>
            <a:endParaRPr lang="en-US" sz="240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63688" y="3861048"/>
            <a:ext cx="0" cy="115212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2171467" y="6195628"/>
            <a:ext cx="1152128" cy="648072"/>
          </a:xfrm>
          <a:prstGeom prst="ca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1872" y="4077072"/>
            <a:ext cx="2431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High-level queries</a:t>
            </a:r>
            <a:endParaRPr lang="en-US" sz="2400" dirty="0"/>
          </a:p>
        </p:txBody>
      </p:sp>
      <p:cxnSp>
        <p:nvCxnSpPr>
          <p:cNvPr id="16" name="Straight Arrow Connector 15"/>
          <p:cNvCxnSpPr>
            <a:endCxn id="13" idx="0"/>
          </p:cNvCxnSpPr>
          <p:nvPr/>
        </p:nvCxnSpPr>
        <p:spPr>
          <a:xfrm flipH="1">
            <a:off x="2747531" y="5927675"/>
            <a:ext cx="2" cy="42997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12106" y="2213159"/>
            <a:ext cx="1596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/>
              <a:t>Application</a:t>
            </a:r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5808050" y="5008830"/>
            <a:ext cx="2361155" cy="10124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51051" y="5142229"/>
            <a:ext cx="19818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Page or object</a:t>
            </a:r>
            <a:r>
              <a:rPr lang="en-US" sz="2400" dirty="0"/>
              <a:t> </a:t>
            </a:r>
            <a:endParaRPr lang="en-US" sz="2400" dirty="0" smtClean="0"/>
          </a:p>
          <a:p>
            <a:pPr algn="ctr"/>
            <a:r>
              <a:rPr lang="en-US" sz="2400" dirty="0" smtClean="0"/>
              <a:t>server</a:t>
            </a:r>
            <a:endParaRPr lang="en-US" sz="2400" dirty="0"/>
          </a:p>
        </p:txBody>
      </p:sp>
      <p:sp>
        <p:nvSpPr>
          <p:cNvPr id="25" name="Can 24"/>
          <p:cNvSpPr/>
          <p:nvPr/>
        </p:nvSpPr>
        <p:spPr>
          <a:xfrm>
            <a:off x="6456122" y="6237312"/>
            <a:ext cx="1152128" cy="648072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040575" y="5989782"/>
            <a:ext cx="2" cy="429971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40098" y="3140968"/>
            <a:ext cx="2139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Page cache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12443" y="1484784"/>
            <a:ext cx="1837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Query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server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36549" y="1521768"/>
            <a:ext cx="165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Data server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itre 3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 architecture: Query </a:t>
            </a:r>
            <a:r>
              <a:rPr lang="en-US" dirty="0" smtClean="0"/>
              <a:t>vs. page/</a:t>
            </a:r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35" name="Connecteur droit avec flèche 34"/>
          <p:cNvCxnSpPr/>
          <p:nvPr/>
        </p:nvCxnSpPr>
        <p:spPr>
          <a:xfrm flipV="1">
            <a:off x="3419872" y="3861048"/>
            <a:ext cx="0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13"/>
          <p:cNvSpPr txBox="1"/>
          <p:nvPr/>
        </p:nvSpPr>
        <p:spPr>
          <a:xfrm>
            <a:off x="3491880" y="4077072"/>
            <a:ext cx="1245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Answers</a:t>
            </a:r>
            <a:endParaRPr lang="en-US" sz="2400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V="1">
            <a:off x="7824274" y="3861048"/>
            <a:ext cx="34164" cy="1152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13"/>
          <p:cNvSpPr txBox="1"/>
          <p:nvPr/>
        </p:nvSpPr>
        <p:spPr>
          <a:xfrm>
            <a:off x="7824274" y="4077072"/>
            <a:ext cx="1428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Pages </a:t>
            </a:r>
            <a:endParaRPr lang="en-US" sz="2400" dirty="0" smtClean="0"/>
          </a:p>
          <a:p>
            <a:r>
              <a:rPr lang="en-US" sz="2400" dirty="0" smtClean="0"/>
              <a:t>or </a:t>
            </a:r>
            <a:r>
              <a:rPr lang="en-US" sz="2400" dirty="0" smtClean="0"/>
              <a:t>objects</a:t>
            </a:r>
            <a:endParaRPr lang="en-US" sz="2400" dirty="0"/>
          </a:p>
        </p:txBody>
      </p:sp>
      <p:cxnSp>
        <p:nvCxnSpPr>
          <p:cNvPr id="42" name="Straight Arrow Connector 11"/>
          <p:cNvCxnSpPr/>
          <p:nvPr/>
        </p:nvCxnSpPr>
        <p:spPr>
          <a:xfrm>
            <a:off x="6384114" y="3861048"/>
            <a:ext cx="0" cy="1152128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3"/>
          <p:cNvSpPr txBox="1"/>
          <p:nvPr/>
        </p:nvSpPr>
        <p:spPr>
          <a:xfrm>
            <a:off x="5668747" y="4077072"/>
            <a:ext cx="1325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</a:t>
            </a:r>
            <a:r>
              <a:rPr lang="en-US" sz="2400" dirty="0" smtClean="0"/>
              <a:t>equests</a:t>
            </a:r>
            <a:endParaRPr lang="en-US" sz="2400" dirty="0"/>
          </a:p>
        </p:txBody>
      </p:sp>
      <p:sp>
        <p:nvSpPr>
          <p:cNvPr id="2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2E6092C0-2C25-4440-BC11-AE32C4DEB8DB}" type="datetime1">
              <a:rPr lang="fr-FR" smtClean="0"/>
              <a:pPr/>
              <a:t>5/16/12</a:t>
            </a:fld>
            <a:endParaRPr lang="fr-FR"/>
          </a:p>
        </p:txBody>
      </p:sp>
      <p:sp>
        <p:nvSpPr>
          <p:cNvPr id="32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CA4D1C-0879-4ADF-A938-7DFCFDEE6F15}" type="slidenum">
              <a:rPr lang="fr-FR" smtClean="0"/>
              <a:pPr/>
              <a:t>9</a:t>
            </a:fld>
            <a:endParaRPr lang="fr-FR"/>
          </a:p>
        </p:txBody>
      </p:sp>
      <p:grpSp>
        <p:nvGrpSpPr>
          <p:cNvPr id="7" name="Grouper 6"/>
          <p:cNvGrpSpPr/>
          <p:nvPr/>
        </p:nvGrpSpPr>
        <p:grpSpPr>
          <a:xfrm>
            <a:off x="23582" y="2132856"/>
            <a:ext cx="1631916" cy="1008112"/>
            <a:chOff x="-224107" y="2060848"/>
            <a:chExt cx="2125727" cy="1080120"/>
          </a:xfrm>
        </p:grpSpPr>
        <p:sp>
          <p:nvSpPr>
            <p:cNvPr id="34" name="Rectangle 33"/>
            <p:cNvSpPr/>
            <p:nvPr/>
          </p:nvSpPr>
          <p:spPr>
            <a:xfrm>
              <a:off x="-224107" y="2722525"/>
              <a:ext cx="1483739" cy="418443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Application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39" name="Straight Arrow Connector 10"/>
            <p:cNvCxnSpPr>
              <a:stCxn id="34" idx="3"/>
              <a:endCxn id="4" idx="1"/>
            </p:cNvCxnSpPr>
            <p:nvPr/>
          </p:nvCxnSpPr>
          <p:spPr>
            <a:xfrm>
              <a:off x="1259632" y="2931747"/>
              <a:ext cx="641988" cy="16343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4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060848"/>
              <a:ext cx="681917" cy="69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er 45"/>
          <p:cNvGrpSpPr/>
          <p:nvPr/>
        </p:nvGrpSpPr>
        <p:grpSpPr>
          <a:xfrm>
            <a:off x="4283968" y="2132856"/>
            <a:ext cx="1631916" cy="1008112"/>
            <a:chOff x="-224107" y="2060848"/>
            <a:chExt cx="2125727" cy="1080120"/>
          </a:xfrm>
        </p:grpSpPr>
        <p:sp>
          <p:nvSpPr>
            <p:cNvPr id="47" name="Rectangle 46"/>
            <p:cNvSpPr/>
            <p:nvPr/>
          </p:nvSpPr>
          <p:spPr>
            <a:xfrm>
              <a:off x="-224107" y="2722525"/>
              <a:ext cx="1483739" cy="418443"/>
            </a:xfrm>
            <a:prstGeom prst="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Application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cxnSp>
          <p:nvCxnSpPr>
            <p:cNvPr id="48" name="Straight Arrow Connector 10"/>
            <p:cNvCxnSpPr>
              <a:stCxn id="47" idx="3"/>
            </p:cNvCxnSpPr>
            <p:nvPr/>
          </p:nvCxnSpPr>
          <p:spPr>
            <a:xfrm>
              <a:off x="1259632" y="2931747"/>
              <a:ext cx="641988" cy="16343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4" descr="C:\Program Files (x86)\Microsoft Office\MEDIA\CAGCAT10\j0195384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060848"/>
              <a:ext cx="681917" cy="696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224973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3042</TotalTime>
  <Words>2626</Words>
  <Application>Microsoft Macintosh PowerPoint</Application>
  <PresentationFormat>Présentation à l'écran (4:3)</PresentationFormat>
  <Paragraphs>684</Paragraphs>
  <Slides>55</Slides>
  <Notes>3</Notes>
  <HiddenSlides>4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56" baseType="lpstr">
      <vt:lpstr>Thème Office</vt:lpstr>
      <vt:lpstr>Distributed Data Management</vt:lpstr>
      <vt:lpstr>Distributed  computing</vt:lpstr>
      <vt:lpstr>Parallelism and distribution</vt:lpstr>
      <vt:lpstr>Organization</vt:lpstr>
      <vt:lpstr>Data management architecture</vt:lpstr>
      <vt:lpstr>Deployment architecture</vt:lpstr>
      <vt:lpstr>Deployment architecture – 3 tier</vt:lpstr>
      <vt:lpstr>Another dimension: Server architecture </vt:lpstr>
      <vt:lpstr>Server architecture: Query vs. page/object</vt:lpstr>
      <vt:lpstr>Parallel architecture</vt:lpstr>
      <vt:lpstr>Parallel architecture</vt:lpstr>
      <vt:lpstr>Comparison</vt:lpstr>
      <vt:lpstr>Main memory database</vt:lpstr>
      <vt:lpstr>Massive parallelism and partitioning</vt:lpstr>
      <vt:lpstr>Line vs. column store </vt:lpstr>
      <vt:lpstr>Massive parallelism &amp; column store</vt:lpstr>
      <vt:lpstr>Cluster: MapReduce</vt:lpstr>
      <vt:lpstr>MapReduce</vt:lpstr>
      <vt:lpstr>MapReduce</vt:lpstr>
      <vt:lpstr>Data flow MapReduce</vt:lpstr>
      <vt:lpstr>MapReduce example</vt:lpstr>
      <vt:lpstr>Map</vt:lpstr>
      <vt:lpstr>Shuffle</vt:lpstr>
      <vt:lpstr>Reduce</vt:lpstr>
      <vt:lpstr>MapReduce functionalities</vt:lpstr>
      <vt:lpstr>Hadoop</vt:lpstr>
      <vt:lpstr>Pig Latin</vt:lpstr>
      <vt:lpstr>What’s going on with Hadoop</vt:lpstr>
      <vt:lpstr>Where does this technology fit</vt:lpstr>
      <vt:lpstr>P2P: storage and indexing</vt:lpstr>
      <vt:lpstr>Peer-to-peer architecture</vt:lpstr>
      <vt:lpstr>Power of parallelism</vt:lpstr>
      <vt:lpstr>Managing a large collection</vt:lpstr>
      <vt:lpstr>Difficulties</vt:lpstr>
      <vt:lpstr>And the index?</vt:lpstr>
      <vt:lpstr>Implementation: Chord Ring</vt:lpstr>
      <vt:lpstr>Perform a search in log(n)</vt:lpstr>
      <vt:lpstr>Search in log(n)</vt:lpstr>
      <vt:lpstr>Joining the DHT</vt:lpstr>
      <vt:lpstr>Leaving the DHT</vt:lpstr>
      <vt:lpstr>Issues</vt:lpstr>
      <vt:lpstr>Advantages &amp; disadvantages</vt:lpstr>
      <vt:lpstr>Limitations of distribution: CAP theorem</vt:lpstr>
      <vt:lpstr>Main idea</vt:lpstr>
      <vt:lpstr>Properties of  distributed data management systems</vt:lpstr>
      <vt:lpstr>CAP properties</vt:lpstr>
      <vt:lpstr>CAP properties</vt:lpstr>
      <vt:lpstr>Distribution and replication: limitations</vt:lpstr>
      <vt:lpstr>Conclusion</vt:lpstr>
      <vt:lpstr>Trends</vt:lpstr>
      <vt:lpstr>Trends (continued)</vt:lpstr>
      <vt:lpstr>3 principles?</vt:lpstr>
      <vt:lpstr>Reference</vt:lpstr>
      <vt:lpstr>Présentation PowerPoint</vt:lpstr>
      <vt:lpstr> Gerhard Weikum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serge</dc:creator>
  <cp:lastModifiedBy>Serge Abiteboul</cp:lastModifiedBy>
  <cp:revision>151</cp:revision>
  <dcterms:created xsi:type="dcterms:W3CDTF">2012-01-12T14:23:47Z</dcterms:created>
  <dcterms:modified xsi:type="dcterms:W3CDTF">2012-05-16T05:20:42Z</dcterms:modified>
</cp:coreProperties>
</file>