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vml" ContentType="application/vnd.openxmlformats-officedocument.vmlDrawing"/>
  <Default Extension="docx" ContentType="application/vnd.openxmlformats-officedocument.wordprocessingml.documen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embeddings/oleObject1.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handoutMasterIdLst>
    <p:handoutMasterId r:id="rId56"/>
  </p:handoutMasterIdLst>
  <p:sldIdLst>
    <p:sldId id="256" r:id="rId2"/>
    <p:sldId id="372" r:id="rId3"/>
    <p:sldId id="305" r:id="rId4"/>
    <p:sldId id="283" r:id="rId5"/>
    <p:sldId id="333" r:id="rId6"/>
    <p:sldId id="284" r:id="rId7"/>
    <p:sldId id="285" r:id="rId8"/>
    <p:sldId id="286" r:id="rId9"/>
    <p:sldId id="291" r:id="rId10"/>
    <p:sldId id="344" r:id="rId11"/>
    <p:sldId id="355" r:id="rId12"/>
    <p:sldId id="345" r:id="rId13"/>
    <p:sldId id="346" r:id="rId14"/>
    <p:sldId id="347" r:id="rId15"/>
    <p:sldId id="349" r:id="rId16"/>
    <p:sldId id="350" r:id="rId17"/>
    <p:sldId id="310" r:id="rId18"/>
    <p:sldId id="356" r:id="rId19"/>
    <p:sldId id="357" r:id="rId20"/>
    <p:sldId id="352" r:id="rId21"/>
    <p:sldId id="331" r:id="rId22"/>
    <p:sldId id="332" r:id="rId23"/>
    <p:sldId id="311" r:id="rId24"/>
    <p:sldId id="312" r:id="rId25"/>
    <p:sldId id="313" r:id="rId26"/>
    <p:sldId id="351" r:id="rId27"/>
    <p:sldId id="317" r:id="rId28"/>
    <p:sldId id="326" r:id="rId29"/>
    <p:sldId id="334" r:id="rId30"/>
    <p:sldId id="335" r:id="rId31"/>
    <p:sldId id="336" r:id="rId32"/>
    <p:sldId id="337" r:id="rId33"/>
    <p:sldId id="304" r:id="rId34"/>
    <p:sldId id="339" r:id="rId35"/>
    <p:sldId id="338" r:id="rId36"/>
    <p:sldId id="341" r:id="rId37"/>
    <p:sldId id="340" r:id="rId38"/>
    <p:sldId id="342" r:id="rId39"/>
    <p:sldId id="363" r:id="rId40"/>
    <p:sldId id="364" r:id="rId41"/>
    <p:sldId id="365" r:id="rId42"/>
    <p:sldId id="366" r:id="rId43"/>
    <p:sldId id="367" r:id="rId44"/>
    <p:sldId id="368" r:id="rId45"/>
    <p:sldId id="371" r:id="rId46"/>
    <p:sldId id="369" r:id="rId47"/>
    <p:sldId id="370" r:id="rId48"/>
    <p:sldId id="343" r:id="rId49"/>
    <p:sldId id="361" r:id="rId50"/>
    <p:sldId id="362" r:id="rId51"/>
    <p:sldId id="329" r:id="rId52"/>
    <p:sldId id="330" r:id="rId53"/>
    <p:sldId id="323" r:id="rId54"/>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5D9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Style clair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16DA210-FB5B-4158-B5E0-FEB733F419BA}" styleName="Style clair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E25E649-3F16-4E02-A733-19D2CDBF48F0}" styleName="Style moyen 3 - Accentuation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A111915-BE36-4E01-A7E5-04B1672EAD32}" styleName="Style léger 2 - Accentuation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7DF18680-E054-41AD-8BC1-D1AEF772440D}" styleName="Style moyen 2 - Accentuation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0" autoAdjust="0"/>
    <p:restoredTop sz="96863" autoAdjust="0"/>
  </p:normalViewPr>
  <p:slideViewPr>
    <p:cSldViewPr>
      <p:cViewPr varScale="1">
        <p:scale>
          <a:sx n="74" d="100"/>
          <a:sy n="74" d="100"/>
        </p:scale>
        <p:origin x="-1896" y="-96"/>
      </p:cViewPr>
      <p:guideLst>
        <p:guide orient="horz" pos="2160"/>
        <p:guide pos="2880"/>
      </p:guideLst>
    </p:cSldViewPr>
  </p:slideViewPr>
  <p:outlineViewPr>
    <p:cViewPr>
      <p:scale>
        <a:sx n="33" d="100"/>
        <a:sy n="33" d="100"/>
      </p:scale>
      <p:origin x="0" y="56776"/>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notesMaster" Target="notesMasters/notesMaster1.xml"/><Relationship Id="rId56" Type="http://schemas.openxmlformats.org/officeDocument/2006/relationships/handoutMaster" Target="handoutMasters/handoutMaster1.xml"/><Relationship Id="rId57" Type="http://schemas.openxmlformats.org/officeDocument/2006/relationships/printerSettings" Target="printerSettings/printerSettings1.bin"/><Relationship Id="rId58" Type="http://schemas.openxmlformats.org/officeDocument/2006/relationships/presProps" Target="presProps.xml"/><Relationship Id="rId59" Type="http://schemas.openxmlformats.org/officeDocument/2006/relationships/viewProps" Target="viewProp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theme" Target="theme/theme1.xml"/><Relationship Id="rId6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68DDCC6-A064-6B45-9029-FF4E7398E5A2}" type="datetimeFigureOut">
              <a:rPr lang="fr-FR" smtClean="0"/>
              <a:t>3/19/12</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F71662C-6904-7A41-8036-70ED91436AA2}" type="slidenum">
              <a:rPr lang="fr-FR" smtClean="0"/>
              <a:t>‹#›</a:t>
            </a:fld>
            <a:endParaRPr lang="fr-FR"/>
          </a:p>
        </p:txBody>
      </p:sp>
    </p:spTree>
    <p:extLst>
      <p:ext uri="{BB962C8B-B14F-4D97-AF65-F5344CB8AC3E}">
        <p14:creationId xmlns:p14="http://schemas.microsoft.com/office/powerpoint/2010/main" val="4585596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85B5038-0648-43C4-A9E6-4F4249D98069}" type="datetimeFigureOut">
              <a:rPr lang="fr-FR" smtClean="0"/>
              <a:pPr/>
              <a:t>3/19/12</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586397B-8E05-4715-A2DC-A7226DC372E6}" type="slidenum">
              <a:rPr lang="fr-FR" smtClean="0"/>
              <a:pPr/>
              <a:t>‹#›</a:t>
            </a:fld>
            <a:endParaRPr lang="fr-FR"/>
          </a:p>
        </p:txBody>
      </p:sp>
    </p:spTree>
    <p:extLst>
      <p:ext uri="{BB962C8B-B14F-4D97-AF65-F5344CB8AC3E}">
        <p14:creationId xmlns:p14="http://schemas.microsoft.com/office/powerpoint/2010/main" val="427224999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6E6D36BD-7E25-154F-8389-3FE86A42886E}" type="datetime1">
              <a:rPr lang="en-US" smtClean="0"/>
              <a:t>3/19/12</a:t>
            </a:fld>
            <a:endParaRPr lang="fr-FR"/>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09128B45-356E-4A35-ADDB-0EE72B20EEE7}" type="slidenum">
              <a:rPr lang="fr-FR" smtClean="0"/>
              <a:pPr/>
              <a:t>‹#›</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EE08EEF4-77EC-534F-95C9-D4CAA6092EEB}" type="datetime1">
              <a:rPr lang="en-US" smtClean="0"/>
              <a:t>3/19/12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9128B45-356E-4A35-ADDB-0EE72B20EEE7}" type="slidenum">
              <a:rPr lang="fr-FR" smtClean="0"/>
              <a:pPr/>
              <a:t>‹#›</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F9E29705-7A93-B84F-94C4-4836E97A2F78}" type="datetime1">
              <a:rPr lang="en-US" smtClean="0"/>
              <a:t>3/19/12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9128B45-356E-4A35-ADDB-0EE72B20EEE7}" type="slidenum">
              <a:rPr lang="fr-FR" smtClean="0"/>
              <a:pPr/>
              <a:t>‹#›</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47D0763F-5DE3-8448-B59A-BF490F309BAD}" type="datetime1">
              <a:rPr lang="en-US" smtClean="0"/>
              <a:t>3/19/12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9128B45-356E-4A35-ADDB-0EE72B20EEE7}" type="slidenum">
              <a:rPr lang="fr-FR" smtClean="0"/>
              <a:pPr/>
              <a:t>‹#›</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CF97C467-F1DF-F448-8549-821BFE298A60}" type="datetime1">
              <a:rPr lang="en-US" smtClean="0"/>
              <a:t>3/19/12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9128B45-356E-4A35-ADDB-0EE72B20EEE7}" type="slidenum">
              <a:rPr lang="fr-FR" smtClean="0"/>
              <a:pPr/>
              <a:t>‹#›</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EABEC5FA-B231-5A4E-BEA3-11268CB5A60F}" type="datetime1">
              <a:rPr lang="en-US" smtClean="0"/>
              <a:t>3/19/12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9128B45-356E-4A35-ADDB-0EE72B20EEE7}" type="slidenum">
              <a:rPr lang="fr-FR" smtClean="0"/>
              <a:pPr/>
              <a:t>‹#›</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4317E29B-3B24-5041-8216-9E4965E828B8}" type="datetime1">
              <a:rPr lang="en-US" smtClean="0"/>
              <a:t>3/19/12</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09128B45-356E-4A35-ADDB-0EE72B20EEE7}" type="slidenum">
              <a:rPr lang="fr-FR" smtClean="0"/>
              <a:pPr/>
              <a:t>‹#›</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25F31095-D99B-2446-A082-F030AF2C6754}" type="datetime1">
              <a:rPr lang="en-US" smtClean="0"/>
              <a:t>3/19/12</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09128B45-356E-4A35-ADDB-0EE72B20EEE7}" type="slidenum">
              <a:rPr lang="fr-FR" smtClean="0"/>
              <a:pPr/>
              <a:t>‹#›</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83B9C070-2892-0946-9BA5-20F539E7FF1C}" type="datetime1">
              <a:rPr lang="en-US" smtClean="0"/>
              <a:t>3/19/12</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09128B45-356E-4A35-ADDB-0EE72B20EEE7}" type="slidenum">
              <a:rPr lang="fr-FR" smtClean="0"/>
              <a:pPr/>
              <a:t>‹#›</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70694704-F733-DF4C-83FC-BE69778CEEDF}" type="datetime1">
              <a:rPr lang="en-US" smtClean="0"/>
              <a:t>3/19/12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9128B45-356E-4A35-ADDB-0EE72B20EEE7}" type="slidenum">
              <a:rPr lang="fr-FR" smtClean="0"/>
              <a:pPr/>
              <a:t>‹#›</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624AADB8-13C2-4846-8F56-2B9665532FBE}" type="datetime1">
              <a:rPr lang="en-US" smtClean="0"/>
              <a:t>3/19/12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9128B45-356E-4A35-ADDB-0EE72B20EEE7}" type="slidenum">
              <a:rPr lang="fr-FR" smtClean="0"/>
              <a:pPr/>
              <a:t>‹#›</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dirty="0" smtClean="0"/>
              <a:t>Cliquez pour modifier le style du titre</a:t>
            </a:r>
            <a:endParaRPr lang="fr-FR" dirty="0"/>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6DFFA8-4F46-374C-A338-4B411E6E8779}" type="datetime1">
              <a:rPr lang="en-US" smtClean="0"/>
              <a:t>3/19/12</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128B45-356E-4A35-ADDB-0EE72B20EEE7}" type="slidenum">
              <a:rPr lang="fr-FR" smtClean="0"/>
              <a:pPr/>
              <a:t>‹#›</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ctr" defTabSz="914400" rtl="0" eaLnBrk="1" latinLnBrk="0" hangingPunct="1">
        <a:spcBef>
          <a:spcPct val="0"/>
        </a:spcBef>
        <a:buNone/>
        <a:defRPr sz="32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eg"/><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package" Target="../embeddings/Document_Microsoft_Word1.docx"/><Relationship Id="rId5" Type="http://schemas.openxmlformats.org/officeDocument/2006/relationships/image" Target="../media/image10.png"/><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3.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jpeg"/><Relationship Id="rId5" Type="http://schemas.openxmlformats.org/officeDocument/2006/relationships/image" Target="../media/image2.jpeg"/><Relationship Id="rId6" Type="http://schemas.openxmlformats.org/officeDocument/2006/relationships/image" Target="../media/image3.jpeg"/><Relationship Id="rId1" Type="http://schemas.openxmlformats.org/officeDocument/2006/relationships/slideLayout" Target="../slideLayouts/slideLayout2.xml"/><Relationship Id="rId2" Type="http://schemas.openxmlformats.org/officeDocument/2006/relationships/hyperlink" Target="http://www.webdam.inria.fr/Alice"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 Id="rId3"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en-US" dirty="0" smtClean="0"/>
              <a:t>The Relational Model</a:t>
            </a:r>
            <a:endParaRPr lang="en-US" dirty="0"/>
          </a:p>
        </p:txBody>
      </p:sp>
      <p:sp>
        <p:nvSpPr>
          <p:cNvPr id="4" name="Espace réservé de la date 3"/>
          <p:cNvSpPr>
            <a:spLocks noGrp="1"/>
          </p:cNvSpPr>
          <p:nvPr>
            <p:ph type="dt" sz="half" idx="10"/>
          </p:nvPr>
        </p:nvSpPr>
        <p:spPr/>
        <p:txBody>
          <a:bodyPr/>
          <a:lstStyle/>
          <a:p>
            <a:fld id="{62D60D90-C0FC-A343-9BD6-472BBE774214}" type="datetime1">
              <a:rPr lang="en-US" smtClean="0"/>
              <a:t>3/19/12</a:t>
            </a:fld>
            <a:endParaRPr lang="fr-FR" dirty="0"/>
          </a:p>
        </p:txBody>
      </p:sp>
      <p:sp>
        <p:nvSpPr>
          <p:cNvPr id="5" name="Espace réservé du numéro de diapositive 4"/>
          <p:cNvSpPr>
            <a:spLocks noGrp="1"/>
          </p:cNvSpPr>
          <p:nvPr>
            <p:ph type="sldNum" sz="quarter" idx="12"/>
          </p:nvPr>
        </p:nvSpPr>
        <p:spPr/>
        <p:txBody>
          <a:bodyPr/>
          <a:lstStyle/>
          <a:p>
            <a:fld id="{09128B45-356E-4A35-ADDB-0EE72B20EEE7}" type="slidenum">
              <a:rPr lang="fr-FR" smtClean="0"/>
              <a:pPr/>
              <a:t>1</a:t>
            </a:fld>
            <a:endParaRPr lang="fr-FR" dirty="0"/>
          </a:p>
        </p:txBody>
      </p:sp>
      <p:sp>
        <p:nvSpPr>
          <p:cNvPr id="8" name="Sous-titre 2"/>
          <p:cNvSpPr txBox="1">
            <a:spLocks/>
          </p:cNvSpPr>
          <p:nvPr/>
        </p:nvSpPr>
        <p:spPr>
          <a:xfrm>
            <a:off x="899592" y="3695055"/>
            <a:ext cx="7560840" cy="17526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fr-FR" smtClean="0">
                <a:solidFill>
                  <a:schemeClr val="tx1">
                    <a:lumMod val="65000"/>
                    <a:lumOff val="35000"/>
                  </a:schemeClr>
                </a:solidFill>
              </a:rPr>
              <a:t>Serge Abiteboul </a:t>
            </a:r>
            <a:endParaRPr lang="fr-FR" dirty="0" smtClean="0">
              <a:solidFill>
                <a:schemeClr val="tx1">
                  <a:lumMod val="65000"/>
                  <a:lumOff val="35000"/>
                </a:schemeClr>
              </a:solidFill>
            </a:endParaRPr>
          </a:p>
          <a:p>
            <a:r>
              <a:rPr lang="fr-FR" dirty="0" smtClean="0">
                <a:solidFill>
                  <a:schemeClr val="tx1">
                    <a:lumMod val="65000"/>
                    <a:lumOff val="35000"/>
                  </a:schemeClr>
                </a:solidFill>
              </a:rPr>
              <a:t>Chaire informatique et sciences numériques</a:t>
            </a:r>
          </a:p>
        </p:txBody>
      </p:sp>
      <p:sp>
        <p:nvSpPr>
          <p:cNvPr id="9" name="Espace réservé de la date 3"/>
          <p:cNvSpPr txBox="1">
            <a:spLocks/>
          </p:cNvSpPr>
          <p:nvPr/>
        </p:nvSpPr>
        <p:spPr>
          <a:xfrm>
            <a:off x="518864" y="6356350"/>
            <a:ext cx="2133600" cy="365125"/>
          </a:xfrm>
          <a:prstGeom prst="rect">
            <a:avLst/>
          </a:prstGeom>
        </p:spPr>
        <p:txBody>
          <a:bodyPr vert="horz" lIns="91440" tIns="45720" rIns="91440" bIns="45720" rtlCol="0" anchor="ctr"/>
          <a:lstStyle>
            <a:defPPr>
              <a:defRPr lang="fr-FR"/>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AD6D11A-350C-0D4C-BE1C-2AE2FD4F7718}" type="datetime1">
              <a:rPr lang="en-US" smtClean="0"/>
              <a:pPr/>
              <a:t>3/19/12</a:t>
            </a:fld>
            <a:endParaRPr lang="fr-FR" dirty="0"/>
          </a:p>
        </p:txBody>
      </p:sp>
      <p:sp>
        <p:nvSpPr>
          <p:cNvPr id="10" name="Espace réservé du numéro de diapositive 4"/>
          <p:cNvSpPr txBox="1">
            <a:spLocks/>
          </p:cNvSpPr>
          <p:nvPr/>
        </p:nvSpPr>
        <p:spPr>
          <a:xfrm>
            <a:off x="6372200" y="6356350"/>
            <a:ext cx="21336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9128B45-356E-4A35-ADDB-0EE72B20EEE7}" type="slidenum">
              <a:rPr lang="fr-FR" smtClean="0"/>
              <a:pPr/>
              <a:t>1</a:t>
            </a:fld>
            <a:endParaRPr lang="fr-FR" dirty="0"/>
          </a:p>
        </p:txBody>
      </p:sp>
      <p:sp>
        <p:nvSpPr>
          <p:cNvPr id="11" name="Espace réservé de la date 3"/>
          <p:cNvSpPr txBox="1">
            <a:spLocks/>
          </p:cNvSpPr>
          <p:nvPr/>
        </p:nvSpPr>
        <p:spPr>
          <a:xfrm>
            <a:off x="518864" y="6356350"/>
            <a:ext cx="2133600" cy="365125"/>
          </a:xfrm>
          <a:prstGeom prst="rect">
            <a:avLst/>
          </a:prstGeom>
        </p:spPr>
        <p:txBody>
          <a:bodyPr vert="horz" lIns="91440" tIns="45720" rIns="91440" bIns="45720" rtlCol="0" anchor="ctr"/>
          <a:lstStyle>
            <a:defPPr>
              <a:defRPr lang="fr-FR"/>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59F14E5-B6AB-3A42-A800-E01831A72A35}" type="datetime1">
              <a:rPr lang="en-US" smtClean="0"/>
              <a:pPr/>
              <a:t>3/19/12</a:t>
            </a:fld>
            <a:endParaRPr lang="fr-FR" dirty="0"/>
          </a:p>
        </p:txBody>
      </p:sp>
      <p:sp>
        <p:nvSpPr>
          <p:cNvPr id="12" name="Espace réservé du numéro de diapositive 4"/>
          <p:cNvSpPr txBox="1">
            <a:spLocks/>
          </p:cNvSpPr>
          <p:nvPr/>
        </p:nvSpPr>
        <p:spPr>
          <a:xfrm>
            <a:off x="6372200" y="6356350"/>
            <a:ext cx="21336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9128B45-356E-4A35-ADDB-0EE72B20EEE7}" type="slidenum">
              <a:rPr lang="fr-FR" smtClean="0"/>
              <a:pPr/>
              <a:t>1</a:t>
            </a:fld>
            <a:endParaRPr lang="fr-FR" dirty="0"/>
          </a:p>
        </p:txBody>
      </p:sp>
      <p:pic>
        <p:nvPicPr>
          <p:cNvPr id="13" name="Image 12" descr="cachan.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76256" y="5908231"/>
            <a:ext cx="1522258" cy="761129"/>
          </a:xfrm>
          <a:prstGeom prst="rect">
            <a:avLst/>
          </a:prstGeom>
        </p:spPr>
      </p:pic>
      <p:pic>
        <p:nvPicPr>
          <p:cNvPr id="14" name="Image 13" descr="college.jpe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13584" y="5874581"/>
            <a:ext cx="2049394" cy="794779"/>
          </a:xfrm>
          <a:prstGeom prst="rect">
            <a:avLst/>
          </a:prstGeom>
        </p:spPr>
      </p:pic>
      <p:pic>
        <p:nvPicPr>
          <p:cNvPr id="15" name="Image 14" descr="logoinria.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3529" y="5916976"/>
            <a:ext cx="2506128" cy="752384"/>
          </a:xfrm>
          <a:prstGeom prst="rect">
            <a:avLst/>
          </a:prstGeom>
          <a:ln>
            <a:noFill/>
          </a:ln>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ctrTitle"/>
          </p:nvPr>
        </p:nvSpPr>
        <p:spPr>
          <a:xfrm>
            <a:off x="467544" y="2130425"/>
            <a:ext cx="7990656" cy="1442591"/>
          </a:xfrm>
        </p:spPr>
        <p:txBody>
          <a:bodyPr/>
          <a:lstStyle/>
          <a:p>
            <a:r>
              <a:rPr lang="en-US" dirty="0" smtClean="0"/>
              <a:t>1</a:t>
            </a:r>
            <a:r>
              <a:rPr lang="en-US" baseline="30000" dirty="0" smtClean="0"/>
              <a:t>st</a:t>
            </a:r>
            <a:r>
              <a:rPr lang="en-US" dirty="0" smtClean="0"/>
              <a:t> principle: abstraction</a:t>
            </a:r>
            <a:endParaRPr lang="en-US" dirty="0"/>
          </a:p>
        </p:txBody>
      </p:sp>
      <p:sp>
        <p:nvSpPr>
          <p:cNvPr id="5" name="Espace réservé de la date 4"/>
          <p:cNvSpPr>
            <a:spLocks noGrp="1"/>
          </p:cNvSpPr>
          <p:nvPr>
            <p:ph type="dt" sz="half" idx="10"/>
          </p:nvPr>
        </p:nvSpPr>
        <p:spPr/>
        <p:txBody>
          <a:bodyPr/>
          <a:lstStyle/>
          <a:p>
            <a:fld id="{B0956C95-4757-D944-9CB4-EB2469653E2C}" type="datetime1">
              <a:rPr lang="en-US" smtClean="0"/>
              <a:t>3/19/12</a:t>
            </a:fld>
            <a:endParaRPr lang="fr-FR"/>
          </a:p>
        </p:txBody>
      </p:sp>
      <p:sp>
        <p:nvSpPr>
          <p:cNvPr id="6" name="Espace réservé du numéro de diapositive 5"/>
          <p:cNvSpPr>
            <a:spLocks noGrp="1"/>
          </p:cNvSpPr>
          <p:nvPr>
            <p:ph type="sldNum" sz="quarter" idx="12"/>
          </p:nvPr>
        </p:nvSpPr>
        <p:spPr/>
        <p:txBody>
          <a:bodyPr/>
          <a:lstStyle/>
          <a:p>
            <a:fld id="{09128B45-356E-4A35-ADDB-0EE72B20EEE7}" type="slidenum">
              <a:rPr lang="fr-FR" smtClean="0"/>
              <a:pPr/>
              <a:t>10</a:t>
            </a:fld>
            <a:endParaRPr lang="fr-FR"/>
          </a:p>
        </p:txBody>
      </p:sp>
      <p:sp>
        <p:nvSpPr>
          <p:cNvPr id="7" name="Sous-titre 6"/>
          <p:cNvSpPr>
            <a:spLocks noGrp="1"/>
          </p:cNvSpPr>
          <p:nvPr>
            <p:ph type="subTitle" idx="1"/>
          </p:nvPr>
        </p:nvSpPr>
        <p:spPr>
          <a:xfrm>
            <a:off x="1371600" y="3886200"/>
            <a:ext cx="6728792" cy="1752600"/>
          </a:xfrm>
        </p:spPr>
        <p:txBody>
          <a:bodyPr/>
          <a:lstStyle/>
          <a:p>
            <a:r>
              <a:rPr lang="en-US" dirty="0" smtClean="0">
                <a:solidFill>
                  <a:srgbClr val="404040"/>
                </a:solidFill>
              </a:rPr>
              <a:t>High level data model: The relational model</a:t>
            </a:r>
            <a:endParaRPr lang="en-US" dirty="0">
              <a:solidFill>
                <a:srgbClr val="404040"/>
              </a:solidFill>
            </a:endParaRPr>
          </a:p>
        </p:txBody>
      </p:sp>
    </p:spTree>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en-US" dirty="0"/>
              <a:t>The relational model</a:t>
            </a:r>
            <a:endParaRPr lang="en-US" sz="3200" dirty="0"/>
          </a:p>
        </p:txBody>
      </p:sp>
      <p:sp>
        <p:nvSpPr>
          <p:cNvPr id="3" name="Espace réservé du contenu 2"/>
          <p:cNvSpPr>
            <a:spLocks noGrp="1"/>
          </p:cNvSpPr>
          <p:nvPr>
            <p:ph idx="1"/>
          </p:nvPr>
        </p:nvSpPr>
        <p:spPr/>
        <p:txBody>
          <a:bodyPr>
            <a:normAutofit/>
          </a:bodyPr>
          <a:lstStyle/>
          <a:p>
            <a:pPr>
              <a:buNone/>
            </a:pPr>
            <a:r>
              <a:rPr lang="en-US" sz="2400" dirty="0" smtClean="0"/>
              <a:t>Codd 1970</a:t>
            </a:r>
          </a:p>
          <a:p>
            <a:pPr>
              <a:buNone/>
            </a:pPr>
            <a:r>
              <a:rPr lang="en-US" sz="2400" dirty="0" smtClean="0"/>
              <a:t>Data are represented as tables, namely </a:t>
            </a:r>
            <a:r>
              <a:rPr lang="en-US" sz="2400" b="1" dirty="0" smtClean="0">
                <a:solidFill>
                  <a:srgbClr val="FF0000"/>
                </a:solidFill>
              </a:rPr>
              <a:t>relations</a:t>
            </a:r>
          </a:p>
          <a:p>
            <a:pPr>
              <a:buNone/>
            </a:pPr>
            <a:r>
              <a:rPr lang="en-US" sz="2400" dirty="0" smtClean="0"/>
              <a:t>Queries are expressed in </a:t>
            </a:r>
            <a:r>
              <a:rPr lang="en-US" sz="2400" b="1" dirty="0" smtClean="0">
                <a:solidFill>
                  <a:srgbClr val="FF0000"/>
                </a:solidFill>
              </a:rPr>
              <a:t>relational calculus</a:t>
            </a:r>
            <a:r>
              <a:rPr lang="en-US" sz="2400" dirty="0" smtClean="0"/>
              <a:t>: « declarative » </a:t>
            </a:r>
          </a:p>
          <a:p>
            <a:pPr lvl="1"/>
            <a:r>
              <a:rPr lang="en-US" sz="2000" dirty="0" smtClean="0"/>
              <a:t>Essentially First order logic</a:t>
            </a:r>
          </a:p>
          <a:p>
            <a:pPr>
              <a:buNone/>
            </a:pPr>
            <a:r>
              <a:rPr lang="en-US" sz="2400" dirty="0" smtClean="0"/>
              <a:t>In practice, a richer model/language: </a:t>
            </a:r>
            <a:r>
              <a:rPr lang="en-US" sz="2400" b="1" dirty="0" smtClean="0">
                <a:solidFill>
                  <a:srgbClr val="3366FF"/>
                </a:solidFill>
              </a:rPr>
              <a:t>SQL</a:t>
            </a:r>
          </a:p>
          <a:p>
            <a:pPr lvl="1"/>
            <a:r>
              <a:rPr lang="en-US" sz="2000" dirty="0" smtClean="0">
                <a:solidFill>
                  <a:srgbClr val="000000"/>
                </a:solidFill>
              </a:rPr>
              <a:t>Ordering between tuples, nesting, aggregate functions, nulls…</a:t>
            </a:r>
          </a:p>
          <a:p>
            <a:pPr>
              <a:buNone/>
            </a:pPr>
            <a:r>
              <a:rPr lang="en-US" sz="2400" dirty="0" smtClean="0"/>
              <a:t>Very  successful both scientifically and industrially</a:t>
            </a:r>
          </a:p>
          <a:p>
            <a:pPr lvl="1"/>
            <a:r>
              <a:rPr lang="en-US" sz="2000" dirty="0" smtClean="0"/>
              <a:t>Commercial systems such as Oracle, IBM’s DB2</a:t>
            </a:r>
          </a:p>
          <a:p>
            <a:pPr lvl="1"/>
            <a:r>
              <a:rPr lang="en-US" sz="2000" dirty="0" smtClean="0"/>
              <a:t>Popular free software like </a:t>
            </a:r>
            <a:r>
              <a:rPr lang="en-US" sz="2000" dirty="0" err="1" smtClean="0"/>
              <a:t>mySQL</a:t>
            </a:r>
            <a:endParaRPr lang="en-US" sz="2000" dirty="0" smtClean="0"/>
          </a:p>
          <a:p>
            <a:pPr lvl="1"/>
            <a:r>
              <a:rPr lang="en-US" sz="2000" dirty="0" smtClean="0"/>
              <a:t>DBMS on personal computers such as MS Access</a:t>
            </a:r>
          </a:p>
          <a:p>
            <a:pPr>
              <a:buNone/>
            </a:pPr>
            <a:endParaRPr lang="en-US" sz="2400" dirty="0"/>
          </a:p>
        </p:txBody>
      </p:sp>
      <p:sp>
        <p:nvSpPr>
          <p:cNvPr id="4" name="Espace réservé de la date 3"/>
          <p:cNvSpPr>
            <a:spLocks noGrp="1"/>
          </p:cNvSpPr>
          <p:nvPr>
            <p:ph type="dt" sz="half" idx="10"/>
          </p:nvPr>
        </p:nvSpPr>
        <p:spPr/>
        <p:txBody>
          <a:bodyPr/>
          <a:lstStyle/>
          <a:p>
            <a:fld id="{40E892E9-D8FA-B543-A452-C8373BD763A7}" type="datetime1">
              <a:rPr lang="en-US" smtClean="0"/>
              <a:t>3/19/12</a:t>
            </a:fld>
            <a:endParaRPr lang="en-US"/>
          </a:p>
        </p:txBody>
      </p:sp>
      <p:sp>
        <p:nvSpPr>
          <p:cNvPr id="5" name="Espace réservé du numéro de diapositive 4"/>
          <p:cNvSpPr>
            <a:spLocks noGrp="1"/>
          </p:cNvSpPr>
          <p:nvPr>
            <p:ph type="sldNum" sz="quarter" idx="12"/>
          </p:nvPr>
        </p:nvSpPr>
        <p:spPr/>
        <p:txBody>
          <a:bodyPr/>
          <a:lstStyle/>
          <a:p>
            <a:fld id="{09128B45-356E-4A35-ADDB-0EE72B20EEE7}" type="slidenum">
              <a:rPr lang="en-US" smtClean="0"/>
              <a:pPr/>
              <a:t>11</a:t>
            </a:fld>
            <a:endParaRPr lang="en-US"/>
          </a:p>
        </p:txBody>
      </p:sp>
    </p:spTree>
    <p:extLst>
      <p:ext uri="{BB962C8B-B14F-4D97-AF65-F5344CB8AC3E}">
        <p14:creationId xmlns:p14="http://schemas.microsoft.com/office/powerpoint/2010/main" val="1837225695"/>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t 3"/>
          <p:cNvGraphicFramePr>
            <a:graphicFrameLocks noChangeAspect="1"/>
          </p:cNvGraphicFramePr>
          <p:nvPr>
            <p:extLst>
              <p:ext uri="{D42A27DB-BD31-4B8C-83A1-F6EECF244321}">
                <p14:modId xmlns:p14="http://schemas.microsoft.com/office/powerpoint/2010/main" val="599308608"/>
              </p:ext>
            </p:extLst>
          </p:nvPr>
        </p:nvGraphicFramePr>
        <p:xfrm>
          <a:off x="1" y="0"/>
          <a:ext cx="9108504" cy="6858000"/>
        </p:xfrm>
        <a:graphic>
          <a:graphicData uri="http://schemas.openxmlformats.org/presentationml/2006/ole">
            <mc:AlternateContent xmlns:mc="http://schemas.openxmlformats.org/markup-compatibility/2006">
              <mc:Choice xmlns:v="urn:schemas-microsoft-com:vml" Requires="v">
                <p:oleObj spid="_x0000_s32851" name="Document" r:id="rId4" imgW="5879884" imgH="4609930" progId="Word.Document.12">
                  <p:embed/>
                </p:oleObj>
              </mc:Choice>
              <mc:Fallback>
                <p:oleObj name="Document" r:id="rId4" imgW="5879884" imgH="4609930" progId="Word.Document.12">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0"/>
                        <a:ext cx="9108504" cy="6858000"/>
                      </a:xfrm>
                      <a:prstGeom prst="rect">
                        <a:avLst/>
                      </a:prstGeom>
                      <a:noFill/>
                      <a:extLst/>
                    </p:spPr>
                  </p:pic>
                </p:oleObj>
              </mc:Fallback>
            </mc:AlternateContent>
          </a:graphicData>
        </a:graphic>
      </p:graphicFrame>
      <p:sp>
        <p:nvSpPr>
          <p:cNvPr id="5" name="Espace réservé de la date 4"/>
          <p:cNvSpPr>
            <a:spLocks noGrp="1"/>
          </p:cNvSpPr>
          <p:nvPr>
            <p:ph type="dt" sz="half" idx="10"/>
          </p:nvPr>
        </p:nvSpPr>
        <p:spPr/>
        <p:txBody>
          <a:bodyPr/>
          <a:lstStyle/>
          <a:p>
            <a:fld id="{9A3E2616-BCBC-3347-95EA-B5F9E7918366}" type="datetime1">
              <a:rPr lang="en-US" smtClean="0"/>
              <a:t>3/19/12</a:t>
            </a:fld>
            <a:endParaRPr lang="fr-FR"/>
          </a:p>
        </p:txBody>
      </p:sp>
      <p:sp>
        <p:nvSpPr>
          <p:cNvPr id="6" name="Espace réservé du numéro de diapositive 5"/>
          <p:cNvSpPr>
            <a:spLocks noGrp="1"/>
          </p:cNvSpPr>
          <p:nvPr>
            <p:ph type="sldNum" sz="quarter" idx="12"/>
          </p:nvPr>
        </p:nvSpPr>
        <p:spPr/>
        <p:txBody>
          <a:bodyPr/>
          <a:lstStyle/>
          <a:p>
            <a:fld id="{09128B45-356E-4A35-ADDB-0EE72B20EEE7}" type="slidenum">
              <a:rPr lang="fr-FR" smtClean="0"/>
              <a:pPr/>
              <a:t>12</a:t>
            </a:fld>
            <a:endParaRPr lang="fr-FR"/>
          </a:p>
        </p:txBody>
      </p:sp>
      <p:sp>
        <p:nvSpPr>
          <p:cNvPr id="2" name="Titre 1"/>
          <p:cNvSpPr>
            <a:spLocks noGrp="1"/>
          </p:cNvSpPr>
          <p:nvPr>
            <p:ph type="title"/>
          </p:nvPr>
        </p:nvSpPr>
        <p:spPr>
          <a:xfrm>
            <a:off x="323528" y="-171400"/>
            <a:ext cx="8229600" cy="1143000"/>
          </a:xfrm>
        </p:spPr>
        <p:txBody>
          <a:bodyPr/>
          <a:lstStyle/>
          <a:p>
            <a:pPr algn="r"/>
            <a:r>
              <a:rPr lang="en-US" sz="3200" dirty="0" smtClean="0"/>
              <a:t>Relations</a:t>
            </a:r>
            <a:endParaRPr lang="en-US" sz="3200" dirty="0"/>
          </a:p>
        </p:txBody>
      </p:sp>
    </p:spTree>
    <p:extLst>
      <p:ext uri="{BB962C8B-B14F-4D97-AF65-F5344CB8AC3E}">
        <p14:creationId xmlns:p14="http://schemas.microsoft.com/office/powerpoint/2010/main" val="4208637505"/>
      </p:ext>
    </p:extLst>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en-US" sz="3200" smtClean="0"/>
              <a:t>Queries are expressed in relational calculus</a:t>
            </a:r>
            <a:endParaRPr lang="en-US" sz="3200"/>
          </a:p>
        </p:txBody>
      </p:sp>
      <p:sp>
        <p:nvSpPr>
          <p:cNvPr id="6" name="Espace réservé du contenu 5"/>
          <p:cNvSpPr>
            <a:spLocks noGrp="1"/>
          </p:cNvSpPr>
          <p:nvPr>
            <p:ph idx="1"/>
          </p:nvPr>
        </p:nvSpPr>
        <p:spPr/>
        <p:txBody>
          <a:bodyPr/>
          <a:lstStyle/>
          <a:p>
            <a:pPr marL="0" indent="0">
              <a:buNone/>
            </a:pPr>
            <a:r>
              <a:rPr lang="en-US" sz="2400" dirty="0" smtClean="0"/>
              <a:t>q</a:t>
            </a:r>
            <a:r>
              <a:rPr lang="en-US" sz="2400" baseline="-25000" dirty="0" smtClean="0"/>
              <a:t>HB</a:t>
            </a:r>
            <a:r>
              <a:rPr lang="en-US" sz="2400" dirty="0" smtClean="0"/>
              <a:t> = { s, h | </a:t>
            </a:r>
            <a:r>
              <a:rPr lang="en-US" sz="2400" dirty="0" smtClean="0">
                <a:sym typeface="Symbol"/>
              </a:rPr>
              <a:t></a:t>
            </a:r>
            <a:r>
              <a:rPr lang="en-US" sz="2400" dirty="0" smtClean="0"/>
              <a:t> d, t ( </a:t>
            </a:r>
            <a:r>
              <a:rPr lang="en-US" sz="2400" i="1" dirty="0" smtClean="0"/>
              <a:t>Film</a:t>
            </a:r>
            <a:r>
              <a:rPr lang="en-US" sz="2400" dirty="0" smtClean="0"/>
              <a:t>(t, d, « Humphrey Bogart ») </a:t>
            </a:r>
            <a:r>
              <a:rPr lang="en-US" sz="2400" b="1" dirty="0" smtClean="0">
                <a:sym typeface="Symbol"/>
              </a:rPr>
              <a:t></a:t>
            </a:r>
            <a:r>
              <a:rPr lang="en-US" sz="2400" dirty="0" smtClean="0"/>
              <a:t> </a:t>
            </a:r>
            <a:r>
              <a:rPr lang="en-US" sz="2400" i="1" dirty="0" smtClean="0"/>
              <a:t>Séance</a:t>
            </a:r>
            <a:r>
              <a:rPr lang="en-US" sz="2400" dirty="0" smtClean="0"/>
              <a:t>(t, s, h ) }</a:t>
            </a:r>
          </a:p>
          <a:p>
            <a:pPr marL="0" indent="0">
              <a:buNone/>
            </a:pPr>
            <a:endParaRPr lang="en-US" sz="2400" dirty="0" smtClean="0"/>
          </a:p>
          <a:p>
            <a:pPr marL="0" indent="0">
              <a:buNone/>
            </a:pPr>
            <a:r>
              <a:rPr lang="en-US" sz="2400" dirty="0" smtClean="0"/>
              <a:t>In practice, using a syntax that is easier to understand:</a:t>
            </a:r>
          </a:p>
          <a:p>
            <a:pPr marL="0" indent="0">
              <a:buNone/>
            </a:pPr>
            <a:r>
              <a:rPr lang="en-US" sz="2400" dirty="0" smtClean="0"/>
              <a:t>SQL:</a:t>
            </a:r>
          </a:p>
          <a:p>
            <a:pPr marL="482600" lvl="1" indent="0">
              <a:buNone/>
            </a:pPr>
            <a:r>
              <a:rPr lang="en-US" sz="2000" b="1" dirty="0" smtClean="0"/>
              <a:t>select</a:t>
            </a:r>
            <a:r>
              <a:rPr lang="en-US" sz="2000" dirty="0" smtClean="0"/>
              <a:t> </a:t>
            </a:r>
            <a:r>
              <a:rPr lang="en-US" sz="2000" dirty="0" err="1" smtClean="0"/>
              <a:t>salle</a:t>
            </a:r>
            <a:r>
              <a:rPr lang="en-US" sz="2000" dirty="0" smtClean="0"/>
              <a:t>, </a:t>
            </a:r>
            <a:r>
              <a:rPr lang="en-US" sz="2000" dirty="0" err="1" smtClean="0"/>
              <a:t>heure</a:t>
            </a:r>
            <a:endParaRPr lang="en-US" sz="2000" dirty="0" smtClean="0"/>
          </a:p>
          <a:p>
            <a:pPr marL="482600" lvl="1" indent="0">
              <a:buNone/>
            </a:pPr>
            <a:r>
              <a:rPr lang="en-US" sz="2000" b="1" dirty="0" smtClean="0"/>
              <a:t>from</a:t>
            </a:r>
            <a:r>
              <a:rPr lang="en-US" sz="2000" dirty="0" smtClean="0"/>
              <a:t> Film, Séance</a:t>
            </a:r>
          </a:p>
          <a:p>
            <a:pPr marL="482600" lvl="1" indent="0">
              <a:buNone/>
            </a:pPr>
            <a:r>
              <a:rPr lang="en-US" sz="2000" b="1" dirty="0" smtClean="0"/>
              <a:t>where</a:t>
            </a:r>
            <a:r>
              <a:rPr lang="en-US" sz="2000" dirty="0" smtClean="0"/>
              <a:t> </a:t>
            </a:r>
            <a:r>
              <a:rPr lang="en-US" sz="2000" dirty="0" err="1" smtClean="0"/>
              <a:t>Film.titre</a:t>
            </a:r>
            <a:r>
              <a:rPr lang="en-US" sz="2000" dirty="0" smtClean="0"/>
              <a:t> = </a:t>
            </a:r>
            <a:r>
              <a:rPr lang="en-US" sz="2000" dirty="0" err="1" smtClean="0"/>
              <a:t>Séance.titre</a:t>
            </a:r>
            <a:r>
              <a:rPr lang="en-US" sz="2000" dirty="0" smtClean="0"/>
              <a:t> </a:t>
            </a:r>
            <a:r>
              <a:rPr lang="en-US" sz="2000" b="1" dirty="0" smtClean="0"/>
              <a:t>and</a:t>
            </a:r>
            <a:r>
              <a:rPr lang="en-US" sz="2000" dirty="0" smtClean="0"/>
              <a:t> </a:t>
            </a:r>
            <a:r>
              <a:rPr lang="en-US" sz="2000" dirty="0" err="1" smtClean="0"/>
              <a:t>acteur</a:t>
            </a:r>
            <a:r>
              <a:rPr lang="en-US" sz="2000" dirty="0" smtClean="0"/>
              <a:t>= «Humphrey Bogart»</a:t>
            </a:r>
          </a:p>
          <a:p>
            <a:endParaRPr lang="en-US" sz="2400" dirty="0"/>
          </a:p>
        </p:txBody>
      </p:sp>
      <p:sp>
        <p:nvSpPr>
          <p:cNvPr id="4" name="Espace réservé de la date 3"/>
          <p:cNvSpPr>
            <a:spLocks noGrp="1"/>
          </p:cNvSpPr>
          <p:nvPr>
            <p:ph type="dt" sz="half" idx="10"/>
          </p:nvPr>
        </p:nvSpPr>
        <p:spPr/>
        <p:txBody>
          <a:bodyPr/>
          <a:lstStyle/>
          <a:p>
            <a:fld id="{D063E973-F44E-2C41-97AE-FE3EAF9A90E0}" type="datetime1">
              <a:rPr lang="en-US" smtClean="0"/>
              <a:t>3/19/12</a:t>
            </a:fld>
            <a:endParaRPr lang="en-US"/>
          </a:p>
        </p:txBody>
      </p:sp>
      <p:sp>
        <p:nvSpPr>
          <p:cNvPr id="7" name="Espace réservé du numéro de diapositive 6"/>
          <p:cNvSpPr>
            <a:spLocks noGrp="1"/>
          </p:cNvSpPr>
          <p:nvPr>
            <p:ph type="sldNum" sz="quarter" idx="12"/>
          </p:nvPr>
        </p:nvSpPr>
        <p:spPr/>
        <p:txBody>
          <a:bodyPr/>
          <a:lstStyle/>
          <a:p>
            <a:fld id="{09128B45-356E-4A35-ADDB-0EE72B20EEE7}" type="slidenum">
              <a:rPr lang="en-US" smtClean="0"/>
              <a:pPr/>
              <a:t>13</a:t>
            </a:fld>
            <a:endParaRPr lang="en-US"/>
          </a:p>
        </p:txBody>
      </p:sp>
    </p:spTree>
    <p:extLst>
      <p:ext uri="{BB962C8B-B14F-4D97-AF65-F5344CB8AC3E}">
        <p14:creationId xmlns:p14="http://schemas.microsoft.com/office/powerpoint/2010/main" val="313134048"/>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requetealgebre.png"/>
          <p:cNvPicPr/>
          <p:nvPr/>
        </p:nvPicPr>
        <p:blipFill>
          <a:blip r:embed="rId2" cstate="print"/>
          <a:stretch>
            <a:fillRect/>
          </a:stretch>
        </p:blipFill>
        <p:spPr>
          <a:xfrm>
            <a:off x="0" y="0"/>
            <a:ext cx="9127060" cy="6957392"/>
          </a:xfrm>
          <a:prstGeom prst="rect">
            <a:avLst/>
          </a:prstGeom>
          <a:noFill/>
        </p:spPr>
      </p:pic>
      <p:sp>
        <p:nvSpPr>
          <p:cNvPr id="2" name="Titre 1"/>
          <p:cNvSpPr>
            <a:spLocks noGrp="1"/>
          </p:cNvSpPr>
          <p:nvPr>
            <p:ph type="title"/>
          </p:nvPr>
        </p:nvSpPr>
        <p:spPr/>
        <p:txBody>
          <a:bodyPr>
            <a:normAutofit/>
          </a:bodyPr>
          <a:lstStyle/>
          <a:p>
            <a:pPr algn="l"/>
            <a:r>
              <a:rPr lang="en-US" dirty="0" smtClean="0"/>
              <a:t>Relational</a:t>
            </a:r>
            <a:br>
              <a:rPr lang="en-US" dirty="0" smtClean="0"/>
            </a:br>
            <a:r>
              <a:rPr lang="en-US" dirty="0"/>
              <a:t>a</a:t>
            </a:r>
            <a:r>
              <a:rPr lang="en-US" sz="3200" dirty="0" smtClean="0"/>
              <a:t>lgebra</a:t>
            </a:r>
            <a:endParaRPr lang="en-US" sz="3200" dirty="0"/>
          </a:p>
        </p:txBody>
      </p:sp>
      <p:sp>
        <p:nvSpPr>
          <p:cNvPr id="4" name="Espace réservé de la date 3"/>
          <p:cNvSpPr>
            <a:spLocks noGrp="1"/>
          </p:cNvSpPr>
          <p:nvPr>
            <p:ph type="dt" sz="half" idx="10"/>
          </p:nvPr>
        </p:nvSpPr>
        <p:spPr/>
        <p:txBody>
          <a:bodyPr/>
          <a:lstStyle/>
          <a:p>
            <a:fld id="{38C55B5E-E0C9-0F4B-AAFA-673BC5605854}" type="datetime1">
              <a:rPr lang="en-US" smtClean="0"/>
              <a:t>3/19/12</a:t>
            </a:fld>
            <a:endParaRPr lang="fr-FR"/>
          </a:p>
        </p:txBody>
      </p:sp>
      <p:sp>
        <p:nvSpPr>
          <p:cNvPr id="6" name="Espace réservé du numéro de diapositive 5"/>
          <p:cNvSpPr>
            <a:spLocks noGrp="1"/>
          </p:cNvSpPr>
          <p:nvPr>
            <p:ph type="sldNum" sz="quarter" idx="12"/>
          </p:nvPr>
        </p:nvSpPr>
        <p:spPr/>
        <p:txBody>
          <a:bodyPr/>
          <a:lstStyle/>
          <a:p>
            <a:fld id="{09128B45-356E-4A35-ADDB-0EE72B20EEE7}" type="slidenum">
              <a:rPr lang="fr-FR" smtClean="0"/>
              <a:pPr/>
              <a:t>14</a:t>
            </a:fld>
            <a:endParaRPr lang="fr-FR"/>
          </a:p>
        </p:txBody>
      </p:sp>
      <p:sp>
        <p:nvSpPr>
          <p:cNvPr id="7" name="ZoneTexte 6"/>
          <p:cNvSpPr txBox="1"/>
          <p:nvPr/>
        </p:nvSpPr>
        <p:spPr>
          <a:xfrm>
            <a:off x="5683351" y="4437112"/>
            <a:ext cx="3460649" cy="1200328"/>
          </a:xfrm>
          <a:prstGeom prst="rect">
            <a:avLst/>
          </a:prstGeom>
          <a:noFill/>
        </p:spPr>
        <p:txBody>
          <a:bodyPr wrap="square" rtlCol="0">
            <a:spAutoFit/>
          </a:bodyPr>
          <a:lstStyle/>
          <a:p>
            <a:r>
              <a:rPr lang="en-US" sz="2400" dirty="0"/>
              <a:t>Queries are translated in </a:t>
            </a:r>
            <a:r>
              <a:rPr lang="en-US" sz="2400" b="1" dirty="0">
                <a:solidFill>
                  <a:srgbClr val="FF0000"/>
                </a:solidFill>
              </a:rPr>
              <a:t>algebraic expressions </a:t>
            </a:r>
            <a:r>
              <a:rPr lang="en-US" sz="2400" dirty="0"/>
              <a:t>and evaluated efficiently</a:t>
            </a:r>
          </a:p>
        </p:txBody>
      </p:sp>
    </p:spTree>
    <p:extLst>
      <p:ext uri="{BB962C8B-B14F-4D97-AF65-F5344CB8AC3E}">
        <p14:creationId xmlns:p14="http://schemas.microsoft.com/office/powerpoint/2010/main" val="2812922754"/>
      </p:ext>
    </p:extLst>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p:txBody>
          <a:bodyPr>
            <a:normAutofit/>
          </a:bodyPr>
          <a:lstStyle/>
          <a:p>
            <a:r>
              <a:rPr lang="en-US" dirty="0" smtClean="0"/>
              <a:t>The main predecessors</a:t>
            </a:r>
            <a:endParaRPr lang="en-US" dirty="0"/>
          </a:p>
        </p:txBody>
      </p:sp>
      <p:sp>
        <p:nvSpPr>
          <p:cNvPr id="7" name="Espace réservé du texte 6"/>
          <p:cNvSpPr>
            <a:spLocks noGrp="1"/>
          </p:cNvSpPr>
          <p:nvPr>
            <p:ph type="body" idx="1"/>
          </p:nvPr>
        </p:nvSpPr>
        <p:spPr/>
        <p:txBody>
          <a:bodyPr/>
          <a:lstStyle/>
          <a:p>
            <a:r>
              <a:rPr lang="en-US" b="0" dirty="0" smtClean="0"/>
              <a:t>Trees</a:t>
            </a:r>
            <a:endParaRPr lang="en-US" b="0" dirty="0"/>
          </a:p>
        </p:txBody>
      </p:sp>
      <p:sp>
        <p:nvSpPr>
          <p:cNvPr id="8" name="Espace réservé du contenu 7"/>
          <p:cNvSpPr>
            <a:spLocks noGrp="1"/>
          </p:cNvSpPr>
          <p:nvPr>
            <p:ph sz="half" idx="2"/>
          </p:nvPr>
        </p:nvSpPr>
        <p:spPr/>
        <p:txBody>
          <a:bodyPr/>
          <a:lstStyle/>
          <a:p>
            <a:pPr lvl="1"/>
            <a:r>
              <a:rPr lang="en-US" b="1" dirty="0" smtClean="0">
                <a:solidFill>
                  <a:srgbClr val="FF0000"/>
                </a:solidFill>
              </a:rPr>
              <a:t>IMS</a:t>
            </a:r>
            <a:r>
              <a:rPr lang="en-US" dirty="0" smtClean="0"/>
              <a:t>, IBM late 60s, 70s</a:t>
            </a:r>
          </a:p>
          <a:p>
            <a:pPr lvl="1"/>
            <a:r>
              <a:rPr lang="en-US" dirty="0" smtClean="0"/>
              <a:t>Still very used</a:t>
            </a:r>
          </a:p>
          <a:p>
            <a:pPr lvl="1"/>
            <a:r>
              <a:rPr lang="en-US" dirty="0" smtClean="0"/>
              <a:t>A hierarchy of records with keys</a:t>
            </a:r>
          </a:p>
        </p:txBody>
      </p:sp>
      <p:sp>
        <p:nvSpPr>
          <p:cNvPr id="9" name="Espace réservé du texte 8"/>
          <p:cNvSpPr>
            <a:spLocks noGrp="1"/>
          </p:cNvSpPr>
          <p:nvPr>
            <p:ph type="body" sz="quarter" idx="3"/>
          </p:nvPr>
        </p:nvSpPr>
        <p:spPr/>
        <p:txBody>
          <a:bodyPr/>
          <a:lstStyle/>
          <a:p>
            <a:r>
              <a:rPr lang="en-US" b="0" dirty="0" smtClean="0"/>
              <a:t>Graphs</a:t>
            </a:r>
            <a:endParaRPr lang="en-US" b="0" dirty="0"/>
          </a:p>
        </p:txBody>
      </p:sp>
      <p:sp>
        <p:nvSpPr>
          <p:cNvPr id="10" name="Espace réservé du contenu 9"/>
          <p:cNvSpPr>
            <a:spLocks noGrp="1"/>
          </p:cNvSpPr>
          <p:nvPr>
            <p:ph sz="quarter" idx="4"/>
          </p:nvPr>
        </p:nvSpPr>
        <p:spPr>
          <a:xfrm>
            <a:off x="4645025" y="2174875"/>
            <a:ext cx="4041775" cy="822077"/>
          </a:xfrm>
        </p:spPr>
        <p:txBody>
          <a:bodyPr/>
          <a:lstStyle/>
          <a:p>
            <a:pPr lvl="1"/>
            <a:r>
              <a:rPr lang="en-US" b="1" dirty="0" err="1" smtClean="0">
                <a:solidFill>
                  <a:srgbClr val="FF0000"/>
                </a:solidFill>
              </a:rPr>
              <a:t>Codasyl</a:t>
            </a:r>
            <a:endParaRPr lang="en-US" b="1" dirty="0" smtClean="0">
              <a:solidFill>
                <a:srgbClr val="FF0000"/>
              </a:solidFill>
            </a:endParaRPr>
          </a:p>
          <a:p>
            <a:pPr lvl="1"/>
            <a:r>
              <a:rPr lang="en-US" dirty="0" smtClean="0"/>
              <a:t>A graph of records with keys</a:t>
            </a:r>
          </a:p>
          <a:p>
            <a:pPr lvl="1"/>
            <a:endParaRPr lang="en-US" dirty="0"/>
          </a:p>
          <a:p>
            <a:pPr lvl="1"/>
            <a:endParaRPr lang="en-US" dirty="0"/>
          </a:p>
        </p:txBody>
      </p:sp>
      <p:sp>
        <p:nvSpPr>
          <p:cNvPr id="4" name="Espace réservé de la date 3"/>
          <p:cNvSpPr>
            <a:spLocks noGrp="1"/>
          </p:cNvSpPr>
          <p:nvPr>
            <p:ph type="dt" sz="half" idx="10"/>
          </p:nvPr>
        </p:nvSpPr>
        <p:spPr/>
        <p:txBody>
          <a:bodyPr/>
          <a:lstStyle/>
          <a:p>
            <a:fld id="{763E0A7C-16B7-474F-9460-CB41F37F3F51}" type="datetime1">
              <a:rPr lang="en-US" smtClean="0"/>
              <a:t>3/19/12</a:t>
            </a:fld>
            <a:endParaRPr lang="en-US"/>
          </a:p>
        </p:txBody>
      </p:sp>
      <p:sp>
        <p:nvSpPr>
          <p:cNvPr id="5" name="Espace réservé du numéro de diapositive 4"/>
          <p:cNvSpPr>
            <a:spLocks noGrp="1"/>
          </p:cNvSpPr>
          <p:nvPr>
            <p:ph type="sldNum" sz="quarter" idx="12"/>
          </p:nvPr>
        </p:nvSpPr>
        <p:spPr>
          <a:xfrm>
            <a:off x="6974904" y="6160219"/>
            <a:ext cx="2133600" cy="365125"/>
          </a:xfrm>
        </p:spPr>
        <p:txBody>
          <a:bodyPr/>
          <a:lstStyle/>
          <a:p>
            <a:fld id="{09128B45-356E-4A35-ADDB-0EE72B20EEE7}" type="slidenum">
              <a:rPr lang="en-US" smtClean="0"/>
              <a:pPr/>
              <a:t>15</a:t>
            </a:fld>
            <a:endParaRPr lang="en-US"/>
          </a:p>
        </p:txBody>
      </p:sp>
      <p:sp>
        <p:nvSpPr>
          <p:cNvPr id="11" name="Rectangle 10"/>
          <p:cNvSpPr/>
          <p:nvPr/>
        </p:nvSpPr>
        <p:spPr>
          <a:xfrm>
            <a:off x="891208" y="5364832"/>
            <a:ext cx="1512168" cy="10081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Part(</a:t>
            </a:r>
            <a:r>
              <a:rPr lang="en-US" dirty="0" err="1" smtClean="0"/>
              <a:t>pno</a:t>
            </a:r>
            <a:r>
              <a:rPr lang="en-US" dirty="0" smtClean="0"/>
              <a:t>, </a:t>
            </a:r>
            <a:r>
              <a:rPr lang="en-US" dirty="0" err="1" smtClean="0"/>
              <a:t>pname</a:t>
            </a:r>
            <a:r>
              <a:rPr lang="en-US" dirty="0" smtClean="0"/>
              <a:t>, qty, price)</a:t>
            </a:r>
            <a:endParaRPr lang="en-US" dirty="0"/>
          </a:p>
        </p:txBody>
      </p:sp>
      <p:sp>
        <p:nvSpPr>
          <p:cNvPr id="12" name="Rectangle 11"/>
          <p:cNvSpPr/>
          <p:nvPr/>
        </p:nvSpPr>
        <p:spPr>
          <a:xfrm>
            <a:off x="899592" y="4077072"/>
            <a:ext cx="1512168" cy="10081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Supplier(</a:t>
            </a:r>
            <a:r>
              <a:rPr lang="en-US" dirty="0" err="1" smtClean="0"/>
              <a:t>sno</a:t>
            </a:r>
            <a:r>
              <a:rPr lang="en-US" dirty="0" smtClean="0"/>
              <a:t>, </a:t>
            </a:r>
            <a:r>
              <a:rPr lang="en-US" dirty="0" err="1" smtClean="0"/>
              <a:t>sname</a:t>
            </a:r>
            <a:r>
              <a:rPr lang="en-US" dirty="0" smtClean="0"/>
              <a:t>, </a:t>
            </a:r>
            <a:r>
              <a:rPr lang="en-US" dirty="0" err="1" smtClean="0"/>
              <a:t>sadd</a:t>
            </a:r>
            <a:r>
              <a:rPr lang="en-US" dirty="0" smtClean="0"/>
              <a:t>)</a:t>
            </a:r>
            <a:endParaRPr lang="en-US" dirty="0"/>
          </a:p>
        </p:txBody>
      </p:sp>
      <p:cxnSp>
        <p:nvCxnSpPr>
          <p:cNvPr id="16" name="Connecteur droit avec flèche 15"/>
          <p:cNvCxnSpPr>
            <a:stCxn id="12" idx="2"/>
            <a:endCxn id="11" idx="0"/>
          </p:cNvCxnSpPr>
          <p:nvPr/>
        </p:nvCxnSpPr>
        <p:spPr>
          <a:xfrm flipH="1">
            <a:off x="1647292" y="5085184"/>
            <a:ext cx="8384" cy="2796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5434136" y="4096965"/>
            <a:ext cx="1512168" cy="10081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Supplier(</a:t>
            </a:r>
            <a:r>
              <a:rPr lang="en-US" dirty="0" err="1" smtClean="0"/>
              <a:t>sno</a:t>
            </a:r>
            <a:r>
              <a:rPr lang="en-US" dirty="0" smtClean="0"/>
              <a:t>, </a:t>
            </a:r>
            <a:r>
              <a:rPr lang="en-US" dirty="0" err="1" smtClean="0"/>
              <a:t>sname</a:t>
            </a:r>
            <a:r>
              <a:rPr lang="en-US" dirty="0" smtClean="0"/>
              <a:t>, </a:t>
            </a:r>
            <a:r>
              <a:rPr lang="en-US" dirty="0" err="1" smtClean="0"/>
              <a:t>sadd</a:t>
            </a:r>
            <a:r>
              <a:rPr lang="en-US" dirty="0" smtClean="0"/>
              <a:t>)</a:t>
            </a:r>
            <a:endParaRPr lang="en-US" dirty="0"/>
          </a:p>
        </p:txBody>
      </p:sp>
      <p:cxnSp>
        <p:nvCxnSpPr>
          <p:cNvPr id="19" name="Connecteur droit avec flèche 18"/>
          <p:cNvCxnSpPr>
            <a:stCxn id="18" idx="2"/>
            <a:endCxn id="25" idx="0"/>
          </p:cNvCxnSpPr>
          <p:nvPr/>
        </p:nvCxnSpPr>
        <p:spPr>
          <a:xfrm>
            <a:off x="6190220" y="5105077"/>
            <a:ext cx="1071736" cy="2880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6505872" y="5393109"/>
            <a:ext cx="1512168" cy="10081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Order(</a:t>
            </a:r>
            <a:r>
              <a:rPr lang="en-US" dirty="0" err="1" smtClean="0"/>
              <a:t>ono</a:t>
            </a:r>
            <a:r>
              <a:rPr lang="en-US" dirty="0" smtClean="0"/>
              <a:t>, qty, price)</a:t>
            </a:r>
            <a:endParaRPr lang="en-US" dirty="0"/>
          </a:p>
        </p:txBody>
      </p:sp>
      <p:sp>
        <p:nvSpPr>
          <p:cNvPr id="26" name="Rectangle 25"/>
          <p:cNvSpPr/>
          <p:nvPr/>
        </p:nvSpPr>
        <p:spPr>
          <a:xfrm>
            <a:off x="7441976" y="4096965"/>
            <a:ext cx="1512168" cy="10081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Part(</a:t>
            </a:r>
            <a:r>
              <a:rPr lang="en-US" dirty="0" err="1" smtClean="0"/>
              <a:t>pno</a:t>
            </a:r>
            <a:r>
              <a:rPr lang="en-US" dirty="0" smtClean="0"/>
              <a:t>, </a:t>
            </a:r>
            <a:r>
              <a:rPr lang="en-US" dirty="0" err="1" smtClean="0"/>
              <a:t>pname</a:t>
            </a:r>
            <a:r>
              <a:rPr lang="en-US" dirty="0" smtClean="0"/>
              <a:t>)</a:t>
            </a:r>
            <a:endParaRPr lang="en-US" dirty="0"/>
          </a:p>
        </p:txBody>
      </p:sp>
      <p:cxnSp>
        <p:nvCxnSpPr>
          <p:cNvPr id="28" name="Connecteur droit avec flèche 27"/>
          <p:cNvCxnSpPr>
            <a:stCxn id="26" idx="2"/>
            <a:endCxn id="25" idx="0"/>
          </p:cNvCxnSpPr>
          <p:nvPr/>
        </p:nvCxnSpPr>
        <p:spPr>
          <a:xfrm flipH="1">
            <a:off x="7261956" y="5105077"/>
            <a:ext cx="936104" cy="2880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0" name="ZoneTexte 29"/>
          <p:cNvSpPr txBox="1"/>
          <p:nvPr/>
        </p:nvSpPr>
        <p:spPr>
          <a:xfrm>
            <a:off x="2483768" y="4725144"/>
            <a:ext cx="3456384" cy="1938992"/>
          </a:xfrm>
          <a:prstGeom prst="rect">
            <a:avLst/>
          </a:prstGeom>
          <a:noFill/>
        </p:spPr>
        <p:txBody>
          <a:bodyPr wrap="square" rtlCol="0">
            <a:spAutoFit/>
          </a:bodyPr>
          <a:lstStyle/>
          <a:p>
            <a:r>
              <a:rPr lang="en-US" sz="2400" dirty="0" smtClean="0"/>
              <a:t>Little abstraction</a:t>
            </a:r>
          </a:p>
          <a:p>
            <a:r>
              <a:rPr lang="en-US" sz="2400" dirty="0" smtClean="0"/>
              <a:t>Languages</a:t>
            </a:r>
          </a:p>
          <a:p>
            <a:pPr marL="800100" lvl="1" indent="-342900">
              <a:buFont typeface="Lucida Grande"/>
              <a:buChar char="-"/>
            </a:pPr>
            <a:r>
              <a:rPr lang="en-US" sz="2400" dirty="0" smtClean="0"/>
              <a:t>  Navigational</a:t>
            </a:r>
          </a:p>
          <a:p>
            <a:pPr marL="800100" lvl="1" indent="-342900">
              <a:buFont typeface="Lucida Grande"/>
              <a:buChar char="-"/>
            </a:pPr>
            <a:r>
              <a:rPr lang="en-US" sz="2400" dirty="0" smtClean="0"/>
              <a:t>  Procedural</a:t>
            </a:r>
          </a:p>
          <a:p>
            <a:pPr marL="800100" lvl="1" indent="-342900">
              <a:buFont typeface="Lucida Grande"/>
              <a:buChar char="-"/>
            </a:pPr>
            <a:r>
              <a:rPr lang="en-US" sz="2400" dirty="0" smtClean="0"/>
              <a:t>  Record-at-at-time</a:t>
            </a:r>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85192" y="274638"/>
            <a:ext cx="8435280" cy="1143000"/>
          </a:xfrm>
        </p:spPr>
        <p:txBody>
          <a:bodyPr>
            <a:normAutofit/>
          </a:bodyPr>
          <a:lstStyle/>
          <a:p>
            <a:r>
              <a:rPr lang="en-US" dirty="0" smtClean="0"/>
              <a:t>The main successors: </a:t>
            </a:r>
            <a:r>
              <a:rPr lang="en-US" dirty="0" err="1" smtClean="0"/>
              <a:t>semistructured</a:t>
            </a:r>
            <a:r>
              <a:rPr lang="en-US" dirty="0" smtClean="0"/>
              <a:t> data models</a:t>
            </a:r>
            <a:endParaRPr lang="en-US" dirty="0"/>
          </a:p>
        </p:txBody>
      </p:sp>
      <p:sp>
        <p:nvSpPr>
          <p:cNvPr id="3" name="Espace réservé du texte 2"/>
          <p:cNvSpPr>
            <a:spLocks noGrp="1"/>
          </p:cNvSpPr>
          <p:nvPr>
            <p:ph type="body" idx="1"/>
          </p:nvPr>
        </p:nvSpPr>
        <p:spPr/>
        <p:txBody>
          <a:bodyPr/>
          <a:lstStyle/>
          <a:p>
            <a:r>
              <a:rPr lang="en-US" b="0" dirty="0" smtClean="0"/>
              <a:t>Trees</a:t>
            </a:r>
            <a:endParaRPr lang="en-US" b="0" dirty="0"/>
          </a:p>
        </p:txBody>
      </p:sp>
      <p:sp>
        <p:nvSpPr>
          <p:cNvPr id="4" name="Espace réservé du contenu 3"/>
          <p:cNvSpPr>
            <a:spLocks noGrp="1"/>
          </p:cNvSpPr>
          <p:nvPr>
            <p:ph sz="half" idx="2"/>
          </p:nvPr>
        </p:nvSpPr>
        <p:spPr>
          <a:xfrm>
            <a:off x="457200" y="2174874"/>
            <a:ext cx="5050904" cy="4566494"/>
          </a:xfrm>
        </p:spPr>
        <p:txBody>
          <a:bodyPr>
            <a:normAutofit/>
          </a:bodyPr>
          <a:lstStyle/>
          <a:p>
            <a:pPr lvl="1"/>
            <a:r>
              <a:rPr lang="en-US" b="1" dirty="0" smtClean="0">
                <a:solidFill>
                  <a:srgbClr val="FF0000"/>
                </a:solidFill>
              </a:rPr>
              <a:t>XML</a:t>
            </a:r>
          </a:p>
          <a:p>
            <a:pPr lvl="1"/>
            <a:r>
              <a:rPr lang="en-US" dirty="0" smtClean="0"/>
              <a:t>Exchange format for the Web</a:t>
            </a:r>
          </a:p>
          <a:p>
            <a:pPr lvl="1"/>
            <a:r>
              <a:rPr lang="en-US" dirty="0" smtClean="0"/>
              <a:t>Standard</a:t>
            </a:r>
          </a:p>
          <a:p>
            <a:pPr lvl="1"/>
            <a:r>
              <a:rPr lang="en-US" dirty="0" smtClean="0"/>
              <a:t>Query languages: Xpath, Xquery</a:t>
            </a:r>
          </a:p>
          <a:p>
            <a:pPr lvl="1"/>
            <a:r>
              <a:rPr lang="en-US" dirty="0" smtClean="0"/>
              <a:t>Developing very fast</a:t>
            </a:r>
          </a:p>
          <a:p>
            <a:pPr lvl="1"/>
            <a:endParaRPr lang="en-US" dirty="0"/>
          </a:p>
          <a:p>
            <a:pPr lvl="1"/>
            <a:endParaRPr lang="en-US" dirty="0"/>
          </a:p>
          <a:p>
            <a:pPr marL="0" indent="0">
              <a:buNone/>
            </a:pPr>
            <a:r>
              <a:rPr lang="en-US" dirty="0" smtClean="0"/>
              <a:t>		Abstraction</a:t>
            </a:r>
            <a:endParaRPr lang="en-US" sz="3200" dirty="0"/>
          </a:p>
          <a:p>
            <a:pPr marL="400050" lvl="1" indent="0">
              <a:buNone/>
            </a:pPr>
            <a:r>
              <a:rPr lang="en-US" dirty="0"/>
              <a:t>  </a:t>
            </a:r>
            <a:r>
              <a:rPr lang="en-US" dirty="0" smtClean="0"/>
              <a:t>			Logic </a:t>
            </a:r>
            <a:r>
              <a:rPr lang="en-US" dirty="0"/>
              <a:t>foundations</a:t>
            </a:r>
          </a:p>
          <a:p>
            <a:pPr marL="400050" lvl="1" indent="0">
              <a:buNone/>
            </a:pPr>
            <a:r>
              <a:rPr lang="en-US" dirty="0"/>
              <a:t>  </a:t>
            </a:r>
            <a:r>
              <a:rPr lang="en-US" dirty="0" smtClean="0"/>
              <a:t>			High</a:t>
            </a:r>
            <a:r>
              <a:rPr lang="en-US" dirty="0"/>
              <a:t>-level languages</a:t>
            </a:r>
          </a:p>
          <a:p>
            <a:pPr marL="400050" lvl="1" indent="0">
              <a:buNone/>
            </a:pPr>
            <a:r>
              <a:rPr lang="en-US" dirty="0"/>
              <a:t>  </a:t>
            </a:r>
            <a:r>
              <a:rPr lang="en-US" dirty="0" smtClean="0"/>
              <a:t>		</a:t>
            </a:r>
            <a:r>
              <a:rPr lang="en-US" sz="2400" dirty="0"/>
              <a:t>N</a:t>
            </a:r>
            <a:r>
              <a:rPr lang="en-US" sz="2400" dirty="0" smtClean="0"/>
              <a:t>ext two classes</a:t>
            </a:r>
            <a:endParaRPr lang="en-US" dirty="0"/>
          </a:p>
        </p:txBody>
      </p:sp>
      <p:sp>
        <p:nvSpPr>
          <p:cNvPr id="5" name="Espace réservé du texte 4"/>
          <p:cNvSpPr>
            <a:spLocks noGrp="1"/>
          </p:cNvSpPr>
          <p:nvPr>
            <p:ph type="body" sz="quarter" idx="3"/>
          </p:nvPr>
        </p:nvSpPr>
        <p:spPr/>
        <p:txBody>
          <a:bodyPr/>
          <a:lstStyle/>
          <a:p>
            <a:r>
              <a:rPr lang="en-US" b="0" dirty="0" smtClean="0"/>
              <a:t>Graphs</a:t>
            </a:r>
            <a:endParaRPr lang="en-US" b="0" dirty="0"/>
          </a:p>
        </p:txBody>
      </p:sp>
      <p:sp>
        <p:nvSpPr>
          <p:cNvPr id="6" name="Espace réservé du contenu 5"/>
          <p:cNvSpPr>
            <a:spLocks noGrp="1"/>
          </p:cNvSpPr>
          <p:nvPr>
            <p:ph sz="quarter" idx="4"/>
          </p:nvPr>
        </p:nvSpPr>
        <p:spPr/>
        <p:txBody>
          <a:bodyPr/>
          <a:lstStyle/>
          <a:p>
            <a:pPr lvl="1"/>
            <a:r>
              <a:rPr lang="en-US" dirty="0" smtClean="0"/>
              <a:t>Semantic Web &amp; </a:t>
            </a:r>
            <a:r>
              <a:rPr lang="en-US" b="1" dirty="0" smtClean="0">
                <a:solidFill>
                  <a:srgbClr val="FF0000"/>
                </a:solidFill>
              </a:rPr>
              <a:t>RDF</a:t>
            </a:r>
          </a:p>
          <a:p>
            <a:pPr lvl="1"/>
            <a:r>
              <a:rPr lang="en-US" dirty="0" smtClean="0"/>
              <a:t>Format for representing knowledge</a:t>
            </a:r>
          </a:p>
          <a:p>
            <a:pPr lvl="1"/>
            <a:r>
              <a:rPr lang="en-US" dirty="0" smtClean="0"/>
              <a:t>Standard</a:t>
            </a:r>
          </a:p>
          <a:p>
            <a:pPr lvl="1"/>
            <a:r>
              <a:rPr lang="en-US" dirty="0" smtClean="0"/>
              <a:t>Query language: SPARQL</a:t>
            </a:r>
          </a:p>
          <a:p>
            <a:pPr lvl="1"/>
            <a:r>
              <a:rPr lang="en-US" dirty="0" smtClean="0"/>
              <a:t>Developing very fast</a:t>
            </a:r>
          </a:p>
          <a:p>
            <a:pPr lvl="1"/>
            <a:endParaRPr lang="en-US" dirty="0" smtClean="0"/>
          </a:p>
          <a:p>
            <a:endParaRPr lang="en-US" dirty="0"/>
          </a:p>
        </p:txBody>
      </p:sp>
      <p:sp>
        <p:nvSpPr>
          <p:cNvPr id="7" name="Espace réservé de la date 6"/>
          <p:cNvSpPr>
            <a:spLocks noGrp="1"/>
          </p:cNvSpPr>
          <p:nvPr>
            <p:ph type="dt" sz="half" idx="10"/>
          </p:nvPr>
        </p:nvSpPr>
        <p:spPr/>
        <p:txBody>
          <a:bodyPr/>
          <a:lstStyle/>
          <a:p>
            <a:fld id="{6BDAC794-E567-F846-889A-4451BF9DD695}" type="datetime1">
              <a:rPr lang="en-US" smtClean="0"/>
              <a:t>3/19/12</a:t>
            </a:fld>
            <a:endParaRPr lang="en-US" dirty="0"/>
          </a:p>
        </p:txBody>
      </p:sp>
      <p:sp>
        <p:nvSpPr>
          <p:cNvPr id="8" name="Espace réservé du numéro de diapositive 7"/>
          <p:cNvSpPr>
            <a:spLocks noGrp="1"/>
          </p:cNvSpPr>
          <p:nvPr>
            <p:ph type="sldNum" sz="quarter" idx="12"/>
          </p:nvPr>
        </p:nvSpPr>
        <p:spPr/>
        <p:txBody>
          <a:bodyPr/>
          <a:lstStyle/>
          <a:p>
            <a:fld id="{09128B45-356E-4A35-ADDB-0EE72B20EEE7}" type="slidenum">
              <a:rPr lang="en-US" smtClean="0"/>
              <a:pPr/>
              <a:t>16</a:t>
            </a:fld>
            <a:endParaRPr lang="en-US"/>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ctrTitle"/>
          </p:nvPr>
        </p:nvSpPr>
        <p:spPr/>
        <p:txBody>
          <a:bodyPr/>
          <a:lstStyle/>
          <a:p>
            <a:r>
              <a:rPr lang="en-US" dirty="0" smtClean="0"/>
              <a:t>2</a:t>
            </a:r>
            <a:r>
              <a:rPr lang="en-US" baseline="30000" dirty="0" smtClean="0"/>
              <a:t>nd</a:t>
            </a:r>
            <a:r>
              <a:rPr lang="en-US" dirty="0" smtClean="0"/>
              <a:t> principle: universality</a:t>
            </a:r>
            <a:endParaRPr lang="en-US" dirty="0"/>
          </a:p>
        </p:txBody>
      </p:sp>
      <p:sp>
        <p:nvSpPr>
          <p:cNvPr id="7" name="Sous-titre 6"/>
          <p:cNvSpPr>
            <a:spLocks noGrp="1"/>
          </p:cNvSpPr>
          <p:nvPr>
            <p:ph type="subTitle" idx="1"/>
          </p:nvPr>
        </p:nvSpPr>
        <p:spPr/>
        <p:txBody>
          <a:bodyPr/>
          <a:lstStyle/>
          <a:p>
            <a:r>
              <a:rPr lang="en-US" dirty="0" smtClean="0">
                <a:solidFill>
                  <a:srgbClr val="404040"/>
                </a:solidFill>
              </a:rPr>
              <a:t>Must support </a:t>
            </a:r>
            <a:r>
              <a:rPr lang="en-US" dirty="0">
                <a:solidFill>
                  <a:srgbClr val="404040"/>
                </a:solidFill>
              </a:rPr>
              <a:t>m</a:t>
            </a:r>
            <a:r>
              <a:rPr lang="en-US" dirty="0" smtClean="0">
                <a:solidFill>
                  <a:srgbClr val="404040"/>
                </a:solidFill>
              </a:rPr>
              <a:t>any functionalities</a:t>
            </a:r>
            <a:endParaRPr lang="en-US" dirty="0">
              <a:solidFill>
                <a:srgbClr val="404040"/>
              </a:solidFill>
            </a:endParaRPr>
          </a:p>
        </p:txBody>
      </p:sp>
      <p:sp>
        <p:nvSpPr>
          <p:cNvPr id="4" name="Espace réservé de la date 3"/>
          <p:cNvSpPr>
            <a:spLocks noGrp="1"/>
          </p:cNvSpPr>
          <p:nvPr>
            <p:ph type="dt" sz="half" idx="10"/>
          </p:nvPr>
        </p:nvSpPr>
        <p:spPr/>
        <p:txBody>
          <a:bodyPr/>
          <a:lstStyle/>
          <a:p>
            <a:fld id="{12118B81-B824-664B-AFF8-4C369D4E260D}" type="datetime1">
              <a:rPr lang="en-US" smtClean="0"/>
              <a:t>3/19/12</a:t>
            </a:fld>
            <a:endParaRPr lang="en-US"/>
          </a:p>
        </p:txBody>
      </p:sp>
      <p:sp>
        <p:nvSpPr>
          <p:cNvPr id="5" name="Espace réservé du numéro de diapositive 4"/>
          <p:cNvSpPr>
            <a:spLocks noGrp="1"/>
          </p:cNvSpPr>
          <p:nvPr>
            <p:ph type="sldNum" sz="quarter" idx="12"/>
          </p:nvPr>
        </p:nvSpPr>
        <p:spPr/>
        <p:txBody>
          <a:bodyPr/>
          <a:lstStyle/>
          <a:p>
            <a:fld id="{09128B45-356E-4A35-ADDB-0EE72B20EEE7}" type="slidenum">
              <a:rPr lang="en-US" smtClean="0"/>
              <a:pPr/>
              <a:t>17</a:t>
            </a:fld>
            <a:endParaRPr lang="en-US"/>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en-US" sz="3600" dirty="0"/>
              <a:t>Two main </a:t>
            </a:r>
            <a:r>
              <a:rPr lang="en-US" sz="3600" dirty="0" smtClean="0"/>
              <a:t>classes of applications with important needs for data management</a:t>
            </a:r>
            <a:endParaRPr lang="en-US" sz="3600" dirty="0"/>
          </a:p>
        </p:txBody>
      </p:sp>
      <p:sp>
        <p:nvSpPr>
          <p:cNvPr id="3" name="Espace réservé du contenu 2"/>
          <p:cNvSpPr>
            <a:spLocks noGrp="1"/>
          </p:cNvSpPr>
          <p:nvPr>
            <p:ph idx="1"/>
          </p:nvPr>
        </p:nvSpPr>
        <p:spPr/>
        <p:txBody>
          <a:bodyPr>
            <a:normAutofit/>
          </a:bodyPr>
          <a:lstStyle/>
          <a:p>
            <a:pPr>
              <a:buNone/>
            </a:pPr>
            <a:r>
              <a:rPr lang="en-US" sz="2400" dirty="0" smtClean="0"/>
              <a:t>OLTP: </a:t>
            </a:r>
            <a:r>
              <a:rPr lang="en-US" sz="2400" b="1" dirty="0" smtClean="0">
                <a:solidFill>
                  <a:srgbClr val="FF0000"/>
                </a:solidFill>
              </a:rPr>
              <a:t>Online Transaction Processing  </a:t>
            </a:r>
            <a:r>
              <a:rPr lang="en-US" sz="2400" dirty="0" smtClean="0"/>
              <a:t>	– Transactional </a:t>
            </a:r>
          </a:p>
          <a:p>
            <a:pPr lvl="1"/>
            <a:r>
              <a:rPr lang="en-US" sz="2000" dirty="0" smtClean="0"/>
              <a:t>E-commerce, banking, etc..</a:t>
            </a:r>
          </a:p>
          <a:p>
            <a:pPr lvl="1"/>
            <a:r>
              <a:rPr lang="en-US" sz="2000" dirty="0" smtClean="0"/>
              <a:t>Simple transactions, known in advance</a:t>
            </a:r>
          </a:p>
          <a:p>
            <a:pPr lvl="1"/>
            <a:r>
              <a:rPr lang="en-US" sz="2000" dirty="0" smtClean="0"/>
              <a:t>Very high load in number of transactions per second</a:t>
            </a:r>
          </a:p>
          <a:p>
            <a:pPr>
              <a:buNone/>
            </a:pPr>
            <a:r>
              <a:rPr lang="en-US" sz="2400" dirty="0" smtClean="0"/>
              <a:t>OLAP: </a:t>
            </a:r>
            <a:r>
              <a:rPr lang="en-US" sz="2400" b="1" dirty="0" smtClean="0">
                <a:solidFill>
                  <a:srgbClr val="FF0000"/>
                </a:solidFill>
              </a:rPr>
              <a:t>Online Analytical Processing </a:t>
            </a:r>
            <a:r>
              <a:rPr lang="en-US" sz="2400" dirty="0" smtClean="0"/>
              <a:t>		– Decision making </a:t>
            </a:r>
          </a:p>
          <a:p>
            <a:pPr lvl="1"/>
            <a:r>
              <a:rPr lang="en-US" sz="2000" dirty="0" smtClean="0"/>
              <a:t>Business intelligence queries</a:t>
            </a:r>
          </a:p>
          <a:p>
            <a:pPr lvl="1"/>
            <a:r>
              <a:rPr lang="en-US" sz="2000" dirty="0" smtClean="0"/>
              <a:t>Often very complex queries involving aggregate functions</a:t>
            </a:r>
          </a:p>
          <a:p>
            <a:pPr lvl="1"/>
            <a:r>
              <a:rPr lang="en-US" sz="2000" dirty="0" smtClean="0"/>
              <a:t>Multidimensional queries: e.g., date, country, product</a:t>
            </a:r>
          </a:p>
        </p:txBody>
      </p:sp>
      <p:sp>
        <p:nvSpPr>
          <p:cNvPr id="4" name="Espace réservé de la date 3"/>
          <p:cNvSpPr>
            <a:spLocks noGrp="1"/>
          </p:cNvSpPr>
          <p:nvPr>
            <p:ph type="dt" sz="half" idx="10"/>
          </p:nvPr>
        </p:nvSpPr>
        <p:spPr/>
        <p:txBody>
          <a:bodyPr/>
          <a:lstStyle/>
          <a:p>
            <a:fld id="{7966B60F-1B2F-224E-A43B-FF01CDC2FDA0}" type="datetime1">
              <a:rPr lang="en-US" smtClean="0"/>
              <a:t>3/19/12</a:t>
            </a:fld>
            <a:endParaRPr lang="en-US"/>
          </a:p>
        </p:txBody>
      </p:sp>
      <p:sp>
        <p:nvSpPr>
          <p:cNvPr id="5" name="Espace réservé du numéro de diapositive 4"/>
          <p:cNvSpPr>
            <a:spLocks noGrp="1"/>
          </p:cNvSpPr>
          <p:nvPr>
            <p:ph type="sldNum" sz="quarter" idx="12"/>
          </p:nvPr>
        </p:nvSpPr>
        <p:spPr/>
        <p:txBody>
          <a:bodyPr/>
          <a:lstStyle/>
          <a:p>
            <a:fld id="{09128B45-356E-4A35-ADDB-0EE72B20EEE7}" type="slidenum">
              <a:rPr lang="en-US" smtClean="0"/>
              <a:pPr/>
              <a:t>18</a:t>
            </a:fld>
            <a:endParaRPr lang="en-US"/>
          </a:p>
        </p:txBody>
      </p:sp>
    </p:spTree>
    <p:extLst>
      <p:ext uri="{BB962C8B-B14F-4D97-AF65-F5344CB8AC3E}">
        <p14:creationId xmlns:p14="http://schemas.microsoft.com/office/powerpoint/2010/main" val="482503041"/>
      </p:ext>
    </p:extLst>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a:t>Towards universality: </a:t>
            </a:r>
            <a:r>
              <a:rPr lang="en-US" dirty="0" smtClean="0"/>
              <a:t>more functionalities</a:t>
            </a:r>
            <a:endParaRPr lang="en-US" sz="3200" dirty="0"/>
          </a:p>
        </p:txBody>
      </p:sp>
      <p:sp>
        <p:nvSpPr>
          <p:cNvPr id="3" name="Espace réservé du contenu 2"/>
          <p:cNvSpPr>
            <a:spLocks noGrp="1"/>
          </p:cNvSpPr>
          <p:nvPr>
            <p:ph idx="1"/>
          </p:nvPr>
        </p:nvSpPr>
        <p:spPr/>
        <p:txBody>
          <a:bodyPr>
            <a:normAutofit/>
          </a:bodyPr>
          <a:lstStyle/>
          <a:p>
            <a:pPr>
              <a:buNone/>
            </a:pPr>
            <a:r>
              <a:rPr lang="en-US" sz="2400" dirty="0"/>
              <a:t>A</a:t>
            </a:r>
            <a:r>
              <a:rPr lang="en-US" sz="2400" dirty="0" smtClean="0"/>
              <a:t>pplications </a:t>
            </a:r>
            <a:r>
              <a:rPr lang="en-US" sz="2400" dirty="0"/>
              <a:t>have </a:t>
            </a:r>
            <a:r>
              <a:rPr lang="en-US" sz="2400" dirty="0" smtClean="0"/>
              <a:t>essential functional requirements such as :</a:t>
            </a:r>
          </a:p>
          <a:p>
            <a:pPr>
              <a:buNone/>
            </a:pPr>
            <a:endParaRPr lang="en-US" sz="2400" dirty="0" smtClean="0"/>
          </a:p>
          <a:p>
            <a:r>
              <a:rPr lang="en-US" sz="2400" dirty="0" smtClean="0"/>
              <a:t>Concurrency and transactions</a:t>
            </a:r>
          </a:p>
          <a:p>
            <a:r>
              <a:rPr lang="en-US" sz="2400" dirty="0" smtClean="0"/>
              <a:t>Reliability, security, access control</a:t>
            </a:r>
          </a:p>
          <a:p>
            <a:r>
              <a:rPr lang="en-US" sz="2400" dirty="0" smtClean="0"/>
              <a:t>Data distribution</a:t>
            </a:r>
          </a:p>
          <a:p>
            <a:r>
              <a:rPr lang="en-US" sz="2400" dirty="0" smtClean="0"/>
              <a:t>Performance and scaling</a:t>
            </a:r>
          </a:p>
          <a:p>
            <a:pPr marL="0" indent="0">
              <a:buNone/>
            </a:pPr>
            <a:endParaRPr lang="en-US" sz="2400" dirty="0" smtClean="0"/>
          </a:p>
        </p:txBody>
      </p:sp>
      <p:sp>
        <p:nvSpPr>
          <p:cNvPr id="4" name="Espace réservé de la date 3"/>
          <p:cNvSpPr>
            <a:spLocks noGrp="1"/>
          </p:cNvSpPr>
          <p:nvPr>
            <p:ph type="dt" sz="half" idx="10"/>
          </p:nvPr>
        </p:nvSpPr>
        <p:spPr/>
        <p:txBody>
          <a:bodyPr/>
          <a:lstStyle/>
          <a:p>
            <a:fld id="{8AE0DD39-47C2-A142-B86D-29260BECABBA}" type="datetime1">
              <a:rPr lang="en-US" smtClean="0"/>
              <a:t>3/19/12</a:t>
            </a:fld>
            <a:endParaRPr lang="en-US"/>
          </a:p>
        </p:txBody>
      </p:sp>
      <p:sp>
        <p:nvSpPr>
          <p:cNvPr id="5" name="Espace réservé du numéro de diapositive 4"/>
          <p:cNvSpPr>
            <a:spLocks noGrp="1"/>
          </p:cNvSpPr>
          <p:nvPr>
            <p:ph type="sldNum" sz="quarter" idx="12"/>
          </p:nvPr>
        </p:nvSpPr>
        <p:spPr/>
        <p:txBody>
          <a:bodyPr/>
          <a:lstStyle/>
          <a:p>
            <a:fld id="{09128B45-356E-4A35-ADDB-0EE72B20EEE7}" type="slidenum">
              <a:rPr lang="en-US" smtClean="0"/>
              <a:pPr/>
              <a:t>19</a:t>
            </a:fld>
            <a:endParaRPr lang="en-US"/>
          </a:p>
        </p:txBody>
      </p:sp>
    </p:spTree>
    <p:extLst>
      <p:ext uri="{BB962C8B-B14F-4D97-AF65-F5344CB8AC3E}">
        <p14:creationId xmlns:p14="http://schemas.microsoft.com/office/powerpoint/2010/main" val="2121971472"/>
      </p:ext>
    </p:extLst>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smtClean="0"/>
              <a:t>The course</a:t>
            </a:r>
            <a:endParaRPr lang="en-US" dirty="0"/>
          </a:p>
        </p:txBody>
      </p:sp>
      <p:sp>
        <p:nvSpPr>
          <p:cNvPr id="3" name="Espace réservé du contenu 2"/>
          <p:cNvSpPr>
            <a:spLocks noGrp="1"/>
          </p:cNvSpPr>
          <p:nvPr>
            <p:ph sz="half" idx="1"/>
          </p:nvPr>
        </p:nvSpPr>
        <p:spPr>
          <a:xfrm>
            <a:off x="457200" y="1600200"/>
            <a:ext cx="8291264" cy="4525963"/>
          </a:xfrm>
        </p:spPr>
        <p:txBody>
          <a:bodyPr>
            <a:normAutofit/>
          </a:bodyPr>
          <a:lstStyle/>
          <a:p>
            <a:pPr marL="0" indent="0">
              <a:buNone/>
            </a:pPr>
            <a:r>
              <a:rPr lang="en-US" sz="2400" dirty="0" smtClean="0"/>
              <a:t>3 classes on data models</a:t>
            </a:r>
          </a:p>
          <a:p>
            <a:pPr lvl="1"/>
            <a:r>
              <a:rPr lang="en-US" sz="2000" dirty="0" smtClean="0"/>
              <a:t>The relational model</a:t>
            </a:r>
          </a:p>
          <a:p>
            <a:pPr lvl="1"/>
            <a:r>
              <a:rPr lang="en-US" sz="2000" dirty="0" smtClean="0"/>
              <a:t>Beyond relational</a:t>
            </a:r>
          </a:p>
          <a:p>
            <a:pPr lvl="1"/>
            <a:r>
              <a:rPr lang="en-US" sz="2000" dirty="0" smtClean="0"/>
              <a:t>Semantic web</a:t>
            </a:r>
          </a:p>
          <a:p>
            <a:pPr marL="0" indent="0">
              <a:buNone/>
            </a:pPr>
            <a:r>
              <a:rPr lang="en-US" sz="2400" dirty="0" smtClean="0"/>
              <a:t>2 cool topics</a:t>
            </a:r>
          </a:p>
          <a:p>
            <a:pPr lvl="1"/>
            <a:r>
              <a:rPr lang="en-US" sz="2000" dirty="0" smtClean="0"/>
              <a:t>Workflows and active documents</a:t>
            </a:r>
          </a:p>
          <a:p>
            <a:pPr lvl="1"/>
            <a:r>
              <a:rPr lang="en-US" sz="2000" dirty="0" smtClean="0"/>
              <a:t>Web search engines</a:t>
            </a:r>
          </a:p>
          <a:p>
            <a:pPr marL="0" indent="0">
              <a:buNone/>
            </a:pPr>
            <a:r>
              <a:rPr lang="en-US" sz="2400" dirty="0" smtClean="0"/>
              <a:t>3 classes towards distributed knowledge</a:t>
            </a:r>
          </a:p>
          <a:p>
            <a:pPr lvl="1"/>
            <a:r>
              <a:rPr lang="en-US" sz="2000" dirty="0" smtClean="0"/>
              <a:t>Datalog</a:t>
            </a:r>
          </a:p>
          <a:p>
            <a:pPr lvl="1"/>
            <a:r>
              <a:rPr lang="en-US" sz="2000" dirty="0" smtClean="0"/>
              <a:t>Distributed data management</a:t>
            </a:r>
          </a:p>
          <a:p>
            <a:pPr lvl="1"/>
            <a:r>
              <a:rPr lang="en-US" sz="2000" dirty="0" smtClean="0"/>
              <a:t>Distributed knowledge bases </a:t>
            </a:r>
            <a:endParaRPr lang="en-US" sz="2000" dirty="0"/>
          </a:p>
        </p:txBody>
      </p:sp>
      <p:sp>
        <p:nvSpPr>
          <p:cNvPr id="6" name="Espace réservé du contenu 5"/>
          <p:cNvSpPr>
            <a:spLocks noGrp="1"/>
          </p:cNvSpPr>
          <p:nvPr>
            <p:ph sz="half" idx="2"/>
          </p:nvPr>
        </p:nvSpPr>
        <p:spPr/>
        <p:txBody>
          <a:bodyPr>
            <a:normAutofit/>
          </a:bodyPr>
          <a:lstStyle/>
          <a:p>
            <a:pPr marL="0" indent="0" algn="r">
              <a:buNone/>
            </a:pPr>
            <a:r>
              <a:rPr lang="en-US" sz="2400" dirty="0" smtClean="0"/>
              <a:t>8 seminars</a:t>
            </a:r>
          </a:p>
        </p:txBody>
      </p:sp>
      <p:sp>
        <p:nvSpPr>
          <p:cNvPr id="4" name="Espace réservé de la date 3"/>
          <p:cNvSpPr>
            <a:spLocks noGrp="1"/>
          </p:cNvSpPr>
          <p:nvPr>
            <p:ph type="dt" sz="half" idx="10"/>
          </p:nvPr>
        </p:nvSpPr>
        <p:spPr/>
        <p:txBody>
          <a:bodyPr/>
          <a:lstStyle/>
          <a:p>
            <a:fld id="{47D0763F-5DE3-8448-B59A-BF490F309BAD}" type="datetime1">
              <a:rPr lang="en-US" smtClean="0"/>
              <a:t>3/19/12</a:t>
            </a:fld>
            <a:endParaRPr lang="fr-FR"/>
          </a:p>
        </p:txBody>
      </p:sp>
      <p:sp>
        <p:nvSpPr>
          <p:cNvPr id="5" name="Espace réservé du numéro de diapositive 4"/>
          <p:cNvSpPr>
            <a:spLocks noGrp="1"/>
          </p:cNvSpPr>
          <p:nvPr>
            <p:ph type="sldNum" sz="quarter" idx="12"/>
          </p:nvPr>
        </p:nvSpPr>
        <p:spPr/>
        <p:txBody>
          <a:bodyPr/>
          <a:lstStyle/>
          <a:p>
            <a:fld id="{09128B45-356E-4A35-ADDB-0EE72B20EEE7}" type="slidenum">
              <a:rPr lang="fr-FR" smtClean="0"/>
              <a:pPr/>
              <a:t>2</a:t>
            </a:fld>
            <a:endParaRPr lang="fr-FR"/>
          </a:p>
        </p:txBody>
      </p:sp>
    </p:spTree>
    <p:extLst>
      <p:ext uri="{BB962C8B-B14F-4D97-AF65-F5344CB8AC3E}">
        <p14:creationId xmlns:p14="http://schemas.microsoft.com/office/powerpoint/2010/main" val="18870106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smtClean="0"/>
              <a:t>Towards universality: performance and scaling</a:t>
            </a:r>
            <a:endParaRPr lang="en-US" dirty="0"/>
          </a:p>
        </p:txBody>
      </p:sp>
      <p:sp>
        <p:nvSpPr>
          <p:cNvPr id="3" name="Espace réservé du contenu 2"/>
          <p:cNvSpPr>
            <a:spLocks noGrp="1"/>
          </p:cNvSpPr>
          <p:nvPr>
            <p:ph idx="1"/>
          </p:nvPr>
        </p:nvSpPr>
        <p:spPr/>
        <p:txBody>
          <a:bodyPr>
            <a:normAutofit/>
          </a:bodyPr>
          <a:lstStyle/>
          <a:p>
            <a:pPr>
              <a:buNone/>
            </a:pPr>
            <a:r>
              <a:rPr lang="en-US" sz="2400" dirty="0"/>
              <a:t>Many applications have </a:t>
            </a:r>
            <a:r>
              <a:rPr lang="en-US" sz="2400" dirty="0" smtClean="0"/>
              <a:t>severe performance requirements</a:t>
            </a:r>
            <a:endParaRPr lang="en-US" sz="2400" dirty="0"/>
          </a:p>
          <a:p>
            <a:pPr lvl="1"/>
            <a:r>
              <a:rPr lang="en-US" sz="2000" dirty="0"/>
              <a:t>Response time: 	The time per operation</a:t>
            </a:r>
          </a:p>
          <a:p>
            <a:pPr lvl="1"/>
            <a:r>
              <a:rPr lang="en-US" sz="2000" dirty="0"/>
              <a:t>Throughput:	The number of operations per time unit	</a:t>
            </a:r>
            <a:endParaRPr lang="en-US" dirty="0"/>
          </a:p>
          <a:p>
            <a:pPr>
              <a:buNone/>
            </a:pPr>
            <a:r>
              <a:rPr lang="en-US" sz="2400" dirty="0"/>
              <a:t>We </a:t>
            </a:r>
            <a:r>
              <a:rPr lang="en-US" sz="2400" dirty="0" smtClean="0"/>
              <a:t>need </a:t>
            </a:r>
            <a:r>
              <a:rPr lang="en-US" sz="2400" dirty="0"/>
              <a:t>to be able to scale</a:t>
            </a:r>
          </a:p>
          <a:p>
            <a:pPr lvl="1"/>
            <a:r>
              <a:rPr lang="en-US" sz="2000" dirty="0"/>
              <a:t>Volume of data		Terabytes of </a:t>
            </a:r>
            <a:r>
              <a:rPr lang="en-US" sz="2000" dirty="0" smtClean="0"/>
              <a:t>data</a:t>
            </a:r>
            <a:endParaRPr lang="en-US" sz="2000" dirty="0"/>
          </a:p>
          <a:p>
            <a:pPr lvl="1"/>
            <a:r>
              <a:rPr lang="en-US" sz="2000" dirty="0"/>
              <a:t>Volume of requests	Millions of requests per </a:t>
            </a:r>
            <a:r>
              <a:rPr lang="en-US" sz="2000" dirty="0" smtClean="0"/>
              <a:t>day</a:t>
            </a:r>
            <a:endParaRPr lang="en-US" sz="2400" dirty="0" smtClean="0"/>
          </a:p>
          <a:p>
            <a:pPr>
              <a:buNone/>
            </a:pPr>
            <a:r>
              <a:rPr lang="en-US" sz="2400" dirty="0" smtClean="0"/>
              <a:t>For this two main tools</a:t>
            </a:r>
          </a:p>
          <a:p>
            <a:pPr lvl="1"/>
            <a:r>
              <a:rPr lang="en-US" sz="2000" dirty="0" smtClean="0"/>
              <a:t>Optimization</a:t>
            </a:r>
          </a:p>
          <a:p>
            <a:pPr lvl="1"/>
            <a:r>
              <a:rPr lang="en-US" sz="2000" dirty="0" smtClean="0"/>
              <a:t>Parallelism </a:t>
            </a:r>
            <a:endParaRPr lang="en-US" sz="2000" dirty="0"/>
          </a:p>
        </p:txBody>
      </p:sp>
      <p:sp>
        <p:nvSpPr>
          <p:cNvPr id="4" name="Espace réservé de la date 3"/>
          <p:cNvSpPr>
            <a:spLocks noGrp="1"/>
          </p:cNvSpPr>
          <p:nvPr>
            <p:ph type="dt" sz="half" idx="10"/>
          </p:nvPr>
        </p:nvSpPr>
        <p:spPr/>
        <p:txBody>
          <a:bodyPr/>
          <a:lstStyle/>
          <a:p>
            <a:fld id="{D50EE506-C853-CF4F-91E2-6DE4331559AA}" type="datetime1">
              <a:rPr lang="en-US" smtClean="0"/>
              <a:t>3/19/12</a:t>
            </a:fld>
            <a:endParaRPr lang="fr-FR"/>
          </a:p>
        </p:txBody>
      </p:sp>
      <p:sp>
        <p:nvSpPr>
          <p:cNvPr id="5" name="Espace réservé du numéro de diapositive 4"/>
          <p:cNvSpPr>
            <a:spLocks noGrp="1"/>
          </p:cNvSpPr>
          <p:nvPr>
            <p:ph type="sldNum" sz="quarter" idx="12"/>
          </p:nvPr>
        </p:nvSpPr>
        <p:spPr/>
        <p:txBody>
          <a:bodyPr/>
          <a:lstStyle/>
          <a:p>
            <a:fld id="{09128B45-356E-4A35-ADDB-0EE72B20EEE7}" type="slidenum">
              <a:rPr lang="fr-FR" smtClean="0"/>
              <a:pPr/>
              <a:t>20</a:t>
            </a:fld>
            <a:endParaRPr lang="fr-FR"/>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en-US" smtClean="0"/>
              <a:t>Dependencies</a:t>
            </a:r>
            <a:endParaRPr lang="en-US"/>
          </a:p>
        </p:txBody>
      </p:sp>
      <p:sp>
        <p:nvSpPr>
          <p:cNvPr id="3" name="Espace réservé du contenu 2"/>
          <p:cNvSpPr>
            <a:spLocks noGrp="1"/>
          </p:cNvSpPr>
          <p:nvPr>
            <p:ph idx="1"/>
          </p:nvPr>
        </p:nvSpPr>
        <p:spPr/>
        <p:txBody>
          <a:bodyPr>
            <a:noAutofit/>
          </a:bodyPr>
          <a:lstStyle/>
          <a:p>
            <a:pPr>
              <a:buNone/>
            </a:pPr>
            <a:r>
              <a:rPr lang="en-US" sz="2400" dirty="0" smtClean="0"/>
              <a:t>Laws about the data</a:t>
            </a:r>
          </a:p>
          <a:p>
            <a:pPr>
              <a:buNone/>
            </a:pPr>
            <a:endParaRPr lang="en-US" sz="2400" dirty="0"/>
          </a:p>
          <a:p>
            <a:pPr>
              <a:buNone/>
            </a:pPr>
            <a:r>
              <a:rPr lang="en-US" sz="2400" dirty="0" smtClean="0"/>
              <a:t>Examples</a:t>
            </a:r>
          </a:p>
          <a:p>
            <a:pPr lvl="1"/>
            <a:r>
              <a:rPr lang="en-US" sz="2000" dirty="0" smtClean="0"/>
              <a:t>Séance[</a:t>
            </a:r>
            <a:r>
              <a:rPr lang="en-US" sz="2000" dirty="0" err="1" smtClean="0"/>
              <a:t>titre</a:t>
            </a:r>
            <a:r>
              <a:rPr lang="en-US" sz="2000" dirty="0" smtClean="0"/>
              <a:t>] </a:t>
            </a:r>
            <a:r>
              <a:rPr lang="en-US" sz="2000" dirty="0" smtClean="0">
                <a:sym typeface="Symbol"/>
              </a:rPr>
              <a:t> </a:t>
            </a:r>
            <a:r>
              <a:rPr lang="en-US" sz="2000" dirty="0" smtClean="0"/>
              <a:t>Film[</a:t>
            </a:r>
            <a:r>
              <a:rPr lang="en-US" sz="2000" dirty="0" err="1" smtClean="0"/>
              <a:t>titre</a:t>
            </a:r>
            <a:r>
              <a:rPr lang="en-US" sz="2000" dirty="0" smtClean="0"/>
              <a:t>]    		</a:t>
            </a:r>
            <a:r>
              <a:rPr lang="en-US" sz="2000" b="1" dirty="0" smtClean="0">
                <a:solidFill>
                  <a:srgbClr val="FF0000"/>
                </a:solidFill>
              </a:rPr>
              <a:t>Inclusion dependency</a:t>
            </a:r>
          </a:p>
          <a:p>
            <a:pPr lvl="1">
              <a:buNone/>
            </a:pPr>
            <a:r>
              <a:rPr lang="en-US" sz="2000" dirty="0" smtClean="0"/>
              <a:t>	Only known films are shown</a:t>
            </a:r>
          </a:p>
          <a:p>
            <a:pPr lvl="1"/>
            <a:r>
              <a:rPr lang="en-US" sz="2000" dirty="0" smtClean="0"/>
              <a:t>Séance: </a:t>
            </a:r>
            <a:r>
              <a:rPr lang="en-US" sz="2000" dirty="0" err="1" smtClean="0"/>
              <a:t>salle</a:t>
            </a:r>
            <a:r>
              <a:rPr lang="en-US" sz="2000" dirty="0" smtClean="0"/>
              <a:t> </a:t>
            </a:r>
            <a:r>
              <a:rPr lang="en-US" sz="2000" dirty="0" err="1" smtClean="0"/>
              <a:t>heure</a:t>
            </a:r>
            <a:r>
              <a:rPr lang="en-US" sz="2000" dirty="0" smtClean="0"/>
              <a:t> </a:t>
            </a:r>
            <a:r>
              <a:rPr lang="en-US" sz="2000" dirty="0" smtClean="0">
                <a:sym typeface="Symbol"/>
              </a:rPr>
              <a:t> </a:t>
            </a:r>
            <a:r>
              <a:rPr lang="en-US" sz="2000" dirty="0" err="1" smtClean="0"/>
              <a:t>titre</a:t>
            </a:r>
            <a:r>
              <a:rPr lang="en-US" sz="2000" dirty="0" smtClean="0"/>
              <a:t> 		</a:t>
            </a:r>
            <a:r>
              <a:rPr lang="en-US" sz="2000" b="1" dirty="0" smtClean="0">
                <a:solidFill>
                  <a:srgbClr val="FF0000"/>
                </a:solidFill>
              </a:rPr>
              <a:t>Functional dependencies</a:t>
            </a:r>
          </a:p>
          <a:p>
            <a:pPr lvl="1">
              <a:buNone/>
            </a:pPr>
            <a:r>
              <a:rPr lang="en-US" sz="2000" dirty="0" smtClean="0"/>
              <a:t>	Only one movie is shown at a time in a theater</a:t>
            </a:r>
          </a:p>
          <a:p>
            <a:pPr>
              <a:buNone/>
            </a:pPr>
            <a:r>
              <a:rPr lang="en-US" sz="2400" dirty="0" smtClean="0"/>
              <a:t>Logical formulas</a:t>
            </a:r>
          </a:p>
          <a:p>
            <a:pPr lvl="1"/>
            <a:r>
              <a:rPr lang="en-US" sz="2000" dirty="0" smtClean="0">
                <a:sym typeface="Symbol"/>
              </a:rPr>
              <a:t> t, s, h (</a:t>
            </a:r>
            <a:r>
              <a:rPr lang="en-US" sz="2000" i="1" dirty="0" smtClean="0"/>
              <a:t>Séance</a:t>
            </a:r>
            <a:r>
              <a:rPr lang="en-US" sz="2000" dirty="0" smtClean="0"/>
              <a:t>(t, s, h ) </a:t>
            </a:r>
            <a:r>
              <a:rPr lang="en-US" sz="2000" dirty="0" smtClean="0">
                <a:sym typeface="Symbol"/>
              </a:rPr>
              <a:t></a:t>
            </a:r>
            <a:r>
              <a:rPr lang="en-US" sz="2000" dirty="0" smtClean="0"/>
              <a:t> d, a ( </a:t>
            </a:r>
            <a:r>
              <a:rPr lang="en-US" sz="2000" i="1" dirty="0" smtClean="0"/>
              <a:t>Film</a:t>
            </a:r>
            <a:r>
              <a:rPr lang="en-US" sz="2000" dirty="0" smtClean="0"/>
              <a:t>(t, d, a) ) )	</a:t>
            </a:r>
            <a:r>
              <a:rPr lang="en-US" sz="2000" b="1" dirty="0" err="1" smtClean="0">
                <a:solidFill>
                  <a:srgbClr val="FF0000"/>
                </a:solidFill>
              </a:rPr>
              <a:t>tgds</a:t>
            </a:r>
            <a:endParaRPr lang="en-US" sz="2000" b="1" dirty="0" smtClean="0">
              <a:solidFill>
                <a:srgbClr val="FF0000"/>
              </a:solidFill>
            </a:endParaRPr>
          </a:p>
          <a:p>
            <a:pPr lvl="1"/>
            <a:r>
              <a:rPr lang="en-US" sz="2000" dirty="0" smtClean="0">
                <a:sym typeface="Symbol"/>
              </a:rPr>
              <a:t> t, t’, s, h (</a:t>
            </a:r>
            <a:r>
              <a:rPr lang="en-US" sz="2000" i="1" dirty="0" smtClean="0"/>
              <a:t>Séance</a:t>
            </a:r>
            <a:r>
              <a:rPr lang="en-US" sz="2000" dirty="0" smtClean="0"/>
              <a:t>(t, s, h ) </a:t>
            </a:r>
            <a:r>
              <a:rPr lang="en-US" sz="2000" b="1" dirty="0" smtClean="0">
                <a:sym typeface="Symbol"/>
              </a:rPr>
              <a:t> </a:t>
            </a:r>
            <a:r>
              <a:rPr lang="en-US" sz="2000" i="1" dirty="0" smtClean="0"/>
              <a:t>Séance</a:t>
            </a:r>
            <a:r>
              <a:rPr lang="en-US" sz="2000" dirty="0" smtClean="0"/>
              <a:t>(t’, s, h ) </a:t>
            </a:r>
            <a:r>
              <a:rPr lang="en-US" sz="2000" dirty="0" smtClean="0">
                <a:sym typeface="Symbol"/>
              </a:rPr>
              <a:t></a:t>
            </a:r>
            <a:r>
              <a:rPr lang="en-US" sz="2000" dirty="0" smtClean="0"/>
              <a:t>  t=t’) 	</a:t>
            </a:r>
            <a:r>
              <a:rPr lang="en-US" sz="2000" b="1" dirty="0" err="1" smtClean="0">
                <a:solidFill>
                  <a:srgbClr val="FF0000"/>
                </a:solidFill>
              </a:rPr>
              <a:t>egds</a:t>
            </a:r>
            <a:endParaRPr lang="en-US" sz="2400" dirty="0" smtClean="0"/>
          </a:p>
          <a:p>
            <a:pPr>
              <a:buNone/>
            </a:pPr>
            <a:r>
              <a:rPr lang="en-US" sz="2400" dirty="0" smtClean="0"/>
              <a:t>Some of the most sophisticated developments in db theory</a:t>
            </a:r>
          </a:p>
          <a:p>
            <a:pPr lvl="1"/>
            <a:endParaRPr lang="en-US" sz="2000" dirty="0" smtClean="0"/>
          </a:p>
          <a:p>
            <a:pPr lvl="1"/>
            <a:endParaRPr lang="en-US" sz="2000" dirty="0"/>
          </a:p>
        </p:txBody>
      </p:sp>
      <p:sp>
        <p:nvSpPr>
          <p:cNvPr id="4" name="Espace réservé de la date 3"/>
          <p:cNvSpPr>
            <a:spLocks noGrp="1"/>
          </p:cNvSpPr>
          <p:nvPr>
            <p:ph type="dt" sz="half" idx="10"/>
          </p:nvPr>
        </p:nvSpPr>
        <p:spPr/>
        <p:txBody>
          <a:bodyPr/>
          <a:lstStyle/>
          <a:p>
            <a:fld id="{4273992D-7F6E-CE4F-A665-0EFB6D865415}" type="datetime1">
              <a:rPr lang="en-US" smtClean="0"/>
              <a:t>3/19/12</a:t>
            </a:fld>
            <a:endParaRPr lang="en-US"/>
          </a:p>
        </p:txBody>
      </p:sp>
      <p:sp>
        <p:nvSpPr>
          <p:cNvPr id="5" name="Espace réservé du numéro de diapositive 4"/>
          <p:cNvSpPr>
            <a:spLocks noGrp="1"/>
          </p:cNvSpPr>
          <p:nvPr>
            <p:ph type="sldNum" sz="quarter" idx="12"/>
          </p:nvPr>
        </p:nvSpPr>
        <p:spPr/>
        <p:txBody>
          <a:bodyPr/>
          <a:lstStyle/>
          <a:p>
            <a:fld id="{09128B45-356E-4A35-ADDB-0EE72B20EEE7}" type="slidenum">
              <a:rPr lang="en-US" smtClean="0"/>
              <a:pPr/>
              <a:t>21</a:t>
            </a:fld>
            <a:endParaRPr lang="en-US"/>
          </a:p>
        </p:txBody>
      </p:sp>
      <p:graphicFrame>
        <p:nvGraphicFramePr>
          <p:cNvPr id="6" name="Tableau 5"/>
          <p:cNvGraphicFramePr>
            <a:graphicFrameLocks noGrp="1"/>
          </p:cNvGraphicFramePr>
          <p:nvPr>
            <p:extLst>
              <p:ext uri="{D42A27DB-BD31-4B8C-83A1-F6EECF244321}">
                <p14:modId xmlns:p14="http://schemas.microsoft.com/office/powerpoint/2010/main" val="1197862665"/>
              </p:ext>
            </p:extLst>
          </p:nvPr>
        </p:nvGraphicFramePr>
        <p:xfrm>
          <a:off x="3635896" y="1844824"/>
          <a:ext cx="4680520" cy="741680"/>
        </p:xfrm>
        <a:graphic>
          <a:graphicData uri="http://schemas.openxmlformats.org/drawingml/2006/table">
            <a:tbl>
              <a:tblPr firstRow="1" bandRow="1">
                <a:tableStyleId>{2D5ABB26-0587-4C30-8999-92F81FD0307C}</a:tableStyleId>
              </a:tblPr>
              <a:tblGrid>
                <a:gridCol w="2340260"/>
                <a:gridCol w="2340260"/>
              </a:tblGrid>
              <a:tr h="370840">
                <a:tc>
                  <a:txBody>
                    <a:bodyPr/>
                    <a:lstStyle/>
                    <a:p>
                      <a:pPr marL="0" lvl="1" algn="l"/>
                      <a:r>
                        <a:rPr lang="en-US" dirty="0" smtClean="0"/>
                        <a:t>To protect data	</a:t>
                      </a:r>
                      <a:endParaRPr lang="fr-FR"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To design schemas</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70840">
                <a:tc>
                  <a:txBody>
                    <a:bodyPr/>
                    <a:lstStyle/>
                    <a:p>
                      <a:pPr algn="l"/>
                      <a:r>
                        <a:rPr lang="en-US" dirty="0" smtClean="0"/>
                        <a:t>To optimize queries </a:t>
                      </a:r>
                      <a:endParaRPr lang="fr-FR"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To explain data</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en-US" dirty="0" smtClean="0"/>
              <a:t>Dependencies and schema design</a:t>
            </a:r>
            <a:endParaRPr lang="en-US" dirty="0"/>
          </a:p>
        </p:txBody>
      </p:sp>
      <p:sp>
        <p:nvSpPr>
          <p:cNvPr id="3" name="Espace réservé du contenu 2"/>
          <p:cNvSpPr>
            <a:spLocks noGrp="1"/>
          </p:cNvSpPr>
          <p:nvPr>
            <p:ph idx="1"/>
          </p:nvPr>
        </p:nvSpPr>
        <p:spPr>
          <a:xfrm>
            <a:off x="457200" y="1600200"/>
            <a:ext cx="8229600" cy="5069160"/>
          </a:xfrm>
        </p:spPr>
        <p:txBody>
          <a:bodyPr>
            <a:normAutofit fontScale="92500"/>
          </a:bodyPr>
          <a:lstStyle/>
          <a:p>
            <a:pPr>
              <a:buNone/>
            </a:pPr>
            <a:r>
              <a:rPr lang="en-US" sz="2600" dirty="0" smtClean="0"/>
              <a:t>Use simple dependencies up to complex semantic data models</a:t>
            </a:r>
          </a:p>
          <a:p>
            <a:pPr>
              <a:buNone/>
            </a:pPr>
            <a:r>
              <a:rPr lang="en-US" sz="2600" dirty="0" smtClean="0"/>
              <a:t>Help choose a better relational schema</a:t>
            </a:r>
          </a:p>
          <a:p>
            <a:pPr>
              <a:buNone/>
            </a:pPr>
            <a:endParaRPr lang="en-US" sz="2600" dirty="0" smtClean="0"/>
          </a:p>
          <a:p>
            <a:pPr>
              <a:buNone/>
            </a:pPr>
            <a:endParaRPr lang="en-US" sz="2600" dirty="0" smtClean="0"/>
          </a:p>
          <a:p>
            <a:pPr>
              <a:buNone/>
            </a:pPr>
            <a:endParaRPr lang="en-US" sz="2600" dirty="0" smtClean="0"/>
          </a:p>
          <a:p>
            <a:pPr>
              <a:buNone/>
            </a:pPr>
            <a:endParaRPr lang="en-US" sz="2600" dirty="0" smtClean="0"/>
          </a:p>
          <a:p>
            <a:pPr>
              <a:buNone/>
            </a:pPr>
            <a:endParaRPr lang="en-US" sz="2600" dirty="0" smtClean="0"/>
          </a:p>
          <a:p>
            <a:pPr>
              <a:buNone/>
            </a:pPr>
            <a:endParaRPr lang="en-US" sz="2600" dirty="0" smtClean="0"/>
          </a:p>
          <a:p>
            <a:pPr>
              <a:buNone/>
            </a:pPr>
            <a:endParaRPr lang="en-US" sz="2600" dirty="0" smtClean="0"/>
          </a:p>
          <a:p>
            <a:pPr>
              <a:buNone/>
            </a:pPr>
            <a:r>
              <a:rPr lang="en-US" sz="2600" dirty="0" smtClean="0"/>
              <a:t>Update anomalies</a:t>
            </a:r>
          </a:p>
          <a:p>
            <a:pPr>
              <a:buNone/>
            </a:pPr>
            <a:r>
              <a:rPr lang="en-US" sz="2600" dirty="0" smtClean="0"/>
              <a:t>Null values</a:t>
            </a:r>
          </a:p>
          <a:p>
            <a:endParaRPr lang="en-US" dirty="0"/>
          </a:p>
        </p:txBody>
      </p:sp>
      <p:sp>
        <p:nvSpPr>
          <p:cNvPr id="4" name="Espace réservé de la date 3"/>
          <p:cNvSpPr>
            <a:spLocks noGrp="1"/>
          </p:cNvSpPr>
          <p:nvPr>
            <p:ph type="dt" sz="half" idx="10"/>
          </p:nvPr>
        </p:nvSpPr>
        <p:spPr/>
        <p:txBody>
          <a:bodyPr/>
          <a:lstStyle/>
          <a:p>
            <a:fld id="{03BCDC55-AA01-8647-8E12-C7FDD6E4734C}" type="datetime1">
              <a:rPr lang="en-US" smtClean="0"/>
              <a:t>3/19/12</a:t>
            </a:fld>
            <a:endParaRPr lang="en-US"/>
          </a:p>
        </p:txBody>
      </p:sp>
      <p:sp>
        <p:nvSpPr>
          <p:cNvPr id="5" name="Espace réservé du numéro de diapositive 4"/>
          <p:cNvSpPr>
            <a:spLocks noGrp="1"/>
          </p:cNvSpPr>
          <p:nvPr>
            <p:ph type="sldNum" sz="quarter" idx="12"/>
          </p:nvPr>
        </p:nvSpPr>
        <p:spPr/>
        <p:txBody>
          <a:bodyPr/>
          <a:lstStyle/>
          <a:p>
            <a:fld id="{09128B45-356E-4A35-ADDB-0EE72B20EEE7}" type="slidenum">
              <a:rPr lang="en-US" smtClean="0"/>
              <a:pPr/>
              <a:t>22</a:t>
            </a:fld>
            <a:endParaRPr lang="en-US"/>
          </a:p>
        </p:txBody>
      </p:sp>
      <p:graphicFrame>
        <p:nvGraphicFramePr>
          <p:cNvPr id="7" name="Tableau 6"/>
          <p:cNvGraphicFramePr>
            <a:graphicFrameLocks noGrp="1"/>
          </p:cNvGraphicFramePr>
          <p:nvPr>
            <p:extLst>
              <p:ext uri="{D42A27DB-BD31-4B8C-83A1-F6EECF244321}">
                <p14:modId xmlns:p14="http://schemas.microsoft.com/office/powerpoint/2010/main" val="2358512151"/>
              </p:ext>
            </p:extLst>
          </p:nvPr>
        </p:nvGraphicFramePr>
        <p:xfrm>
          <a:off x="1547664" y="2708920"/>
          <a:ext cx="6096000" cy="2583144"/>
        </p:xfrm>
        <a:graphic>
          <a:graphicData uri="http://schemas.openxmlformats.org/drawingml/2006/table">
            <a:tbl>
              <a:tblPr firstRow="1" bandRow="1">
                <a:tableStyleId>{5C22544A-7EE6-4342-B048-85BDC9FD1C3A}</a:tableStyleId>
              </a:tblPr>
              <a:tblGrid>
                <a:gridCol w="2032000"/>
                <a:gridCol w="2032000"/>
                <a:gridCol w="2032000"/>
              </a:tblGrid>
              <a:tr h="388584">
                <a:tc>
                  <a:txBody>
                    <a:bodyPr/>
                    <a:lstStyle/>
                    <a:p>
                      <a:r>
                        <a:rPr lang="en-US" dirty="0" smtClean="0"/>
                        <a:t>Person</a:t>
                      </a:r>
                      <a:endParaRPr lang="en-US" dirty="0"/>
                    </a:p>
                  </a:txBody>
                  <a:tcPr/>
                </a:tc>
                <a:tc>
                  <a:txBody>
                    <a:bodyPr/>
                    <a:lstStyle/>
                    <a:p>
                      <a:r>
                        <a:rPr lang="en-US" dirty="0" smtClean="0"/>
                        <a:t>Child</a:t>
                      </a:r>
                      <a:endParaRPr lang="en-US" dirty="0"/>
                    </a:p>
                  </a:txBody>
                  <a:tcPr/>
                </a:tc>
                <a:tc>
                  <a:txBody>
                    <a:bodyPr/>
                    <a:lstStyle/>
                    <a:p>
                      <a:r>
                        <a:rPr lang="en-US" dirty="0" smtClean="0"/>
                        <a:t>Car</a:t>
                      </a:r>
                      <a:endParaRPr lang="en-US" dirty="0"/>
                    </a:p>
                  </a:txBody>
                  <a:tcPr/>
                </a:tc>
              </a:tr>
              <a:tr h="331879">
                <a:tc>
                  <a:txBody>
                    <a:bodyPr/>
                    <a:lstStyle/>
                    <a:p>
                      <a:r>
                        <a:rPr lang="en-US" dirty="0" smtClean="0"/>
                        <a:t>John</a:t>
                      </a:r>
                      <a:endParaRPr lang="en-US" dirty="0"/>
                    </a:p>
                  </a:txBody>
                  <a:tcPr/>
                </a:tc>
                <a:tc>
                  <a:txBody>
                    <a:bodyPr/>
                    <a:lstStyle/>
                    <a:p>
                      <a:r>
                        <a:rPr lang="en-US" dirty="0" smtClean="0"/>
                        <a:t>Toto</a:t>
                      </a:r>
                      <a:endParaRPr lang="en-US" dirty="0"/>
                    </a:p>
                  </a:txBody>
                  <a:tcPr/>
                </a:tc>
                <a:tc>
                  <a:txBody>
                    <a:bodyPr/>
                    <a:lstStyle/>
                    <a:p>
                      <a:r>
                        <a:rPr lang="en-US" dirty="0" smtClean="0"/>
                        <a:t>BMW</a:t>
                      </a:r>
                      <a:endParaRPr lang="en-US" dirty="0"/>
                    </a:p>
                  </a:txBody>
                  <a:tcPr/>
                </a:tc>
              </a:tr>
              <a:tr h="331879">
                <a:tc>
                  <a:txBody>
                    <a:bodyPr/>
                    <a:lstStyle/>
                    <a:p>
                      <a:r>
                        <a:rPr lang="en-US" dirty="0" smtClean="0"/>
                        <a:t>John</a:t>
                      </a:r>
                      <a:endParaRPr lang="en-US" dirty="0"/>
                    </a:p>
                  </a:txBody>
                  <a:tcPr/>
                </a:tc>
                <a:tc>
                  <a:txBody>
                    <a:bodyPr/>
                    <a:lstStyle/>
                    <a:p>
                      <a:r>
                        <a:rPr lang="en-US" dirty="0" smtClean="0"/>
                        <a:t>Toto</a:t>
                      </a:r>
                      <a:endParaRPr lang="en-US" dirty="0"/>
                    </a:p>
                  </a:txBody>
                  <a:tcPr/>
                </a:tc>
                <a:tc>
                  <a:txBody>
                    <a:bodyPr/>
                    <a:lstStyle/>
                    <a:p>
                      <a:r>
                        <a:rPr lang="en-US" dirty="0" smtClean="0"/>
                        <a:t>2chevaux</a:t>
                      </a:r>
                      <a:endParaRPr lang="en-US" dirty="0"/>
                    </a:p>
                  </a:txBody>
                  <a:tcPr/>
                </a:tc>
              </a:tr>
              <a:tr h="331879">
                <a:tc>
                  <a:txBody>
                    <a:bodyPr/>
                    <a:lstStyle/>
                    <a:p>
                      <a:r>
                        <a:rPr lang="en-US" dirty="0" smtClean="0"/>
                        <a:t>John</a:t>
                      </a:r>
                      <a:endParaRPr lang="en-US" dirty="0"/>
                    </a:p>
                  </a:txBody>
                  <a:tcPr/>
                </a:tc>
                <a:tc>
                  <a:txBody>
                    <a:bodyPr/>
                    <a:lstStyle/>
                    <a:p>
                      <a:r>
                        <a:rPr lang="en-US" dirty="0" smtClean="0"/>
                        <a:t>Zaza</a:t>
                      </a:r>
                      <a:endParaRPr lang="en-US" dirty="0"/>
                    </a:p>
                  </a:txBody>
                  <a:tcPr/>
                </a:tc>
                <a:tc>
                  <a:txBody>
                    <a:bodyPr/>
                    <a:lstStyle/>
                    <a:p>
                      <a:r>
                        <a:rPr lang="en-US" dirty="0" smtClean="0"/>
                        <a:t>BMW</a:t>
                      </a:r>
                      <a:endParaRPr lang="en-US" dirty="0"/>
                    </a:p>
                  </a:txBody>
                  <a:tcPr/>
                </a:tc>
              </a:tr>
              <a:tr h="331879">
                <a:tc>
                  <a:txBody>
                    <a:bodyPr/>
                    <a:lstStyle/>
                    <a:p>
                      <a:r>
                        <a:rPr lang="en-US" dirty="0" smtClean="0"/>
                        <a:t>John</a:t>
                      </a:r>
                      <a:endParaRPr lang="en-US" dirty="0"/>
                    </a:p>
                  </a:txBody>
                  <a:tcPr/>
                </a:tc>
                <a:tc>
                  <a:txBody>
                    <a:bodyPr/>
                    <a:lstStyle/>
                    <a:p>
                      <a:r>
                        <a:rPr lang="en-US" dirty="0" smtClean="0"/>
                        <a:t>Zaza</a:t>
                      </a:r>
                      <a:endParaRPr lang="en-US" dirty="0"/>
                    </a:p>
                  </a:txBody>
                  <a:tcPr/>
                </a:tc>
                <a:tc>
                  <a:txBody>
                    <a:bodyPr/>
                    <a:lstStyle/>
                    <a:p>
                      <a:r>
                        <a:rPr lang="en-US" dirty="0" smtClean="0"/>
                        <a:t>2chevaux</a:t>
                      </a:r>
                      <a:endParaRPr lang="en-US" dirty="0"/>
                    </a:p>
                  </a:txBody>
                  <a:tcPr/>
                </a:tc>
              </a:tr>
              <a:tr h="331879">
                <a:tc>
                  <a:txBody>
                    <a:bodyPr/>
                    <a:lstStyle/>
                    <a:p>
                      <a:r>
                        <a:rPr lang="en-US" dirty="0" smtClean="0"/>
                        <a:t>Sue</a:t>
                      </a:r>
                      <a:endParaRPr lang="en-US" dirty="0"/>
                    </a:p>
                  </a:txBody>
                  <a:tcPr/>
                </a:tc>
                <a:tc>
                  <a:txBody>
                    <a:bodyPr/>
                    <a:lstStyle/>
                    <a:p>
                      <a:r>
                        <a:rPr lang="en-US" dirty="0" smtClean="0"/>
                        <a:t>Lulu</a:t>
                      </a:r>
                      <a:endParaRPr lang="en-US" dirty="0"/>
                    </a:p>
                  </a:txBody>
                  <a:tcPr/>
                </a:tc>
                <a:tc>
                  <a:txBody>
                    <a:bodyPr/>
                    <a:lstStyle/>
                    <a:p>
                      <a:endParaRPr lang="en-US" dirty="0" smtClean="0"/>
                    </a:p>
                  </a:txBody>
                  <a:tcPr/>
                </a:tc>
              </a:tr>
              <a:tr h="331879">
                <a:tc>
                  <a:txBody>
                    <a:bodyPr/>
                    <a:lstStyle/>
                    <a:p>
                      <a:r>
                        <a:rPr lang="en-US" dirty="0" smtClean="0"/>
                        <a:t>Sue</a:t>
                      </a:r>
                      <a:endParaRPr lang="en-US" dirty="0"/>
                    </a:p>
                  </a:txBody>
                  <a:tcPr/>
                </a:tc>
                <a:tc>
                  <a:txBody>
                    <a:bodyPr/>
                    <a:lstStyle/>
                    <a:p>
                      <a:r>
                        <a:rPr lang="en-US" dirty="0" smtClean="0"/>
                        <a:t>Mimi</a:t>
                      </a:r>
                      <a:endParaRPr lang="en-US" dirty="0"/>
                    </a:p>
                  </a:txBody>
                  <a:tcPr/>
                </a:tc>
                <a:tc>
                  <a:txBody>
                    <a:bodyPr/>
                    <a:lstStyle/>
                    <a:p>
                      <a:endParaRPr lang="en-US" dirty="0" smtClean="0"/>
                    </a:p>
                  </a:txBody>
                  <a:tcPr/>
                </a:tc>
              </a:tr>
            </a:tbl>
          </a:graphicData>
        </a:graphic>
      </p:graphicFrame>
      <p:graphicFrame>
        <p:nvGraphicFramePr>
          <p:cNvPr id="9" name="Tableau 8"/>
          <p:cNvGraphicFramePr>
            <a:graphicFrameLocks noGrp="1"/>
          </p:cNvGraphicFramePr>
          <p:nvPr>
            <p:extLst>
              <p:ext uri="{D42A27DB-BD31-4B8C-83A1-F6EECF244321}">
                <p14:modId xmlns:p14="http://schemas.microsoft.com/office/powerpoint/2010/main" val="677307619"/>
              </p:ext>
            </p:extLst>
          </p:nvPr>
        </p:nvGraphicFramePr>
        <p:xfrm>
          <a:off x="4972496" y="2708920"/>
          <a:ext cx="4064000" cy="1120104"/>
        </p:xfrm>
        <a:graphic>
          <a:graphicData uri="http://schemas.openxmlformats.org/drawingml/2006/table">
            <a:tbl>
              <a:tblPr firstRow="1" bandRow="1">
                <a:tableStyleId>{5C22544A-7EE6-4342-B048-85BDC9FD1C3A}</a:tableStyleId>
              </a:tblPr>
              <a:tblGrid>
                <a:gridCol w="2032000"/>
                <a:gridCol w="2032000"/>
              </a:tblGrid>
              <a:tr h="388584">
                <a:tc>
                  <a:txBody>
                    <a:bodyPr/>
                    <a:lstStyle/>
                    <a:p>
                      <a:r>
                        <a:rPr lang="en-US" dirty="0" smtClean="0"/>
                        <a:t>Person</a:t>
                      </a:r>
                      <a:endParaRPr lang="en-US" dirty="0"/>
                    </a:p>
                  </a:txBody>
                  <a:tcPr/>
                </a:tc>
                <a:tc>
                  <a:txBody>
                    <a:bodyPr/>
                    <a:lstStyle/>
                    <a:p>
                      <a:r>
                        <a:rPr lang="en-US" dirty="0" smtClean="0"/>
                        <a:t>Car</a:t>
                      </a:r>
                      <a:endParaRPr lang="en-US" dirty="0"/>
                    </a:p>
                  </a:txBody>
                  <a:tcPr/>
                </a:tc>
              </a:tr>
              <a:tr h="331879">
                <a:tc>
                  <a:txBody>
                    <a:bodyPr/>
                    <a:lstStyle/>
                    <a:p>
                      <a:r>
                        <a:rPr lang="en-US" dirty="0" smtClean="0"/>
                        <a:t>John</a:t>
                      </a:r>
                      <a:endParaRPr lang="en-US" dirty="0"/>
                    </a:p>
                  </a:txBody>
                  <a:tcPr/>
                </a:tc>
                <a:tc>
                  <a:txBody>
                    <a:bodyPr/>
                    <a:lstStyle/>
                    <a:p>
                      <a:r>
                        <a:rPr lang="en-US" dirty="0" smtClean="0"/>
                        <a:t>2chevaux</a:t>
                      </a:r>
                      <a:endParaRPr lang="en-US" dirty="0"/>
                    </a:p>
                  </a:txBody>
                  <a:tcPr/>
                </a:tc>
              </a:tr>
              <a:tr h="331879">
                <a:tc>
                  <a:txBody>
                    <a:bodyPr/>
                    <a:lstStyle/>
                    <a:p>
                      <a:r>
                        <a:rPr lang="en-US" dirty="0" smtClean="0"/>
                        <a:t>John</a:t>
                      </a:r>
                      <a:endParaRPr lang="en-US" dirty="0"/>
                    </a:p>
                  </a:txBody>
                  <a:tcPr/>
                </a:tc>
                <a:tc>
                  <a:txBody>
                    <a:bodyPr/>
                    <a:lstStyle/>
                    <a:p>
                      <a:r>
                        <a:rPr lang="en-US" dirty="0" smtClean="0"/>
                        <a:t>BMW</a:t>
                      </a:r>
                      <a:endParaRPr lang="en-US" dirty="0"/>
                    </a:p>
                  </a:txBody>
                  <a:tcPr/>
                </a:tc>
              </a:tr>
            </a:tbl>
          </a:graphicData>
        </a:graphic>
      </p:graphicFrame>
      <p:graphicFrame>
        <p:nvGraphicFramePr>
          <p:cNvPr id="8" name="Tableau 7"/>
          <p:cNvGraphicFramePr>
            <a:graphicFrameLocks noGrp="1"/>
          </p:cNvGraphicFramePr>
          <p:nvPr>
            <p:extLst>
              <p:ext uri="{D42A27DB-BD31-4B8C-83A1-F6EECF244321}">
                <p14:modId xmlns:p14="http://schemas.microsoft.com/office/powerpoint/2010/main" val="3933316299"/>
              </p:ext>
            </p:extLst>
          </p:nvPr>
        </p:nvGraphicFramePr>
        <p:xfrm>
          <a:off x="251520" y="2708920"/>
          <a:ext cx="4064000" cy="1851624"/>
        </p:xfrm>
        <a:graphic>
          <a:graphicData uri="http://schemas.openxmlformats.org/drawingml/2006/table">
            <a:tbl>
              <a:tblPr firstRow="1" bandRow="1">
                <a:tableStyleId>{5C22544A-7EE6-4342-B048-85BDC9FD1C3A}</a:tableStyleId>
              </a:tblPr>
              <a:tblGrid>
                <a:gridCol w="2032000"/>
                <a:gridCol w="2032000"/>
              </a:tblGrid>
              <a:tr h="388584">
                <a:tc>
                  <a:txBody>
                    <a:bodyPr/>
                    <a:lstStyle/>
                    <a:p>
                      <a:r>
                        <a:rPr lang="en-US" dirty="0" smtClean="0"/>
                        <a:t>Person</a:t>
                      </a:r>
                      <a:endParaRPr lang="en-US" dirty="0"/>
                    </a:p>
                  </a:txBody>
                  <a:tcPr/>
                </a:tc>
                <a:tc>
                  <a:txBody>
                    <a:bodyPr/>
                    <a:lstStyle/>
                    <a:p>
                      <a:r>
                        <a:rPr lang="en-US" dirty="0" smtClean="0"/>
                        <a:t>Child</a:t>
                      </a:r>
                      <a:endParaRPr lang="en-US" dirty="0"/>
                    </a:p>
                  </a:txBody>
                  <a:tcPr/>
                </a:tc>
              </a:tr>
              <a:tr h="331879">
                <a:tc>
                  <a:txBody>
                    <a:bodyPr/>
                    <a:lstStyle/>
                    <a:p>
                      <a:r>
                        <a:rPr lang="en-US" dirty="0" smtClean="0"/>
                        <a:t>John</a:t>
                      </a:r>
                      <a:endParaRPr lang="en-US" dirty="0"/>
                    </a:p>
                  </a:txBody>
                  <a:tcPr/>
                </a:tc>
                <a:tc>
                  <a:txBody>
                    <a:bodyPr/>
                    <a:lstStyle/>
                    <a:p>
                      <a:r>
                        <a:rPr lang="en-US" dirty="0" smtClean="0"/>
                        <a:t>Toto</a:t>
                      </a:r>
                      <a:endParaRPr lang="en-US" dirty="0"/>
                    </a:p>
                  </a:txBody>
                  <a:tcPr/>
                </a:tc>
              </a:tr>
              <a:tr h="331879">
                <a:tc>
                  <a:txBody>
                    <a:bodyPr/>
                    <a:lstStyle/>
                    <a:p>
                      <a:r>
                        <a:rPr lang="en-US" dirty="0" smtClean="0"/>
                        <a:t>John</a:t>
                      </a:r>
                      <a:endParaRPr lang="en-US" dirty="0"/>
                    </a:p>
                  </a:txBody>
                  <a:tcPr/>
                </a:tc>
                <a:tc>
                  <a:txBody>
                    <a:bodyPr/>
                    <a:lstStyle/>
                    <a:p>
                      <a:r>
                        <a:rPr lang="en-US" dirty="0" smtClean="0"/>
                        <a:t>Zaza</a:t>
                      </a:r>
                      <a:endParaRPr lang="en-US" dirty="0"/>
                    </a:p>
                  </a:txBody>
                  <a:tcPr/>
                </a:tc>
              </a:tr>
              <a:tr h="331879">
                <a:tc>
                  <a:txBody>
                    <a:bodyPr/>
                    <a:lstStyle/>
                    <a:p>
                      <a:r>
                        <a:rPr lang="en-US" dirty="0" smtClean="0"/>
                        <a:t>Sue</a:t>
                      </a:r>
                      <a:endParaRPr lang="en-US" dirty="0"/>
                    </a:p>
                  </a:txBody>
                  <a:tcPr/>
                </a:tc>
                <a:tc>
                  <a:txBody>
                    <a:bodyPr/>
                    <a:lstStyle/>
                    <a:p>
                      <a:r>
                        <a:rPr lang="en-US" dirty="0" smtClean="0"/>
                        <a:t>Lulu</a:t>
                      </a:r>
                      <a:endParaRPr lang="en-US" dirty="0"/>
                    </a:p>
                  </a:txBody>
                  <a:tcPr/>
                </a:tc>
              </a:tr>
              <a:tr h="331879">
                <a:tc>
                  <a:txBody>
                    <a:bodyPr/>
                    <a:lstStyle/>
                    <a:p>
                      <a:r>
                        <a:rPr lang="en-US" dirty="0" smtClean="0"/>
                        <a:t>Sue</a:t>
                      </a:r>
                      <a:endParaRPr lang="en-US" dirty="0"/>
                    </a:p>
                  </a:txBody>
                  <a:tcPr/>
                </a:tc>
                <a:tc>
                  <a:txBody>
                    <a:bodyPr/>
                    <a:lstStyle/>
                    <a:p>
                      <a:r>
                        <a:rPr lang="en-US" dirty="0" smtClean="0"/>
                        <a:t>Mimi</a:t>
                      </a:r>
                      <a:endParaRPr lang="en-US" dirty="0"/>
                    </a:p>
                  </a:txBody>
                  <a:tcPr/>
                </a:tc>
              </a:tr>
            </a:tbl>
          </a:graphicData>
        </a:graphic>
      </p:graphicFrame>
      <p:sp>
        <p:nvSpPr>
          <p:cNvPr id="6" name="Multiplication 5"/>
          <p:cNvSpPr/>
          <p:nvPr/>
        </p:nvSpPr>
        <p:spPr>
          <a:xfrm>
            <a:off x="755576" y="5373216"/>
            <a:ext cx="1728192" cy="1296144"/>
          </a:xfrm>
          <a:prstGeom prst="mathMultiply">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nodeType="clickEffect">
                                  <p:stCondLst>
                                    <p:cond delay="0"/>
                                  </p:stCondLst>
                                  <p:childTnLst>
                                    <p:animEffect transition="out" filter="dissolv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par>
                                <p:cTn id="8" presetID="9"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dissolve">
                                      <p:cBhvr>
                                        <p:cTn id="10" dur="500"/>
                                        <p:tgtEl>
                                          <p:spTgt spid="8"/>
                                        </p:tgtEl>
                                      </p:cBhvr>
                                    </p:animEffect>
                                  </p:childTnLst>
                                </p:cTn>
                              </p:par>
                              <p:par>
                                <p:cTn id="11" presetID="9"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dissolve">
                                      <p:cBhvr>
                                        <p:cTn id="13" dur="500"/>
                                        <p:tgtEl>
                                          <p:spTgt spid="9"/>
                                        </p:tgtEl>
                                      </p:cBhvr>
                                    </p:animEffect>
                                  </p:childTnLst>
                                </p:cTn>
                              </p:par>
                              <p:par>
                                <p:cTn id="14" presetID="1" presetClass="entr" presetSubtype="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en-US" dirty="0" smtClean="0"/>
              <a:t>Concurrency and transactions - </a:t>
            </a:r>
            <a:r>
              <a:rPr lang="en-US" b="1" dirty="0" smtClean="0">
                <a:solidFill>
                  <a:srgbClr val="FF0000"/>
                </a:solidFill>
              </a:rPr>
              <a:t>ACID</a:t>
            </a:r>
            <a:endParaRPr lang="en-US" b="1" dirty="0">
              <a:solidFill>
                <a:srgbClr val="FF0000"/>
              </a:solidFill>
            </a:endParaRPr>
          </a:p>
        </p:txBody>
      </p:sp>
      <p:sp>
        <p:nvSpPr>
          <p:cNvPr id="3" name="Espace réservé du contenu 2"/>
          <p:cNvSpPr>
            <a:spLocks noGrp="1"/>
          </p:cNvSpPr>
          <p:nvPr>
            <p:ph idx="1"/>
          </p:nvPr>
        </p:nvSpPr>
        <p:spPr/>
        <p:txBody>
          <a:bodyPr>
            <a:noAutofit/>
          </a:bodyPr>
          <a:lstStyle/>
          <a:p>
            <a:pPr>
              <a:buNone/>
            </a:pPr>
            <a:r>
              <a:rPr lang="en-US" sz="2000" dirty="0" smtClean="0"/>
              <a:t>Atomicity: the sequence of operations is indivisible; in case of failure, either all  operations are completed or all are canceled</a:t>
            </a:r>
          </a:p>
          <a:p>
            <a:pPr>
              <a:buNone/>
            </a:pPr>
            <a:r>
              <a:rPr lang="en-US" sz="2000" dirty="0" smtClean="0"/>
              <a:t>Consistency: The consistency property ensures that any transaction the database performs will take it from one consistent state to another. (So, consistency states that only consistent data will be written to the database).</a:t>
            </a:r>
          </a:p>
          <a:p>
            <a:pPr>
              <a:buNone/>
            </a:pPr>
            <a:r>
              <a:rPr lang="en-US" sz="2000" dirty="0" smtClean="0"/>
              <a:t>Isolation: When two transactions A and B are executed at the same time, the changes made by A are not visible to B until transaction A is completed and validated (commit).</a:t>
            </a:r>
          </a:p>
          <a:p>
            <a:pPr>
              <a:buNone/>
            </a:pPr>
            <a:r>
              <a:rPr lang="en-US" sz="2000" dirty="0" smtClean="0"/>
              <a:t>Durability: Once validated, the state of the database must be permanent, and no technical problem should lead to cancelling of transaction operations</a:t>
            </a:r>
          </a:p>
        </p:txBody>
      </p:sp>
      <p:sp>
        <p:nvSpPr>
          <p:cNvPr id="4" name="Espace réservé de la date 3"/>
          <p:cNvSpPr>
            <a:spLocks noGrp="1"/>
          </p:cNvSpPr>
          <p:nvPr>
            <p:ph type="dt" sz="half" idx="10"/>
          </p:nvPr>
        </p:nvSpPr>
        <p:spPr/>
        <p:txBody>
          <a:bodyPr/>
          <a:lstStyle/>
          <a:p>
            <a:fld id="{A228E59B-F45D-A041-A7AB-10A735E3FC11}" type="datetime1">
              <a:rPr lang="en-US" smtClean="0"/>
              <a:t>3/19/12</a:t>
            </a:fld>
            <a:endParaRPr lang="fr-FR"/>
          </a:p>
        </p:txBody>
      </p:sp>
      <p:sp>
        <p:nvSpPr>
          <p:cNvPr id="5" name="Espace réservé du numéro de diapositive 4"/>
          <p:cNvSpPr>
            <a:spLocks noGrp="1"/>
          </p:cNvSpPr>
          <p:nvPr>
            <p:ph type="sldNum" sz="quarter" idx="12"/>
          </p:nvPr>
        </p:nvSpPr>
        <p:spPr/>
        <p:txBody>
          <a:bodyPr/>
          <a:lstStyle/>
          <a:p>
            <a:fld id="{09128B45-356E-4A35-ADDB-0EE72B20EEE7}" type="slidenum">
              <a:rPr lang="fr-FR" smtClean="0"/>
              <a:pPr/>
              <a:t>23</a:t>
            </a:fld>
            <a:endParaRPr lang="fr-FR"/>
          </a:p>
        </p:txBody>
      </p:sp>
    </p:spTree>
    <p:extLst>
      <p:ext uri="{BB962C8B-B14F-4D97-AF65-F5344CB8AC3E}">
        <p14:creationId xmlns:p14="http://schemas.microsoft.com/office/powerpoint/2010/main" val="1150428639"/>
      </p:ext>
    </p:extLst>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en-US" dirty="0" smtClean="0"/>
              <a:t>Recovery from failures</a:t>
            </a:r>
            <a:endParaRPr lang="en-US" dirty="0"/>
          </a:p>
        </p:txBody>
      </p:sp>
      <p:sp>
        <p:nvSpPr>
          <p:cNvPr id="3" name="Espace réservé du contenu 2"/>
          <p:cNvSpPr>
            <a:spLocks noGrp="1"/>
          </p:cNvSpPr>
          <p:nvPr>
            <p:ph idx="1"/>
          </p:nvPr>
        </p:nvSpPr>
        <p:spPr/>
        <p:txBody>
          <a:bodyPr>
            <a:normAutofit/>
          </a:bodyPr>
          <a:lstStyle/>
          <a:p>
            <a:pPr>
              <a:buNone/>
            </a:pPr>
            <a:r>
              <a:rPr lang="en-US" sz="2400" dirty="0" smtClean="0"/>
              <a:t>The DBMS must survive failures</a:t>
            </a:r>
          </a:p>
          <a:p>
            <a:pPr>
              <a:buNone/>
            </a:pPr>
            <a:r>
              <a:rPr lang="en-US" sz="2400" dirty="0" smtClean="0"/>
              <a:t>A variety of techniques</a:t>
            </a:r>
          </a:p>
          <a:p>
            <a:pPr lvl="1"/>
            <a:r>
              <a:rPr lang="en-US" sz="2000" b="1" dirty="0" smtClean="0">
                <a:solidFill>
                  <a:srgbClr val="FF0000"/>
                </a:solidFill>
              </a:rPr>
              <a:t>Journal</a:t>
            </a:r>
          </a:p>
          <a:p>
            <a:pPr lvl="1"/>
            <a:r>
              <a:rPr lang="en-US" sz="2000" b="1" dirty="0" smtClean="0">
                <a:solidFill>
                  <a:srgbClr val="FF0000"/>
                </a:solidFill>
              </a:rPr>
              <a:t>Back-up copies</a:t>
            </a:r>
          </a:p>
          <a:p>
            <a:pPr lvl="1"/>
            <a:r>
              <a:rPr lang="en-US" sz="2000" b="1" dirty="0" smtClean="0">
                <a:solidFill>
                  <a:srgbClr val="FF0000"/>
                </a:solidFill>
              </a:rPr>
              <a:t>Shadow pages </a:t>
            </a:r>
          </a:p>
          <a:p>
            <a:pPr>
              <a:buNone/>
            </a:pPr>
            <a:r>
              <a:rPr lang="en-US" sz="2400" dirty="0" smtClean="0"/>
              <a:t>“Hot-standby“: second system running simultaneously</a:t>
            </a:r>
          </a:p>
          <a:p>
            <a:pPr>
              <a:buNone/>
            </a:pPr>
            <a:r>
              <a:rPr lang="en-US" sz="2400" dirty="0" smtClean="0"/>
              <a:t>Availability: users should not have to wait beyond what is seen as reasonable for an application</a:t>
            </a:r>
          </a:p>
          <a:p>
            <a:pPr>
              <a:buNone/>
            </a:pPr>
            <a:endParaRPr lang="en-US" sz="2400" dirty="0" smtClean="0"/>
          </a:p>
          <a:p>
            <a:pPr>
              <a:buNone/>
            </a:pPr>
            <a:endParaRPr lang="en-US" sz="2400" dirty="0" smtClean="0"/>
          </a:p>
        </p:txBody>
      </p:sp>
      <p:sp>
        <p:nvSpPr>
          <p:cNvPr id="4" name="Espace réservé de la date 3"/>
          <p:cNvSpPr>
            <a:spLocks noGrp="1"/>
          </p:cNvSpPr>
          <p:nvPr>
            <p:ph type="dt" sz="half" idx="10"/>
          </p:nvPr>
        </p:nvSpPr>
        <p:spPr/>
        <p:txBody>
          <a:bodyPr/>
          <a:lstStyle/>
          <a:p>
            <a:fld id="{8AE4BB44-2A47-794B-A9AC-004442C0C1AA}" type="datetime1">
              <a:rPr lang="en-US" smtClean="0"/>
              <a:t>3/19/12</a:t>
            </a:fld>
            <a:endParaRPr lang="en-US"/>
          </a:p>
        </p:txBody>
      </p:sp>
      <p:sp>
        <p:nvSpPr>
          <p:cNvPr id="5" name="Espace réservé du numéro de diapositive 4"/>
          <p:cNvSpPr>
            <a:spLocks noGrp="1"/>
          </p:cNvSpPr>
          <p:nvPr>
            <p:ph type="sldNum" sz="quarter" idx="12"/>
          </p:nvPr>
        </p:nvSpPr>
        <p:spPr/>
        <p:txBody>
          <a:bodyPr/>
          <a:lstStyle/>
          <a:p>
            <a:fld id="{09128B45-356E-4A35-ADDB-0EE72B20EEE7}" type="slidenum">
              <a:rPr lang="en-US" smtClean="0"/>
              <a:pPr/>
              <a:t>24</a:t>
            </a:fld>
            <a:endParaRPr lang="en-US"/>
          </a:p>
        </p:txBody>
      </p:sp>
    </p:spTree>
    <p:extLst>
      <p:ext uri="{BB962C8B-B14F-4D97-AF65-F5344CB8AC3E}">
        <p14:creationId xmlns:p14="http://schemas.microsoft.com/office/powerpoint/2010/main" val="1535227448"/>
      </p:ext>
    </p:extLst>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en-US" dirty="0" smtClean="0"/>
              <a:t>Distributed data</a:t>
            </a:r>
            <a:endParaRPr lang="en-US" dirty="0"/>
          </a:p>
        </p:txBody>
      </p:sp>
      <p:sp>
        <p:nvSpPr>
          <p:cNvPr id="3" name="Espace réservé du contenu 2"/>
          <p:cNvSpPr>
            <a:spLocks noGrp="1"/>
          </p:cNvSpPr>
          <p:nvPr>
            <p:ph idx="1"/>
          </p:nvPr>
        </p:nvSpPr>
        <p:spPr/>
        <p:txBody>
          <a:bodyPr>
            <a:normAutofit lnSpcReduction="10000"/>
          </a:bodyPr>
          <a:lstStyle/>
          <a:p>
            <a:pPr>
              <a:buNone/>
            </a:pPr>
            <a:r>
              <a:rPr lang="en-US" sz="2400" dirty="0" smtClean="0"/>
              <a:t>Typically the case</a:t>
            </a:r>
          </a:p>
          <a:p>
            <a:pPr lvl="1"/>
            <a:r>
              <a:rPr lang="en-US" sz="2000" dirty="0" smtClean="0"/>
              <a:t>When integrating several data sources</a:t>
            </a:r>
          </a:p>
          <a:p>
            <a:pPr lvl="1"/>
            <a:r>
              <a:rPr lang="en-US" sz="2000" dirty="0" smtClean="0"/>
              <a:t>Organizations with many branches</a:t>
            </a:r>
          </a:p>
          <a:p>
            <a:pPr lvl="1"/>
            <a:r>
              <a:rPr lang="en-US" sz="2000" dirty="0" smtClean="0"/>
              <a:t>Activities involving several companies</a:t>
            </a:r>
          </a:p>
          <a:p>
            <a:pPr lvl="1"/>
            <a:r>
              <a:rPr lang="en-US" sz="2000" dirty="0" smtClean="0"/>
              <a:t>When using distribution to get better performance</a:t>
            </a:r>
          </a:p>
          <a:p>
            <a:pPr>
              <a:buNone/>
            </a:pPr>
            <a:r>
              <a:rPr lang="en-US" sz="2400" dirty="0" smtClean="0"/>
              <a:t>Query processing over distributed data</a:t>
            </a:r>
          </a:p>
          <a:p>
            <a:pPr lvl="1"/>
            <a:r>
              <a:rPr lang="en-US" sz="2000" dirty="0" smtClean="0"/>
              <a:t>Data localization &amp; global query optimization</a:t>
            </a:r>
          </a:p>
          <a:p>
            <a:pPr lvl="1"/>
            <a:r>
              <a:rPr lang="en-US" sz="2000" dirty="0" smtClean="0"/>
              <a:t>Data fragmentation</a:t>
            </a:r>
          </a:p>
          <a:p>
            <a:pPr lvl="1"/>
            <a:r>
              <a:rPr lang="en-US" sz="2000" dirty="0" smtClean="0"/>
              <a:t>Typically horizontal partitioning</a:t>
            </a:r>
          </a:p>
          <a:p>
            <a:pPr>
              <a:buNone/>
            </a:pPr>
            <a:r>
              <a:rPr lang="en-US" sz="2400" dirty="0" smtClean="0"/>
              <a:t>Distributed transactions</a:t>
            </a:r>
          </a:p>
          <a:p>
            <a:pPr lvl="1"/>
            <a:r>
              <a:rPr lang="en-US" sz="2000" dirty="0" smtClean="0"/>
              <a:t>Two-phase commit</a:t>
            </a:r>
            <a:endParaRPr lang="en-US" sz="2400" dirty="0" smtClean="0"/>
          </a:p>
          <a:p>
            <a:pPr lvl="1"/>
            <a:r>
              <a:rPr lang="en-US" sz="2000" dirty="0" smtClean="0"/>
              <a:t>Typically too heavy for Web applications</a:t>
            </a:r>
          </a:p>
        </p:txBody>
      </p:sp>
      <p:sp>
        <p:nvSpPr>
          <p:cNvPr id="4" name="Espace réservé de la date 3"/>
          <p:cNvSpPr>
            <a:spLocks noGrp="1"/>
          </p:cNvSpPr>
          <p:nvPr>
            <p:ph type="dt" sz="half" idx="10"/>
          </p:nvPr>
        </p:nvSpPr>
        <p:spPr/>
        <p:txBody>
          <a:bodyPr/>
          <a:lstStyle/>
          <a:p>
            <a:fld id="{B19454B4-55B1-DD4B-98FB-F16FE36F2DCB}" type="datetime1">
              <a:rPr lang="en-US" smtClean="0"/>
              <a:t>3/19/12</a:t>
            </a:fld>
            <a:endParaRPr lang="en-US"/>
          </a:p>
        </p:txBody>
      </p:sp>
      <p:sp>
        <p:nvSpPr>
          <p:cNvPr id="5" name="Espace réservé du numéro de diapositive 4"/>
          <p:cNvSpPr>
            <a:spLocks noGrp="1"/>
          </p:cNvSpPr>
          <p:nvPr>
            <p:ph type="sldNum" sz="quarter" idx="12"/>
          </p:nvPr>
        </p:nvSpPr>
        <p:spPr/>
        <p:txBody>
          <a:bodyPr/>
          <a:lstStyle/>
          <a:p>
            <a:fld id="{09128B45-356E-4A35-ADDB-0EE72B20EEE7}" type="slidenum">
              <a:rPr lang="en-US" smtClean="0"/>
              <a:pPr/>
              <a:t>25</a:t>
            </a:fld>
            <a:endParaRPr lang="en-US"/>
          </a:p>
        </p:txBody>
      </p:sp>
    </p:spTree>
    <p:extLst>
      <p:ext uri="{BB962C8B-B14F-4D97-AF65-F5344CB8AC3E}">
        <p14:creationId xmlns:p14="http://schemas.microsoft.com/office/powerpoint/2010/main" val="1464327195"/>
      </p:ext>
    </p:extLst>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smtClean="0"/>
              <a:t>More</a:t>
            </a:r>
            <a:endParaRPr lang="en-US" dirty="0"/>
          </a:p>
        </p:txBody>
      </p:sp>
      <p:sp>
        <p:nvSpPr>
          <p:cNvPr id="3" name="Espace réservé du contenu 2"/>
          <p:cNvSpPr>
            <a:spLocks noGrp="1"/>
          </p:cNvSpPr>
          <p:nvPr>
            <p:ph idx="1"/>
          </p:nvPr>
        </p:nvSpPr>
        <p:spPr/>
        <p:txBody>
          <a:bodyPr>
            <a:normAutofit/>
          </a:bodyPr>
          <a:lstStyle/>
          <a:p>
            <a:pPr>
              <a:buNone/>
            </a:pPr>
            <a:r>
              <a:rPr lang="en-US" sz="2400" dirty="0" smtClean="0"/>
              <a:t>Security</a:t>
            </a:r>
          </a:p>
          <a:p>
            <a:pPr lvl="1"/>
            <a:r>
              <a:rPr lang="en-US" sz="2000" dirty="0" smtClean="0"/>
              <a:t>Protect content against unauthorized users (humans or programs)</a:t>
            </a:r>
          </a:p>
          <a:p>
            <a:pPr lvl="1"/>
            <a:r>
              <a:rPr lang="en-US" sz="2000" dirty="0" smtClean="0"/>
              <a:t>Confidentiality: access control, authentication, authorization</a:t>
            </a:r>
          </a:p>
          <a:p>
            <a:pPr>
              <a:buNone/>
            </a:pPr>
            <a:r>
              <a:rPr lang="en-US" sz="2400" dirty="0" smtClean="0"/>
              <a:t>Data monitoring </a:t>
            </a:r>
          </a:p>
          <a:p>
            <a:pPr>
              <a:buNone/>
            </a:pPr>
            <a:r>
              <a:rPr lang="en-US" sz="2400" dirty="0" smtClean="0"/>
              <a:t>Data cleaning</a:t>
            </a:r>
          </a:p>
          <a:p>
            <a:pPr>
              <a:buNone/>
            </a:pPr>
            <a:r>
              <a:rPr lang="en-US" sz="2400" dirty="0" smtClean="0"/>
              <a:t>Data mining</a:t>
            </a:r>
          </a:p>
          <a:p>
            <a:pPr>
              <a:buNone/>
            </a:pPr>
            <a:r>
              <a:rPr lang="en-US" sz="2400" dirty="0" smtClean="0"/>
              <a:t>Data streaming </a:t>
            </a:r>
          </a:p>
          <a:p>
            <a:pPr>
              <a:buNone/>
            </a:pPr>
            <a:r>
              <a:rPr lang="en-US" sz="2400" dirty="0" smtClean="0"/>
              <a:t>Spatiotemporal data</a:t>
            </a:r>
          </a:p>
          <a:p>
            <a:pPr>
              <a:buNone/>
            </a:pPr>
            <a:r>
              <a:rPr lang="en-US" sz="2400" dirty="0" smtClean="0"/>
              <a:t>Etc. </a:t>
            </a:r>
          </a:p>
          <a:p>
            <a:endParaRPr lang="en-US" sz="2400" dirty="0"/>
          </a:p>
        </p:txBody>
      </p:sp>
      <p:sp>
        <p:nvSpPr>
          <p:cNvPr id="4" name="Espace réservé de la date 3"/>
          <p:cNvSpPr>
            <a:spLocks noGrp="1"/>
          </p:cNvSpPr>
          <p:nvPr>
            <p:ph type="dt" sz="half" idx="10"/>
          </p:nvPr>
        </p:nvSpPr>
        <p:spPr/>
        <p:txBody>
          <a:bodyPr/>
          <a:lstStyle/>
          <a:p>
            <a:fld id="{01FF02E4-BAC8-7B4C-8FFC-828285441FB2}" type="datetime1">
              <a:rPr lang="en-US" smtClean="0"/>
              <a:t>3/19/12</a:t>
            </a:fld>
            <a:endParaRPr lang="fr-FR"/>
          </a:p>
        </p:txBody>
      </p:sp>
      <p:sp>
        <p:nvSpPr>
          <p:cNvPr id="5" name="Espace réservé du numéro de diapositive 4"/>
          <p:cNvSpPr>
            <a:spLocks noGrp="1"/>
          </p:cNvSpPr>
          <p:nvPr>
            <p:ph type="sldNum" sz="quarter" idx="12"/>
          </p:nvPr>
        </p:nvSpPr>
        <p:spPr/>
        <p:txBody>
          <a:bodyPr/>
          <a:lstStyle/>
          <a:p>
            <a:fld id="{09128B45-356E-4A35-ADDB-0EE72B20EEE7}" type="slidenum">
              <a:rPr lang="fr-FR" smtClean="0"/>
              <a:pPr/>
              <a:t>26</a:t>
            </a:fld>
            <a:endParaRPr lang="fr-FR"/>
          </a:p>
        </p:txBody>
      </p:sp>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ctrTitle"/>
          </p:nvPr>
        </p:nvSpPr>
        <p:spPr/>
        <p:txBody>
          <a:bodyPr/>
          <a:lstStyle/>
          <a:p>
            <a:r>
              <a:rPr lang="en-US" dirty="0" smtClean="0"/>
              <a:t>3</a:t>
            </a:r>
            <a:r>
              <a:rPr lang="en-US" baseline="30000" dirty="0" smtClean="0"/>
              <a:t>rd</a:t>
            </a:r>
            <a:r>
              <a:rPr lang="en-US" dirty="0" smtClean="0"/>
              <a:t> principle: independence</a:t>
            </a:r>
            <a:endParaRPr lang="en-US" dirty="0"/>
          </a:p>
        </p:txBody>
      </p:sp>
      <p:sp>
        <p:nvSpPr>
          <p:cNvPr id="7" name="Sous-titre 6"/>
          <p:cNvSpPr>
            <a:spLocks noGrp="1"/>
          </p:cNvSpPr>
          <p:nvPr>
            <p:ph type="subTitle" idx="1"/>
          </p:nvPr>
        </p:nvSpPr>
        <p:spPr/>
        <p:txBody>
          <a:bodyPr/>
          <a:lstStyle/>
          <a:p>
            <a:r>
              <a:rPr lang="fr-FR" dirty="0" err="1" smtClean="0">
                <a:solidFill>
                  <a:schemeClr val="tx1">
                    <a:lumMod val="65000"/>
                    <a:lumOff val="35000"/>
                  </a:schemeClr>
                </a:solidFill>
              </a:rPr>
              <a:t>Views</a:t>
            </a:r>
            <a:endParaRPr lang="fr-FR" dirty="0">
              <a:solidFill>
                <a:schemeClr val="tx1">
                  <a:lumMod val="65000"/>
                  <a:lumOff val="35000"/>
                </a:schemeClr>
              </a:solidFill>
            </a:endParaRPr>
          </a:p>
        </p:txBody>
      </p:sp>
      <p:sp>
        <p:nvSpPr>
          <p:cNvPr id="4" name="Espace réservé de la date 3"/>
          <p:cNvSpPr>
            <a:spLocks noGrp="1"/>
          </p:cNvSpPr>
          <p:nvPr>
            <p:ph type="dt" sz="half" idx="10"/>
          </p:nvPr>
        </p:nvSpPr>
        <p:spPr/>
        <p:txBody>
          <a:bodyPr/>
          <a:lstStyle/>
          <a:p>
            <a:fld id="{FAABC2F2-D8E7-2C48-AD94-002C8C8559A6}" type="datetime1">
              <a:rPr lang="en-US" smtClean="0"/>
              <a:t>3/19/12</a:t>
            </a:fld>
            <a:endParaRPr lang="fr-FR"/>
          </a:p>
        </p:txBody>
      </p:sp>
      <p:sp>
        <p:nvSpPr>
          <p:cNvPr id="5" name="Espace réservé du numéro de diapositive 4"/>
          <p:cNvSpPr>
            <a:spLocks noGrp="1"/>
          </p:cNvSpPr>
          <p:nvPr>
            <p:ph type="sldNum" sz="quarter" idx="12"/>
          </p:nvPr>
        </p:nvSpPr>
        <p:spPr/>
        <p:txBody>
          <a:bodyPr/>
          <a:lstStyle/>
          <a:p>
            <a:fld id="{09128B45-356E-4A35-ADDB-0EE72B20EEE7}" type="slidenum">
              <a:rPr lang="fr-FR" smtClean="0"/>
              <a:pPr/>
              <a:t>27</a:t>
            </a:fld>
            <a:endParaRPr lang="fr-FR"/>
          </a:p>
        </p:txBody>
      </p:sp>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smtClean="0"/>
              <a:t>Views</a:t>
            </a:r>
            <a:endParaRPr lang="en-US" dirty="0"/>
          </a:p>
        </p:txBody>
      </p:sp>
      <p:sp>
        <p:nvSpPr>
          <p:cNvPr id="3" name="Espace réservé du contenu 2"/>
          <p:cNvSpPr>
            <a:spLocks noGrp="1"/>
          </p:cNvSpPr>
          <p:nvPr>
            <p:ph idx="1"/>
          </p:nvPr>
        </p:nvSpPr>
        <p:spPr/>
        <p:txBody>
          <a:bodyPr/>
          <a:lstStyle/>
          <a:p>
            <a:pPr marL="0" indent="0">
              <a:buNone/>
            </a:pPr>
            <a:r>
              <a:rPr lang="en-US" sz="2400" dirty="0" smtClean="0"/>
              <a:t>Definition: </a:t>
            </a:r>
          </a:p>
          <a:p>
            <a:pPr lvl="1"/>
            <a:r>
              <a:rPr lang="en-US" sz="2000" b="1" dirty="0" smtClean="0">
                <a:solidFill>
                  <a:srgbClr val="FF0000"/>
                </a:solidFill>
              </a:rPr>
              <a:t>Function: Database </a:t>
            </a:r>
            <a:r>
              <a:rPr lang="en-US" sz="2000" b="1" dirty="0" smtClean="0">
                <a:solidFill>
                  <a:srgbClr val="FF0000"/>
                </a:solidFill>
                <a:sym typeface="Symbol"/>
              </a:rPr>
              <a:t> </a:t>
            </a:r>
            <a:r>
              <a:rPr lang="en-US" sz="2000" b="1" dirty="0" smtClean="0">
                <a:solidFill>
                  <a:srgbClr val="FF0000"/>
                </a:solidFill>
              </a:rPr>
              <a:t>Database</a:t>
            </a:r>
          </a:p>
          <a:p>
            <a:pPr marL="0" indent="0">
              <a:buNone/>
            </a:pPr>
            <a:r>
              <a:rPr lang="en-US" sz="2400" dirty="0" smtClean="0"/>
              <a:t>Perhaps the most fundamental concept in databases</a:t>
            </a:r>
            <a:r>
              <a:rPr lang="en-US" dirty="0" smtClean="0"/>
              <a:t> </a:t>
            </a:r>
          </a:p>
        </p:txBody>
      </p:sp>
      <p:sp>
        <p:nvSpPr>
          <p:cNvPr id="4" name="Espace réservé de la date 3"/>
          <p:cNvSpPr>
            <a:spLocks noGrp="1"/>
          </p:cNvSpPr>
          <p:nvPr>
            <p:ph type="dt" sz="half" idx="10"/>
          </p:nvPr>
        </p:nvSpPr>
        <p:spPr/>
        <p:txBody>
          <a:bodyPr/>
          <a:lstStyle/>
          <a:p>
            <a:fld id="{7B6699CB-29E7-B443-BF44-CA6E607A4704}" type="datetime1">
              <a:rPr lang="en-US" smtClean="0"/>
              <a:t>3/19/12</a:t>
            </a:fld>
            <a:endParaRPr lang="en-US"/>
          </a:p>
        </p:txBody>
      </p:sp>
      <p:sp>
        <p:nvSpPr>
          <p:cNvPr id="5" name="Espace réservé du numéro de diapositive 4"/>
          <p:cNvSpPr>
            <a:spLocks noGrp="1"/>
          </p:cNvSpPr>
          <p:nvPr>
            <p:ph type="sldNum" sz="quarter" idx="12"/>
          </p:nvPr>
        </p:nvSpPr>
        <p:spPr/>
        <p:txBody>
          <a:bodyPr/>
          <a:lstStyle/>
          <a:p>
            <a:fld id="{09128B45-356E-4A35-ADDB-0EE72B20EEE7}" type="slidenum">
              <a:rPr lang="en-US" smtClean="0"/>
              <a:pPr/>
              <a:t>28</a:t>
            </a:fld>
            <a:endParaRPr lang="en-US"/>
          </a:p>
        </p:txBody>
      </p:sp>
      <p:cxnSp>
        <p:nvCxnSpPr>
          <p:cNvPr id="17" name="Connecteur droit avec flèche 16"/>
          <p:cNvCxnSpPr>
            <a:stCxn id="12" idx="3"/>
          </p:cNvCxnSpPr>
          <p:nvPr/>
        </p:nvCxnSpPr>
        <p:spPr>
          <a:xfrm>
            <a:off x="3995936" y="3340224"/>
            <a:ext cx="1152128"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Connecteur droit avec flèche 18"/>
          <p:cNvCxnSpPr>
            <a:stCxn id="24" idx="3"/>
          </p:cNvCxnSpPr>
          <p:nvPr/>
        </p:nvCxnSpPr>
        <p:spPr>
          <a:xfrm flipV="1">
            <a:off x="3995936" y="3645024"/>
            <a:ext cx="1152128" cy="4152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Connecteur droit avec flèche 20"/>
          <p:cNvCxnSpPr/>
          <p:nvPr/>
        </p:nvCxnSpPr>
        <p:spPr>
          <a:xfrm flipV="1">
            <a:off x="3995936" y="3581400"/>
            <a:ext cx="1188132" cy="121575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Connecteur droit avec flèche 24"/>
          <p:cNvCxnSpPr>
            <a:stCxn id="28" idx="3"/>
          </p:cNvCxnSpPr>
          <p:nvPr/>
        </p:nvCxnSpPr>
        <p:spPr>
          <a:xfrm>
            <a:off x="3995936" y="5500464"/>
            <a:ext cx="1152128" cy="4488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Connecteur droit avec flèche 26"/>
          <p:cNvCxnSpPr/>
          <p:nvPr/>
        </p:nvCxnSpPr>
        <p:spPr>
          <a:xfrm flipV="1">
            <a:off x="3995936" y="5949280"/>
            <a:ext cx="1152128" cy="2712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1691680" y="4365104"/>
            <a:ext cx="1224136" cy="1008112"/>
          </a:xfrm>
          <a:prstGeom prst="wedgeRectCallout">
            <a:avLst>
              <a:gd name="adj1" fmla="val 64708"/>
              <a:gd name="adj2" fmla="val 9175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Database</a:t>
            </a:r>
          </a:p>
          <a:p>
            <a:pPr algn="ctr"/>
            <a:r>
              <a:rPr lang="en-US" dirty="0" smtClean="0"/>
              <a:t>states</a:t>
            </a:r>
            <a:endParaRPr lang="en-US" dirty="0"/>
          </a:p>
        </p:txBody>
      </p:sp>
      <p:sp>
        <p:nvSpPr>
          <p:cNvPr id="30" name="Rectangle 29"/>
          <p:cNvSpPr/>
          <p:nvPr/>
        </p:nvSpPr>
        <p:spPr>
          <a:xfrm>
            <a:off x="6516216" y="4005064"/>
            <a:ext cx="1584176" cy="1008112"/>
          </a:xfrm>
          <a:prstGeom prst="wedgeRectCallout">
            <a:avLst>
              <a:gd name="adj1" fmla="val -81073"/>
              <a:gd name="adj2" fmla="val 10638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View States</a:t>
            </a:r>
          </a:p>
        </p:txBody>
      </p:sp>
      <p:graphicFrame>
        <p:nvGraphicFramePr>
          <p:cNvPr id="12" name="Tableau 11"/>
          <p:cNvGraphicFramePr>
            <a:graphicFrameLocks noGrp="1"/>
          </p:cNvGraphicFramePr>
          <p:nvPr>
            <p:extLst>
              <p:ext uri="{D42A27DB-BD31-4B8C-83A1-F6EECF244321}">
                <p14:modId xmlns:p14="http://schemas.microsoft.com/office/powerpoint/2010/main" val="1623059430"/>
              </p:ext>
            </p:extLst>
          </p:nvPr>
        </p:nvGraphicFramePr>
        <p:xfrm>
          <a:off x="3347864" y="3035425"/>
          <a:ext cx="648072" cy="609599"/>
        </p:xfrm>
        <a:graphic>
          <a:graphicData uri="http://schemas.openxmlformats.org/drawingml/2006/table">
            <a:tbl>
              <a:tblPr firstRow="1" bandRow="1">
                <a:tableStyleId>{2D5ABB26-0587-4C30-8999-92F81FD0307C}</a:tableStyleId>
              </a:tblPr>
              <a:tblGrid>
                <a:gridCol w="324036"/>
                <a:gridCol w="324036"/>
              </a:tblGrid>
              <a:tr h="290944">
                <a:tc>
                  <a:txBody>
                    <a:bodyPr/>
                    <a:lstStyle/>
                    <a:p>
                      <a:r>
                        <a:rPr lang="en-US" sz="1400" dirty="0" smtClean="0"/>
                        <a:t>0</a:t>
                      </a:r>
                      <a:endParaRPr lang="en-US" sz="1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1400" dirty="0" smtClean="0"/>
                        <a:t>1</a:t>
                      </a:r>
                      <a:endParaRPr lang="en-US" sz="1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290944">
                <a:tc>
                  <a:txBody>
                    <a:bodyPr/>
                    <a:lstStyle/>
                    <a:p>
                      <a:r>
                        <a:rPr lang="en-US" sz="1400" dirty="0" smtClean="0"/>
                        <a:t>0</a:t>
                      </a:r>
                      <a:endParaRPr lang="en-US" sz="1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1400" dirty="0" smtClean="0"/>
                        <a:t>2</a:t>
                      </a:r>
                      <a:endParaRPr lang="en-US" sz="1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graphicFrame>
        <p:nvGraphicFramePr>
          <p:cNvPr id="24" name="Tableau 23"/>
          <p:cNvGraphicFramePr>
            <a:graphicFrameLocks noGrp="1"/>
          </p:cNvGraphicFramePr>
          <p:nvPr>
            <p:extLst>
              <p:ext uri="{D42A27DB-BD31-4B8C-83A1-F6EECF244321}">
                <p14:modId xmlns:p14="http://schemas.microsoft.com/office/powerpoint/2010/main" val="4201150265"/>
              </p:ext>
            </p:extLst>
          </p:nvPr>
        </p:nvGraphicFramePr>
        <p:xfrm>
          <a:off x="3347864" y="3755505"/>
          <a:ext cx="648072" cy="609599"/>
        </p:xfrm>
        <a:graphic>
          <a:graphicData uri="http://schemas.openxmlformats.org/drawingml/2006/table">
            <a:tbl>
              <a:tblPr firstRow="1" bandRow="1">
                <a:tableStyleId>{2D5ABB26-0587-4C30-8999-92F81FD0307C}</a:tableStyleId>
              </a:tblPr>
              <a:tblGrid>
                <a:gridCol w="324036"/>
                <a:gridCol w="324036"/>
              </a:tblGrid>
              <a:tr h="290944">
                <a:tc>
                  <a:txBody>
                    <a:bodyPr/>
                    <a:lstStyle/>
                    <a:p>
                      <a:r>
                        <a:rPr lang="en-US" sz="1400" dirty="0" smtClean="0"/>
                        <a:t>0</a:t>
                      </a:r>
                      <a:endParaRPr lang="en-US" sz="1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1400" dirty="0" smtClean="0"/>
                        <a:t>1</a:t>
                      </a:r>
                      <a:endParaRPr lang="en-US" sz="1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290944">
                <a:tc>
                  <a:txBody>
                    <a:bodyPr/>
                    <a:lstStyle/>
                    <a:p>
                      <a:r>
                        <a:rPr lang="en-US" sz="1400" dirty="0" smtClean="0"/>
                        <a:t>0</a:t>
                      </a:r>
                      <a:endParaRPr lang="en-US" sz="1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1400" dirty="0" smtClean="0"/>
                        <a:t>2</a:t>
                      </a:r>
                      <a:endParaRPr lang="en-US" sz="1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graphicFrame>
        <p:nvGraphicFramePr>
          <p:cNvPr id="26" name="Tableau 25"/>
          <p:cNvGraphicFramePr>
            <a:graphicFrameLocks noGrp="1"/>
          </p:cNvGraphicFramePr>
          <p:nvPr>
            <p:extLst>
              <p:ext uri="{D42A27DB-BD31-4B8C-83A1-F6EECF244321}">
                <p14:modId xmlns:p14="http://schemas.microsoft.com/office/powerpoint/2010/main" val="234157077"/>
              </p:ext>
            </p:extLst>
          </p:nvPr>
        </p:nvGraphicFramePr>
        <p:xfrm>
          <a:off x="3347864" y="4475585"/>
          <a:ext cx="648072" cy="609599"/>
        </p:xfrm>
        <a:graphic>
          <a:graphicData uri="http://schemas.openxmlformats.org/drawingml/2006/table">
            <a:tbl>
              <a:tblPr firstRow="1" bandRow="1">
                <a:tableStyleId>{2D5ABB26-0587-4C30-8999-92F81FD0307C}</a:tableStyleId>
              </a:tblPr>
              <a:tblGrid>
                <a:gridCol w="324036"/>
                <a:gridCol w="324036"/>
              </a:tblGrid>
              <a:tr h="290944">
                <a:tc>
                  <a:txBody>
                    <a:bodyPr/>
                    <a:lstStyle/>
                    <a:p>
                      <a:r>
                        <a:rPr lang="en-US" sz="1400" dirty="0" smtClean="0"/>
                        <a:t>0</a:t>
                      </a:r>
                      <a:endParaRPr lang="en-US" sz="1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1400" dirty="0" smtClean="0"/>
                        <a:t>1</a:t>
                      </a:r>
                      <a:endParaRPr lang="en-US" sz="1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290944">
                <a:tc>
                  <a:txBody>
                    <a:bodyPr/>
                    <a:lstStyle/>
                    <a:p>
                      <a:r>
                        <a:rPr lang="en-US" sz="1400" dirty="0" smtClean="0"/>
                        <a:t>0</a:t>
                      </a:r>
                      <a:endParaRPr lang="en-US" sz="1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1400" dirty="0" smtClean="0"/>
                        <a:t>2</a:t>
                      </a:r>
                      <a:endParaRPr lang="en-US" sz="1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graphicFrame>
        <p:nvGraphicFramePr>
          <p:cNvPr id="28" name="Tableau 27"/>
          <p:cNvGraphicFramePr>
            <a:graphicFrameLocks noGrp="1"/>
          </p:cNvGraphicFramePr>
          <p:nvPr>
            <p:extLst>
              <p:ext uri="{D42A27DB-BD31-4B8C-83A1-F6EECF244321}">
                <p14:modId xmlns:p14="http://schemas.microsoft.com/office/powerpoint/2010/main" val="403506398"/>
              </p:ext>
            </p:extLst>
          </p:nvPr>
        </p:nvGraphicFramePr>
        <p:xfrm>
          <a:off x="3347864" y="5195665"/>
          <a:ext cx="648072" cy="609599"/>
        </p:xfrm>
        <a:graphic>
          <a:graphicData uri="http://schemas.openxmlformats.org/drawingml/2006/table">
            <a:tbl>
              <a:tblPr firstRow="1" bandRow="1">
                <a:tableStyleId>{2D5ABB26-0587-4C30-8999-92F81FD0307C}</a:tableStyleId>
              </a:tblPr>
              <a:tblGrid>
                <a:gridCol w="324036"/>
                <a:gridCol w="324036"/>
              </a:tblGrid>
              <a:tr h="290944">
                <a:tc>
                  <a:txBody>
                    <a:bodyPr/>
                    <a:lstStyle/>
                    <a:p>
                      <a:r>
                        <a:rPr lang="en-US" sz="1400" dirty="0" smtClean="0"/>
                        <a:t>1</a:t>
                      </a:r>
                      <a:endParaRPr lang="en-US" sz="1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1400" dirty="0" smtClean="0"/>
                        <a:t>1</a:t>
                      </a:r>
                      <a:endParaRPr lang="en-US" sz="1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290944">
                <a:tc>
                  <a:txBody>
                    <a:bodyPr/>
                    <a:lstStyle/>
                    <a:p>
                      <a:r>
                        <a:rPr lang="en-US" sz="1400" dirty="0" smtClean="0"/>
                        <a:t>1</a:t>
                      </a:r>
                      <a:endParaRPr lang="en-US" sz="1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1400" dirty="0" smtClean="0"/>
                        <a:t>2</a:t>
                      </a:r>
                      <a:endParaRPr lang="en-US" sz="1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graphicFrame>
        <p:nvGraphicFramePr>
          <p:cNvPr id="35" name="Tableau 34"/>
          <p:cNvGraphicFramePr>
            <a:graphicFrameLocks noGrp="1"/>
          </p:cNvGraphicFramePr>
          <p:nvPr>
            <p:extLst>
              <p:ext uri="{D42A27DB-BD31-4B8C-83A1-F6EECF244321}">
                <p14:modId xmlns:p14="http://schemas.microsoft.com/office/powerpoint/2010/main" val="3574013303"/>
              </p:ext>
            </p:extLst>
          </p:nvPr>
        </p:nvGraphicFramePr>
        <p:xfrm>
          <a:off x="3347864" y="5915745"/>
          <a:ext cx="648072" cy="609599"/>
        </p:xfrm>
        <a:graphic>
          <a:graphicData uri="http://schemas.openxmlformats.org/drawingml/2006/table">
            <a:tbl>
              <a:tblPr firstRow="1" bandRow="1">
                <a:tableStyleId>{2D5ABB26-0587-4C30-8999-92F81FD0307C}</a:tableStyleId>
              </a:tblPr>
              <a:tblGrid>
                <a:gridCol w="324036"/>
                <a:gridCol w="324036"/>
              </a:tblGrid>
              <a:tr h="290944">
                <a:tc>
                  <a:txBody>
                    <a:bodyPr/>
                    <a:lstStyle/>
                    <a:p>
                      <a:r>
                        <a:rPr lang="en-US" sz="1400" dirty="0" smtClean="0"/>
                        <a:t>1</a:t>
                      </a:r>
                      <a:endParaRPr lang="en-US" sz="1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1400" dirty="0" smtClean="0"/>
                        <a:t>1</a:t>
                      </a:r>
                      <a:endParaRPr lang="en-US" sz="1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290944">
                <a:tc>
                  <a:txBody>
                    <a:bodyPr/>
                    <a:lstStyle/>
                    <a:p>
                      <a:r>
                        <a:rPr lang="en-US" sz="1400" dirty="0" smtClean="0"/>
                        <a:t>1</a:t>
                      </a:r>
                      <a:endParaRPr lang="en-US" sz="1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1400" dirty="0" smtClean="0"/>
                        <a:t>2</a:t>
                      </a:r>
                      <a:endParaRPr lang="en-US" sz="1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graphicFrame>
        <p:nvGraphicFramePr>
          <p:cNvPr id="36" name="Tableau 35"/>
          <p:cNvGraphicFramePr>
            <a:graphicFrameLocks noGrp="1"/>
          </p:cNvGraphicFramePr>
          <p:nvPr>
            <p:extLst>
              <p:ext uri="{D42A27DB-BD31-4B8C-83A1-F6EECF244321}">
                <p14:modId xmlns:p14="http://schemas.microsoft.com/office/powerpoint/2010/main" val="1505889805"/>
              </p:ext>
            </p:extLst>
          </p:nvPr>
        </p:nvGraphicFramePr>
        <p:xfrm>
          <a:off x="5148064" y="3484241"/>
          <a:ext cx="324036" cy="304799"/>
        </p:xfrm>
        <a:graphic>
          <a:graphicData uri="http://schemas.openxmlformats.org/drawingml/2006/table">
            <a:tbl>
              <a:tblPr firstRow="1" bandRow="1">
                <a:tableStyleId>{2D5ABB26-0587-4C30-8999-92F81FD0307C}</a:tableStyleId>
              </a:tblPr>
              <a:tblGrid>
                <a:gridCol w="324036"/>
              </a:tblGrid>
              <a:tr h="290944">
                <a:tc>
                  <a:txBody>
                    <a:bodyPr/>
                    <a:lstStyle/>
                    <a:p>
                      <a:r>
                        <a:rPr lang="en-US" sz="1400" dirty="0" smtClean="0"/>
                        <a:t>0</a:t>
                      </a:r>
                      <a:endParaRPr lang="en-US" sz="1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graphicFrame>
        <p:nvGraphicFramePr>
          <p:cNvPr id="37" name="Tableau 36"/>
          <p:cNvGraphicFramePr>
            <a:graphicFrameLocks noGrp="1"/>
          </p:cNvGraphicFramePr>
          <p:nvPr>
            <p:extLst>
              <p:ext uri="{D42A27DB-BD31-4B8C-83A1-F6EECF244321}">
                <p14:modId xmlns:p14="http://schemas.microsoft.com/office/powerpoint/2010/main" val="2062799424"/>
              </p:ext>
            </p:extLst>
          </p:nvPr>
        </p:nvGraphicFramePr>
        <p:xfrm>
          <a:off x="5184068" y="5788497"/>
          <a:ext cx="324036" cy="304799"/>
        </p:xfrm>
        <a:graphic>
          <a:graphicData uri="http://schemas.openxmlformats.org/drawingml/2006/table">
            <a:tbl>
              <a:tblPr firstRow="1" bandRow="1">
                <a:tableStyleId>{2D5ABB26-0587-4C30-8999-92F81FD0307C}</a:tableStyleId>
              </a:tblPr>
              <a:tblGrid>
                <a:gridCol w="324036"/>
              </a:tblGrid>
              <a:tr h="290944">
                <a:tc>
                  <a:txBody>
                    <a:bodyPr/>
                    <a:lstStyle/>
                    <a:p>
                      <a:r>
                        <a:rPr lang="en-US" sz="1400" dirty="0" smtClean="0"/>
                        <a:t>1</a:t>
                      </a:r>
                      <a:endParaRPr lang="en-US" sz="1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sp>
        <p:nvSpPr>
          <p:cNvPr id="6" name="Décision 5"/>
          <p:cNvSpPr/>
          <p:nvPr/>
        </p:nvSpPr>
        <p:spPr>
          <a:xfrm>
            <a:off x="4355976" y="4293096"/>
            <a:ext cx="1440160" cy="1296144"/>
          </a:xfrm>
          <a:prstGeom prst="flowChartDecisi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800" dirty="0"/>
              <a:t>π</a:t>
            </a:r>
            <a:r>
              <a:rPr lang="en-US" sz="4800" baseline="-25000" dirty="0"/>
              <a:t>1</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0">
                                            <p:txEl>
                                              <p:pRg st="0" end="0"/>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0">
                                            <p:bg/>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build="allAtOnce" animBg="1"/>
      <p:bldP spid="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ZoneTexte 38"/>
          <p:cNvSpPr txBox="1"/>
          <p:nvPr/>
        </p:nvSpPr>
        <p:spPr>
          <a:xfrm>
            <a:off x="6083349" y="6309320"/>
            <a:ext cx="1008931" cy="369332"/>
          </a:xfrm>
          <a:prstGeom prst="rect">
            <a:avLst/>
          </a:prstGeom>
          <a:solidFill>
            <a:srgbClr val="FFFFFF"/>
          </a:solidFill>
        </p:spPr>
        <p:txBody>
          <a:bodyPr wrap="none" rtlCol="0">
            <a:spAutoFit/>
          </a:bodyPr>
          <a:lstStyle/>
          <a:p>
            <a:r>
              <a:rPr lang="en-US" dirty="0" smtClean="0"/>
              <a:t>2 meters</a:t>
            </a:r>
            <a:endParaRPr lang="en-US" dirty="0"/>
          </a:p>
        </p:txBody>
      </p:sp>
      <p:sp>
        <p:nvSpPr>
          <p:cNvPr id="42" name="ZoneTexte 41"/>
          <p:cNvSpPr txBox="1"/>
          <p:nvPr/>
        </p:nvSpPr>
        <p:spPr>
          <a:xfrm>
            <a:off x="6084168" y="6309320"/>
            <a:ext cx="923138" cy="369332"/>
          </a:xfrm>
          <a:prstGeom prst="rect">
            <a:avLst/>
          </a:prstGeom>
          <a:solidFill>
            <a:srgbClr val="FFFFFF"/>
          </a:solidFill>
        </p:spPr>
        <p:txBody>
          <a:bodyPr wrap="none" rtlCol="0">
            <a:spAutoFit/>
          </a:bodyPr>
          <a:lstStyle/>
          <a:p>
            <a:r>
              <a:rPr lang="en-US" dirty="0" smtClean="0"/>
              <a:t>1 meter</a:t>
            </a:r>
            <a:endParaRPr lang="en-US" dirty="0"/>
          </a:p>
        </p:txBody>
      </p:sp>
      <p:sp>
        <p:nvSpPr>
          <p:cNvPr id="2" name="Titre 1"/>
          <p:cNvSpPr>
            <a:spLocks noGrp="1"/>
          </p:cNvSpPr>
          <p:nvPr>
            <p:ph type="title"/>
          </p:nvPr>
        </p:nvSpPr>
        <p:spPr/>
        <p:txBody>
          <a:bodyPr/>
          <a:lstStyle/>
          <a:p>
            <a:r>
              <a:rPr lang="en-US" dirty="0" smtClean="0"/>
              <a:t>View definition</a:t>
            </a:r>
            <a:endParaRPr lang="en-US" dirty="0"/>
          </a:p>
        </p:txBody>
      </p:sp>
      <p:sp>
        <p:nvSpPr>
          <p:cNvPr id="3" name="Espace réservé du contenu 2"/>
          <p:cNvSpPr>
            <a:spLocks noGrp="1"/>
          </p:cNvSpPr>
          <p:nvPr>
            <p:ph sz="half" idx="1"/>
          </p:nvPr>
        </p:nvSpPr>
        <p:spPr>
          <a:xfrm>
            <a:off x="457200" y="1556792"/>
            <a:ext cx="3970784" cy="4569371"/>
          </a:xfrm>
        </p:spPr>
        <p:txBody>
          <a:bodyPr>
            <a:normAutofit/>
          </a:bodyPr>
          <a:lstStyle/>
          <a:p>
            <a:pPr marL="0" indent="0">
              <a:buNone/>
            </a:pPr>
            <a:r>
              <a:rPr lang="en-US" sz="2400" dirty="0" smtClean="0"/>
              <a:t>Classical query </a:t>
            </a:r>
          </a:p>
          <a:p>
            <a:pPr lvl="1"/>
            <a:r>
              <a:rPr lang="en-US" sz="2000" dirty="0" smtClean="0"/>
              <a:t>Define view …</a:t>
            </a:r>
          </a:p>
          <a:p>
            <a:pPr marL="0" indent="0">
              <a:buNone/>
            </a:pPr>
            <a:r>
              <a:rPr lang="en-US" sz="2400" dirty="0" smtClean="0"/>
              <a:t>Implicit definition and recursion</a:t>
            </a:r>
          </a:p>
          <a:p>
            <a:pPr lvl="1"/>
            <a:r>
              <a:rPr lang="en-US" sz="2000" dirty="0" smtClean="0"/>
              <a:t>Datalog</a:t>
            </a:r>
          </a:p>
          <a:p>
            <a:pPr lvl="1"/>
            <a:r>
              <a:rPr lang="en-US" sz="2000" dirty="0" smtClean="0"/>
              <a:t>Dependencies (</a:t>
            </a:r>
            <a:r>
              <a:rPr lang="en-US" sz="2000" dirty="0" err="1" smtClean="0"/>
              <a:t>tgds</a:t>
            </a:r>
            <a:r>
              <a:rPr lang="en-US" sz="2000" dirty="0" smtClean="0"/>
              <a:t>)</a:t>
            </a:r>
          </a:p>
          <a:p>
            <a:pPr marL="0" indent="0">
              <a:buNone/>
            </a:pPr>
            <a:r>
              <a:rPr lang="en-US" sz="2400" dirty="0" smtClean="0"/>
              <a:t>Mix explicit/implicit: Active XML</a:t>
            </a:r>
            <a:endParaRPr lang="en-US" sz="2400" dirty="0"/>
          </a:p>
        </p:txBody>
      </p:sp>
      <p:sp>
        <p:nvSpPr>
          <p:cNvPr id="6" name="Espace réservé du contenu 5"/>
          <p:cNvSpPr>
            <a:spLocks noGrp="1"/>
          </p:cNvSpPr>
          <p:nvPr>
            <p:ph sz="half" idx="2"/>
          </p:nvPr>
        </p:nvSpPr>
        <p:spPr>
          <a:xfrm>
            <a:off x="4427984" y="1600201"/>
            <a:ext cx="4896544" cy="2044823"/>
          </a:xfrm>
        </p:spPr>
        <p:txBody>
          <a:bodyPr>
            <a:noAutofit/>
          </a:bodyPr>
          <a:lstStyle/>
          <a:p>
            <a:pPr>
              <a:buNone/>
            </a:pPr>
            <a:r>
              <a:rPr lang="en-US" sz="1400" dirty="0" smtClean="0">
                <a:latin typeface="Arial" charset="0"/>
              </a:rPr>
              <a:t>&lt;state n=‘Colorado’&gt;</a:t>
            </a:r>
          </a:p>
          <a:p>
            <a:pPr>
              <a:buNone/>
            </a:pPr>
            <a:r>
              <a:rPr lang="en-US" sz="1400" dirty="0" smtClean="0">
                <a:latin typeface="Arial" charset="0"/>
              </a:rPr>
              <a:t>	&lt;resort n=‘Aspen’&gt; </a:t>
            </a:r>
          </a:p>
          <a:p>
            <a:pPr>
              <a:buNone/>
            </a:pPr>
            <a:r>
              <a:rPr lang="en-US" sz="1400" dirty="0" smtClean="0">
                <a:latin typeface="Arial" charset="0"/>
              </a:rPr>
              <a:t>   		&lt;sc&gt; Unisys.com/snow(“Aspen”) &lt;/sc&gt;</a:t>
            </a:r>
          </a:p>
          <a:p>
            <a:pPr>
              <a:buNone/>
            </a:pPr>
            <a:r>
              <a:rPr lang="en-US" sz="1400" dirty="0" smtClean="0">
                <a:latin typeface="Arial" charset="0"/>
              </a:rPr>
              <a:t> 		 &lt;sc&gt; </a:t>
            </a:r>
            <a:r>
              <a:rPr lang="en-US" sz="1400" dirty="0" err="1" smtClean="0">
                <a:latin typeface="Arial" charset="0"/>
              </a:rPr>
              <a:t>Yahoo.com</a:t>
            </a:r>
            <a:r>
              <a:rPr lang="en-US" sz="1400" dirty="0" smtClean="0">
                <a:latin typeface="Arial" charset="0"/>
              </a:rPr>
              <a:t>/</a:t>
            </a:r>
            <a:r>
              <a:rPr lang="en-US" sz="1400" dirty="0" err="1" smtClean="0">
                <a:latin typeface="Arial" charset="0"/>
              </a:rPr>
              <a:t>GetHotels</a:t>
            </a:r>
            <a:r>
              <a:rPr lang="en-US" sz="1400" dirty="0" smtClean="0">
                <a:latin typeface="Arial" charset="0"/>
              </a:rPr>
              <a:t>(“Aspen”)&lt;/sc&gt;</a:t>
            </a:r>
          </a:p>
          <a:p>
            <a:pPr>
              <a:buNone/>
            </a:pPr>
            <a:r>
              <a:rPr lang="en-US" sz="1400" dirty="0" smtClean="0">
                <a:latin typeface="Arial" charset="0"/>
              </a:rPr>
              <a:t> 	  &lt;/resort&gt;   …</a:t>
            </a:r>
          </a:p>
          <a:p>
            <a:pPr>
              <a:buNone/>
            </a:pPr>
            <a:r>
              <a:rPr lang="en-US" sz="1400" dirty="0" smtClean="0">
                <a:latin typeface="Arial" charset="0"/>
              </a:rPr>
              <a:t>&lt;/state&gt;</a:t>
            </a:r>
            <a:endParaRPr lang="en-US" sz="1400" dirty="0"/>
          </a:p>
        </p:txBody>
      </p:sp>
      <p:sp>
        <p:nvSpPr>
          <p:cNvPr id="4" name="Espace réservé de la date 3"/>
          <p:cNvSpPr>
            <a:spLocks noGrp="1"/>
          </p:cNvSpPr>
          <p:nvPr>
            <p:ph type="dt" sz="half" idx="10"/>
          </p:nvPr>
        </p:nvSpPr>
        <p:spPr/>
        <p:txBody>
          <a:bodyPr/>
          <a:lstStyle/>
          <a:p>
            <a:fld id="{03B083A2-BF92-4540-8E3F-6B77088CB9D3}" type="datetime1">
              <a:rPr lang="en-US" smtClean="0"/>
              <a:t>3/19/12</a:t>
            </a:fld>
            <a:endParaRPr lang="en-US"/>
          </a:p>
        </p:txBody>
      </p:sp>
      <p:sp>
        <p:nvSpPr>
          <p:cNvPr id="5" name="Espace réservé du numéro de diapositive 4"/>
          <p:cNvSpPr>
            <a:spLocks noGrp="1"/>
          </p:cNvSpPr>
          <p:nvPr>
            <p:ph type="sldNum" sz="quarter" idx="12"/>
          </p:nvPr>
        </p:nvSpPr>
        <p:spPr/>
        <p:txBody>
          <a:bodyPr/>
          <a:lstStyle/>
          <a:p>
            <a:fld id="{09128B45-356E-4A35-ADDB-0EE72B20EEE7}" type="slidenum">
              <a:rPr lang="en-US" smtClean="0"/>
              <a:pPr/>
              <a:t>29</a:t>
            </a:fld>
            <a:endParaRPr lang="en-US"/>
          </a:p>
        </p:txBody>
      </p:sp>
      <p:sp>
        <p:nvSpPr>
          <p:cNvPr id="7" name="Ellipse 6"/>
          <p:cNvSpPr/>
          <p:nvPr/>
        </p:nvSpPr>
        <p:spPr>
          <a:xfrm>
            <a:off x="4860032" y="4149080"/>
            <a:ext cx="432048" cy="360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Ellipse 7"/>
          <p:cNvSpPr/>
          <p:nvPr/>
        </p:nvSpPr>
        <p:spPr>
          <a:xfrm>
            <a:off x="4427984" y="5013176"/>
            <a:ext cx="432048" cy="36004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a:t>
            </a:r>
            <a:endParaRPr lang="en-US" dirty="0"/>
          </a:p>
        </p:txBody>
      </p:sp>
      <p:sp>
        <p:nvSpPr>
          <p:cNvPr id="9" name="ZoneTexte 8"/>
          <p:cNvSpPr txBox="1"/>
          <p:nvPr/>
        </p:nvSpPr>
        <p:spPr>
          <a:xfrm>
            <a:off x="4041734" y="5445224"/>
            <a:ext cx="1034322" cy="369332"/>
          </a:xfrm>
          <a:prstGeom prst="rect">
            <a:avLst/>
          </a:prstGeom>
          <a:noFill/>
        </p:spPr>
        <p:txBody>
          <a:bodyPr wrap="none" rtlCol="0">
            <a:spAutoFit/>
          </a:bodyPr>
          <a:lstStyle/>
          <a:p>
            <a:r>
              <a:rPr lang="en-US" dirty="0" smtClean="0"/>
              <a:t>Colorado</a:t>
            </a:r>
            <a:endParaRPr lang="en-US" dirty="0"/>
          </a:p>
        </p:txBody>
      </p:sp>
      <p:cxnSp>
        <p:nvCxnSpPr>
          <p:cNvPr id="13" name="Connecteur droit 12"/>
          <p:cNvCxnSpPr>
            <a:stCxn id="7" idx="3"/>
            <a:endCxn id="8" idx="0"/>
          </p:cNvCxnSpPr>
          <p:nvPr/>
        </p:nvCxnSpPr>
        <p:spPr>
          <a:xfrm flipH="1">
            <a:off x="4644008" y="4456393"/>
            <a:ext cx="279296" cy="556783"/>
          </a:xfrm>
          <a:prstGeom prst="line">
            <a:avLst/>
          </a:prstGeom>
        </p:spPr>
        <p:style>
          <a:lnRef idx="1">
            <a:schemeClr val="accent1"/>
          </a:lnRef>
          <a:fillRef idx="0">
            <a:schemeClr val="accent1"/>
          </a:fillRef>
          <a:effectRef idx="0">
            <a:schemeClr val="accent1"/>
          </a:effectRef>
          <a:fontRef idx="minor">
            <a:schemeClr val="tx1"/>
          </a:fontRef>
        </p:style>
      </p:cxnSp>
      <p:sp>
        <p:nvSpPr>
          <p:cNvPr id="14" name="Ellipse 13"/>
          <p:cNvSpPr/>
          <p:nvPr/>
        </p:nvSpPr>
        <p:spPr>
          <a:xfrm>
            <a:off x="5364088" y="5085184"/>
            <a:ext cx="432048" cy="360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Ellipse 14"/>
          <p:cNvSpPr/>
          <p:nvPr/>
        </p:nvSpPr>
        <p:spPr>
          <a:xfrm>
            <a:off x="4932040" y="5949280"/>
            <a:ext cx="432048" cy="36004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a:t>
            </a:r>
            <a:endParaRPr lang="en-US" dirty="0"/>
          </a:p>
        </p:txBody>
      </p:sp>
      <p:cxnSp>
        <p:nvCxnSpPr>
          <p:cNvPr id="16" name="Connecteur droit 15"/>
          <p:cNvCxnSpPr>
            <a:stCxn id="14" idx="3"/>
            <a:endCxn id="15" idx="0"/>
          </p:cNvCxnSpPr>
          <p:nvPr/>
        </p:nvCxnSpPr>
        <p:spPr>
          <a:xfrm flipH="1">
            <a:off x="5148064" y="5392497"/>
            <a:ext cx="279296" cy="556783"/>
          </a:xfrm>
          <a:prstGeom prst="line">
            <a:avLst/>
          </a:prstGeom>
        </p:spPr>
        <p:style>
          <a:lnRef idx="1">
            <a:schemeClr val="accent1"/>
          </a:lnRef>
          <a:fillRef idx="0">
            <a:schemeClr val="accent1"/>
          </a:fillRef>
          <a:effectRef idx="0">
            <a:schemeClr val="accent1"/>
          </a:effectRef>
          <a:fontRef idx="minor">
            <a:schemeClr val="tx1"/>
          </a:fontRef>
        </p:style>
      </p:cxnSp>
      <p:sp>
        <p:nvSpPr>
          <p:cNvPr id="17" name="ZoneTexte 16"/>
          <p:cNvSpPr txBox="1"/>
          <p:nvPr/>
        </p:nvSpPr>
        <p:spPr>
          <a:xfrm>
            <a:off x="4545790" y="6309320"/>
            <a:ext cx="766557" cy="369332"/>
          </a:xfrm>
          <a:prstGeom prst="rect">
            <a:avLst/>
          </a:prstGeom>
          <a:noFill/>
        </p:spPr>
        <p:txBody>
          <a:bodyPr wrap="none" rtlCol="0">
            <a:spAutoFit/>
          </a:bodyPr>
          <a:lstStyle/>
          <a:p>
            <a:r>
              <a:rPr lang="en-US" dirty="0" smtClean="0"/>
              <a:t>Aspen</a:t>
            </a:r>
            <a:endParaRPr lang="en-US" dirty="0"/>
          </a:p>
        </p:txBody>
      </p:sp>
      <p:sp>
        <p:nvSpPr>
          <p:cNvPr id="18" name="ZoneTexte 17"/>
          <p:cNvSpPr txBox="1"/>
          <p:nvPr/>
        </p:nvSpPr>
        <p:spPr>
          <a:xfrm>
            <a:off x="4932040" y="4077072"/>
            <a:ext cx="644344" cy="369332"/>
          </a:xfrm>
          <a:prstGeom prst="rect">
            <a:avLst/>
          </a:prstGeom>
          <a:noFill/>
        </p:spPr>
        <p:txBody>
          <a:bodyPr wrap="none" rtlCol="0">
            <a:spAutoFit/>
          </a:bodyPr>
          <a:lstStyle/>
          <a:p>
            <a:r>
              <a:rPr lang="en-US" dirty="0" smtClean="0"/>
              <a:t>state</a:t>
            </a:r>
            <a:endParaRPr lang="en-US" dirty="0"/>
          </a:p>
        </p:txBody>
      </p:sp>
      <p:sp>
        <p:nvSpPr>
          <p:cNvPr id="19" name="ZoneTexte 18"/>
          <p:cNvSpPr txBox="1"/>
          <p:nvPr/>
        </p:nvSpPr>
        <p:spPr>
          <a:xfrm>
            <a:off x="5364088" y="5013176"/>
            <a:ext cx="745910" cy="369332"/>
          </a:xfrm>
          <a:prstGeom prst="rect">
            <a:avLst/>
          </a:prstGeom>
          <a:noFill/>
        </p:spPr>
        <p:txBody>
          <a:bodyPr wrap="none" rtlCol="0">
            <a:spAutoFit/>
          </a:bodyPr>
          <a:lstStyle/>
          <a:p>
            <a:r>
              <a:rPr lang="en-US" dirty="0" smtClean="0"/>
              <a:t>resort</a:t>
            </a:r>
            <a:endParaRPr lang="en-US" dirty="0"/>
          </a:p>
        </p:txBody>
      </p:sp>
      <p:cxnSp>
        <p:nvCxnSpPr>
          <p:cNvPr id="21" name="Connecteur droit 20"/>
          <p:cNvCxnSpPr>
            <a:stCxn id="18" idx="2"/>
          </p:cNvCxnSpPr>
          <p:nvPr/>
        </p:nvCxnSpPr>
        <p:spPr>
          <a:xfrm>
            <a:off x="5254212" y="4446404"/>
            <a:ext cx="325900" cy="63878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Connecteur droit 22"/>
          <p:cNvCxnSpPr>
            <a:stCxn id="18" idx="2"/>
            <a:endCxn id="24" idx="0"/>
          </p:cNvCxnSpPr>
          <p:nvPr/>
        </p:nvCxnSpPr>
        <p:spPr>
          <a:xfrm>
            <a:off x="5254212" y="4446404"/>
            <a:ext cx="3350236" cy="638780"/>
          </a:xfrm>
          <a:prstGeom prst="line">
            <a:avLst/>
          </a:prstGeom>
        </p:spPr>
        <p:style>
          <a:lnRef idx="1">
            <a:schemeClr val="accent1"/>
          </a:lnRef>
          <a:fillRef idx="0">
            <a:schemeClr val="accent1"/>
          </a:fillRef>
          <a:effectRef idx="0">
            <a:schemeClr val="accent1"/>
          </a:effectRef>
          <a:fontRef idx="minor">
            <a:schemeClr val="tx1"/>
          </a:fontRef>
        </p:style>
      </p:cxnSp>
      <p:sp>
        <p:nvSpPr>
          <p:cNvPr id="24" name="Ellipse 23"/>
          <p:cNvSpPr/>
          <p:nvPr/>
        </p:nvSpPr>
        <p:spPr>
          <a:xfrm>
            <a:off x="8388424" y="5085184"/>
            <a:ext cx="432048" cy="360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ZoneTexte 24"/>
          <p:cNvSpPr txBox="1"/>
          <p:nvPr/>
        </p:nvSpPr>
        <p:spPr>
          <a:xfrm>
            <a:off x="8398090" y="5085184"/>
            <a:ext cx="745910" cy="369332"/>
          </a:xfrm>
          <a:prstGeom prst="rect">
            <a:avLst/>
          </a:prstGeom>
          <a:noFill/>
        </p:spPr>
        <p:txBody>
          <a:bodyPr wrap="none" rtlCol="0">
            <a:spAutoFit/>
          </a:bodyPr>
          <a:lstStyle/>
          <a:p>
            <a:r>
              <a:rPr lang="en-US" dirty="0" smtClean="0"/>
              <a:t>resort</a:t>
            </a:r>
            <a:endParaRPr lang="en-US" dirty="0"/>
          </a:p>
        </p:txBody>
      </p:sp>
      <p:sp>
        <p:nvSpPr>
          <p:cNvPr id="29" name="Ellipse 28"/>
          <p:cNvSpPr/>
          <p:nvPr/>
        </p:nvSpPr>
        <p:spPr>
          <a:xfrm>
            <a:off x="8037120" y="6002007"/>
            <a:ext cx="432048" cy="36004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a:t>
            </a:r>
            <a:endParaRPr lang="en-US" dirty="0"/>
          </a:p>
        </p:txBody>
      </p:sp>
      <p:cxnSp>
        <p:nvCxnSpPr>
          <p:cNvPr id="30" name="Connecteur droit 29"/>
          <p:cNvCxnSpPr>
            <a:endCxn id="29" idx="0"/>
          </p:cNvCxnSpPr>
          <p:nvPr/>
        </p:nvCxnSpPr>
        <p:spPr>
          <a:xfrm flipH="1">
            <a:off x="8253144" y="5445224"/>
            <a:ext cx="279296" cy="556783"/>
          </a:xfrm>
          <a:prstGeom prst="line">
            <a:avLst/>
          </a:prstGeom>
        </p:spPr>
        <p:style>
          <a:lnRef idx="1">
            <a:schemeClr val="accent1"/>
          </a:lnRef>
          <a:fillRef idx="0">
            <a:schemeClr val="accent1"/>
          </a:fillRef>
          <a:effectRef idx="0">
            <a:schemeClr val="accent1"/>
          </a:effectRef>
          <a:fontRef idx="minor">
            <a:schemeClr val="tx1"/>
          </a:fontRef>
        </p:style>
      </p:cxnSp>
      <p:sp>
        <p:nvSpPr>
          <p:cNvPr id="31" name="ZoneTexte 30"/>
          <p:cNvSpPr txBox="1"/>
          <p:nvPr/>
        </p:nvSpPr>
        <p:spPr>
          <a:xfrm>
            <a:off x="7650870" y="6362047"/>
            <a:ext cx="1222001" cy="369332"/>
          </a:xfrm>
          <a:prstGeom prst="rect">
            <a:avLst/>
          </a:prstGeom>
          <a:noFill/>
        </p:spPr>
        <p:txBody>
          <a:bodyPr wrap="none" rtlCol="0">
            <a:spAutoFit/>
          </a:bodyPr>
          <a:lstStyle/>
          <a:p>
            <a:r>
              <a:rPr lang="en-US" dirty="0" smtClean="0"/>
              <a:t>Lake Tahoe</a:t>
            </a:r>
            <a:endParaRPr lang="en-US" dirty="0"/>
          </a:p>
        </p:txBody>
      </p:sp>
      <p:sp>
        <p:nvSpPr>
          <p:cNvPr id="32" name="Ellipse 31"/>
          <p:cNvSpPr/>
          <p:nvPr/>
        </p:nvSpPr>
        <p:spPr>
          <a:xfrm>
            <a:off x="5652120" y="5949280"/>
            <a:ext cx="432048" cy="36004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f</a:t>
            </a:r>
          </a:p>
        </p:txBody>
      </p:sp>
      <p:sp>
        <p:nvSpPr>
          <p:cNvPr id="33" name="Ellipse 32"/>
          <p:cNvSpPr/>
          <p:nvPr/>
        </p:nvSpPr>
        <p:spPr>
          <a:xfrm>
            <a:off x="6804248" y="5949280"/>
            <a:ext cx="432048" cy="36004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g</a:t>
            </a:r>
          </a:p>
        </p:txBody>
      </p:sp>
      <p:cxnSp>
        <p:nvCxnSpPr>
          <p:cNvPr id="35" name="Connecteur droit 34"/>
          <p:cNvCxnSpPr>
            <a:stCxn id="14" idx="4"/>
            <a:endCxn id="32" idx="0"/>
          </p:cNvCxnSpPr>
          <p:nvPr/>
        </p:nvCxnSpPr>
        <p:spPr>
          <a:xfrm>
            <a:off x="5580112" y="5445224"/>
            <a:ext cx="288032" cy="504056"/>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Connecteur droit 36"/>
          <p:cNvCxnSpPr>
            <a:stCxn id="14" idx="4"/>
            <a:endCxn id="33" idx="0"/>
          </p:cNvCxnSpPr>
          <p:nvPr/>
        </p:nvCxnSpPr>
        <p:spPr>
          <a:xfrm>
            <a:off x="5580112" y="5445224"/>
            <a:ext cx="1440160" cy="504056"/>
          </a:xfrm>
          <a:prstGeom prst="line">
            <a:avLst/>
          </a:prstGeom>
        </p:spPr>
        <p:style>
          <a:lnRef idx="1">
            <a:schemeClr val="accent1"/>
          </a:lnRef>
          <a:fillRef idx="0">
            <a:schemeClr val="accent1"/>
          </a:fillRef>
          <a:effectRef idx="0">
            <a:schemeClr val="accent1"/>
          </a:effectRef>
          <a:fontRef idx="minor">
            <a:schemeClr val="tx1"/>
          </a:fontRef>
        </p:style>
      </p:cxnSp>
      <p:sp>
        <p:nvSpPr>
          <p:cNvPr id="38" name="Ellipse 37"/>
          <p:cNvSpPr/>
          <p:nvPr/>
        </p:nvSpPr>
        <p:spPr>
          <a:xfrm>
            <a:off x="6228184" y="5949280"/>
            <a:ext cx="432048" cy="360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a:t>
            </a:r>
            <a:endParaRPr lang="en-US" dirty="0"/>
          </a:p>
        </p:txBody>
      </p:sp>
      <p:cxnSp>
        <p:nvCxnSpPr>
          <p:cNvPr id="11" name="Connecteur droit 10"/>
          <p:cNvCxnSpPr>
            <a:stCxn id="14" idx="4"/>
            <a:endCxn id="38" idx="0"/>
          </p:cNvCxnSpPr>
          <p:nvPr/>
        </p:nvCxnSpPr>
        <p:spPr>
          <a:xfrm>
            <a:off x="5580112" y="5445224"/>
            <a:ext cx="864096" cy="504056"/>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checkerboard(across)">
                                      <p:cBhvr>
                                        <p:cTn id="7" dur="500"/>
                                        <p:tgtEl>
                                          <p:spTgt spid="39"/>
                                        </p:tgtEl>
                                      </p:cBhvr>
                                    </p:animEffect>
                                  </p:childTnLst>
                                </p:cTn>
                              </p:par>
                              <p:par>
                                <p:cTn id="8" presetID="1"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childTnLst>
                                </p:cTn>
                              </p:par>
                              <p:par>
                                <p:cTn id="10" presetID="5" presetClass="entr" presetSubtype="10" fill="hold" grpId="0" nodeType="with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checkerboard(across)">
                                      <p:cBhvr>
                                        <p:cTn id="12" dur="500"/>
                                        <p:tgtEl>
                                          <p:spTgt spid="38"/>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42"/>
                                        </p:tgtEl>
                                        <p:attrNameLst>
                                          <p:attrName>style.visibility</p:attrName>
                                        </p:attrNameLst>
                                      </p:cBhvr>
                                      <p:to>
                                        <p:strVal val="visible"/>
                                      </p:to>
                                    </p:set>
                                    <p:animEffect transition="in" filter="checkerboard(across)">
                                      <p:cBhvr>
                                        <p:cTn id="17"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2" grpId="0" animBg="1"/>
      <p:bldP spid="3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smtClean="0"/>
              <a:t>Organization</a:t>
            </a:r>
            <a:endParaRPr lang="en-US" dirty="0"/>
          </a:p>
        </p:txBody>
      </p:sp>
      <p:sp>
        <p:nvSpPr>
          <p:cNvPr id="3" name="Espace réservé du contenu 2"/>
          <p:cNvSpPr>
            <a:spLocks noGrp="1"/>
          </p:cNvSpPr>
          <p:nvPr>
            <p:ph idx="1"/>
          </p:nvPr>
        </p:nvSpPr>
        <p:spPr/>
        <p:txBody>
          <a:bodyPr>
            <a:normAutofit/>
          </a:bodyPr>
          <a:lstStyle/>
          <a:p>
            <a:pPr>
              <a:buNone/>
            </a:pPr>
            <a:r>
              <a:rPr lang="en-US" sz="2400" dirty="0" smtClean="0"/>
              <a:t>The principles</a:t>
            </a:r>
          </a:p>
          <a:p>
            <a:pPr lvl="1"/>
            <a:r>
              <a:rPr lang="en-US" sz="2000" dirty="0" smtClean="0"/>
              <a:t>Abstraction</a:t>
            </a:r>
          </a:p>
          <a:p>
            <a:pPr lvl="1"/>
            <a:r>
              <a:rPr lang="en-US" sz="2000" dirty="0" smtClean="0"/>
              <a:t>Universality</a:t>
            </a:r>
          </a:p>
          <a:p>
            <a:pPr lvl="1"/>
            <a:r>
              <a:rPr lang="en-US" sz="2000" dirty="0" smtClean="0"/>
              <a:t>Independence</a:t>
            </a:r>
          </a:p>
          <a:p>
            <a:pPr>
              <a:buNone/>
            </a:pPr>
            <a:r>
              <a:rPr lang="en-US" sz="2400" dirty="0" smtClean="0"/>
              <a:t>Abstraction: 		the relational model</a:t>
            </a:r>
          </a:p>
          <a:p>
            <a:pPr>
              <a:buNone/>
            </a:pPr>
            <a:r>
              <a:rPr lang="en-US" sz="2400" dirty="0" smtClean="0"/>
              <a:t>Universality: 		main functionalities</a:t>
            </a:r>
          </a:p>
          <a:p>
            <a:pPr>
              <a:buNone/>
            </a:pPr>
            <a:r>
              <a:rPr lang="en-US" sz="2400" dirty="0" smtClean="0"/>
              <a:t>Independence: 	the views revisited</a:t>
            </a:r>
          </a:p>
          <a:p>
            <a:pPr>
              <a:buNone/>
            </a:pPr>
            <a:r>
              <a:rPr lang="en-US" sz="2400" dirty="0" smtClean="0"/>
              <a:t>Optimization, complexity and expressiveness</a:t>
            </a:r>
          </a:p>
          <a:p>
            <a:pPr>
              <a:buNone/>
            </a:pPr>
            <a:r>
              <a:rPr lang="en-US" sz="2400" dirty="0" smtClean="0"/>
              <a:t>A jewel of databases</a:t>
            </a:r>
          </a:p>
          <a:p>
            <a:pPr>
              <a:buNone/>
            </a:pPr>
            <a:r>
              <a:rPr lang="en-US" sz="2400" dirty="0" smtClean="0"/>
              <a:t>Conclusion</a:t>
            </a:r>
          </a:p>
          <a:p>
            <a:endParaRPr lang="fr-FR" dirty="0" smtClean="0"/>
          </a:p>
        </p:txBody>
      </p:sp>
      <p:sp>
        <p:nvSpPr>
          <p:cNvPr id="4" name="Espace réservé de la date 3"/>
          <p:cNvSpPr>
            <a:spLocks noGrp="1"/>
          </p:cNvSpPr>
          <p:nvPr>
            <p:ph type="dt" sz="half" idx="10"/>
          </p:nvPr>
        </p:nvSpPr>
        <p:spPr/>
        <p:txBody>
          <a:bodyPr/>
          <a:lstStyle/>
          <a:p>
            <a:fld id="{7A0CB075-E9B9-7846-B8AC-0DA2E29ADA84}" type="datetime1">
              <a:rPr lang="en-US" smtClean="0"/>
              <a:t>3/19/12</a:t>
            </a:fld>
            <a:endParaRPr lang="fr-FR" dirty="0"/>
          </a:p>
        </p:txBody>
      </p:sp>
      <p:sp>
        <p:nvSpPr>
          <p:cNvPr id="5" name="Espace réservé du numéro de diapositive 4"/>
          <p:cNvSpPr>
            <a:spLocks noGrp="1"/>
          </p:cNvSpPr>
          <p:nvPr>
            <p:ph type="sldNum" sz="quarter" idx="12"/>
          </p:nvPr>
        </p:nvSpPr>
        <p:spPr/>
        <p:txBody>
          <a:bodyPr/>
          <a:lstStyle/>
          <a:p>
            <a:fld id="{09128B45-356E-4A35-ADDB-0EE72B20EEE7}" type="slidenum">
              <a:rPr lang="fr-FR" smtClean="0"/>
              <a:pPr/>
              <a:t>3</a:t>
            </a:fld>
            <a:endParaRPr lang="fr-FR" dirty="0"/>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smtClean="0"/>
              <a:t>To materialize or not</a:t>
            </a:r>
            <a:endParaRPr lang="en-US" dirty="0"/>
          </a:p>
        </p:txBody>
      </p:sp>
      <p:sp>
        <p:nvSpPr>
          <p:cNvPr id="3" name="Espace réservé du contenu 2"/>
          <p:cNvSpPr>
            <a:spLocks noGrp="1"/>
          </p:cNvSpPr>
          <p:nvPr>
            <p:ph sz="half" idx="1"/>
          </p:nvPr>
        </p:nvSpPr>
        <p:spPr/>
        <p:txBody>
          <a:bodyPr>
            <a:normAutofit/>
          </a:bodyPr>
          <a:lstStyle/>
          <a:p>
            <a:pPr>
              <a:buNone/>
            </a:pPr>
            <a:r>
              <a:rPr lang="en-US" sz="2400" dirty="0" smtClean="0"/>
              <a:t>Intentional</a:t>
            </a:r>
          </a:p>
          <a:p>
            <a:pPr>
              <a:buNone/>
            </a:pPr>
            <a:endParaRPr lang="en-US" sz="2400" dirty="0" smtClean="0"/>
          </a:p>
          <a:p>
            <a:pPr>
              <a:buNone/>
            </a:pPr>
            <a:endParaRPr lang="en-US" sz="2400" dirty="0" smtClean="0"/>
          </a:p>
          <a:p>
            <a:pPr>
              <a:buNone/>
            </a:pPr>
            <a:endParaRPr lang="en-US" sz="2400" dirty="0"/>
          </a:p>
          <a:p>
            <a:pPr>
              <a:buNone/>
            </a:pPr>
            <a:r>
              <a:rPr lang="en-US" sz="2400" dirty="0" smtClean="0"/>
              <a:t>Update: do nothing</a:t>
            </a:r>
          </a:p>
          <a:p>
            <a:pPr>
              <a:buNone/>
            </a:pPr>
            <a:r>
              <a:rPr lang="en-US" sz="2400" dirty="0" smtClean="0"/>
              <a:t>Query: complex</a:t>
            </a:r>
            <a:endParaRPr lang="en-US" sz="2400" dirty="0"/>
          </a:p>
        </p:txBody>
      </p:sp>
      <p:sp>
        <p:nvSpPr>
          <p:cNvPr id="4" name="Espace réservé du contenu 3"/>
          <p:cNvSpPr>
            <a:spLocks noGrp="1"/>
          </p:cNvSpPr>
          <p:nvPr>
            <p:ph sz="half" idx="2"/>
          </p:nvPr>
        </p:nvSpPr>
        <p:spPr/>
        <p:txBody>
          <a:bodyPr>
            <a:normAutofit/>
          </a:bodyPr>
          <a:lstStyle/>
          <a:p>
            <a:pPr>
              <a:buNone/>
            </a:pPr>
            <a:r>
              <a:rPr lang="en-US" sz="2400" dirty="0" smtClean="0"/>
              <a:t>Materialized</a:t>
            </a:r>
          </a:p>
          <a:p>
            <a:pPr>
              <a:buNone/>
            </a:pPr>
            <a:endParaRPr lang="en-US" sz="2400" dirty="0" smtClean="0"/>
          </a:p>
          <a:p>
            <a:pPr>
              <a:buNone/>
            </a:pPr>
            <a:endParaRPr lang="en-US" sz="2400" dirty="0" smtClean="0"/>
          </a:p>
          <a:p>
            <a:pPr>
              <a:buNone/>
            </a:pPr>
            <a:endParaRPr lang="en-US" sz="2400" dirty="0" smtClean="0"/>
          </a:p>
          <a:p>
            <a:pPr>
              <a:buNone/>
            </a:pPr>
            <a:r>
              <a:rPr lang="en-US" sz="2400" dirty="0" smtClean="0"/>
              <a:t>Update: propagate</a:t>
            </a:r>
          </a:p>
          <a:p>
            <a:pPr lvl="1"/>
            <a:r>
              <a:rPr lang="en-US" sz="2000" dirty="0" smtClean="0"/>
              <a:t>Base </a:t>
            </a:r>
            <a:r>
              <a:rPr lang="en-US" sz="2000" dirty="0" smtClean="0">
                <a:sym typeface="Symbol"/>
              </a:rPr>
              <a:t> view: costly</a:t>
            </a:r>
          </a:p>
          <a:p>
            <a:pPr lvl="1">
              <a:buNone/>
            </a:pPr>
            <a:r>
              <a:rPr lang="en-US" sz="2000" dirty="0" smtClean="0">
                <a:sym typeface="Symbol"/>
              </a:rPr>
              <a:t>	view maintenance</a:t>
            </a:r>
          </a:p>
          <a:p>
            <a:pPr lvl="1"/>
            <a:r>
              <a:rPr lang="en-US" sz="2000" dirty="0" smtClean="0">
                <a:sym typeface="Symbol"/>
              </a:rPr>
              <a:t>View  base: ambiguous </a:t>
            </a:r>
          </a:p>
          <a:p>
            <a:pPr>
              <a:buNone/>
            </a:pPr>
            <a:r>
              <a:rPr lang="en-US" sz="2400" dirty="0" smtClean="0">
                <a:sym typeface="Symbol"/>
              </a:rPr>
              <a:t>Query: simple</a:t>
            </a:r>
            <a:endParaRPr lang="en-US" sz="2400" dirty="0" smtClean="0"/>
          </a:p>
        </p:txBody>
      </p:sp>
      <p:sp>
        <p:nvSpPr>
          <p:cNvPr id="5" name="Espace réservé de la date 4"/>
          <p:cNvSpPr>
            <a:spLocks noGrp="1"/>
          </p:cNvSpPr>
          <p:nvPr>
            <p:ph type="dt" sz="half" idx="10"/>
          </p:nvPr>
        </p:nvSpPr>
        <p:spPr/>
        <p:txBody>
          <a:bodyPr/>
          <a:lstStyle/>
          <a:p>
            <a:fld id="{996F09B8-56E8-074E-A36E-FA93E6D4EBB5}" type="datetime1">
              <a:rPr lang="en-US" smtClean="0"/>
              <a:t>3/19/12</a:t>
            </a:fld>
            <a:endParaRPr lang="en-US"/>
          </a:p>
        </p:txBody>
      </p:sp>
      <p:sp>
        <p:nvSpPr>
          <p:cNvPr id="6" name="Espace réservé du numéro de diapositive 5"/>
          <p:cNvSpPr>
            <a:spLocks noGrp="1"/>
          </p:cNvSpPr>
          <p:nvPr>
            <p:ph type="sldNum" sz="quarter" idx="12"/>
          </p:nvPr>
        </p:nvSpPr>
        <p:spPr/>
        <p:txBody>
          <a:bodyPr/>
          <a:lstStyle/>
          <a:p>
            <a:fld id="{09128B45-356E-4A35-ADDB-0EE72B20EEE7}" type="slidenum">
              <a:rPr lang="en-US" smtClean="0"/>
              <a:pPr/>
              <a:t>30</a:t>
            </a:fld>
            <a:endParaRPr lang="en-US"/>
          </a:p>
        </p:txBody>
      </p:sp>
      <p:sp>
        <p:nvSpPr>
          <p:cNvPr id="7" name="Rectangle 6"/>
          <p:cNvSpPr/>
          <p:nvPr/>
        </p:nvSpPr>
        <p:spPr>
          <a:xfrm>
            <a:off x="6228184" y="2204864"/>
            <a:ext cx="504056" cy="3326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6300192" y="2969568"/>
            <a:ext cx="360040"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Connecteur droit avec flèche 9"/>
          <p:cNvCxnSpPr>
            <a:stCxn id="8" idx="0"/>
            <a:endCxn id="7" idx="2"/>
          </p:cNvCxnSpPr>
          <p:nvPr/>
        </p:nvCxnSpPr>
        <p:spPr>
          <a:xfrm flipV="1">
            <a:off x="6480212" y="2537520"/>
            <a:ext cx="0" cy="43204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1691680" y="2204864"/>
            <a:ext cx="504056" cy="332656"/>
          </a:xfrm>
          <a:prstGeom prst="rect">
            <a:avLst/>
          </a:prstGeom>
          <a:solidFill>
            <a:schemeClr val="tx2">
              <a:lumMod val="20000"/>
              <a:lumOff val="80000"/>
            </a:schemeClr>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1763688" y="2969568"/>
            <a:ext cx="360040"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Connecteur droit avec flèche 13"/>
          <p:cNvCxnSpPr>
            <a:stCxn id="13" idx="0"/>
            <a:endCxn id="12" idx="2"/>
          </p:cNvCxnSpPr>
          <p:nvPr/>
        </p:nvCxnSpPr>
        <p:spPr>
          <a:xfrm flipV="1">
            <a:off x="1943708" y="2537520"/>
            <a:ext cx="0" cy="432048"/>
          </a:xfrm>
          <a:prstGeom prst="straightConnector1">
            <a:avLst/>
          </a:prstGeom>
          <a:ln w="38100">
            <a:solidFill>
              <a:schemeClr val="accent1"/>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15" name="Pensées 14"/>
          <p:cNvSpPr/>
          <p:nvPr/>
        </p:nvSpPr>
        <p:spPr>
          <a:xfrm>
            <a:off x="755576" y="4653136"/>
            <a:ext cx="3600400" cy="1800200"/>
          </a:xfrm>
          <a:prstGeom prst="cloudCallout">
            <a:avLst>
              <a:gd name="adj1" fmla="val -64228"/>
              <a:gd name="adj2" fmla="val 6443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bg1"/>
                </a:solidFill>
              </a:rPr>
              <a:t>Query vs. Update</a:t>
            </a:r>
          </a:p>
          <a:p>
            <a:pPr algn="ctr"/>
            <a:r>
              <a:rPr lang="en-US" sz="2400" b="1" i="1" dirty="0" smtClean="0">
                <a:solidFill>
                  <a:schemeClr val="bg1"/>
                </a:solidFill>
              </a:rPr>
              <a:t>The</a:t>
            </a:r>
            <a:r>
              <a:rPr lang="en-US" sz="2400" b="1" dirty="0" smtClean="0">
                <a:solidFill>
                  <a:schemeClr val="bg1"/>
                </a:solidFill>
              </a:rPr>
              <a:t> database </a:t>
            </a:r>
            <a:r>
              <a:rPr lang="en-US" sz="2400" b="1" i="1" dirty="0" smtClean="0">
                <a:solidFill>
                  <a:schemeClr val="bg1"/>
                </a:solidFill>
              </a:rPr>
              <a:t>trade-off</a:t>
            </a:r>
            <a:endParaRPr lang="en-US" sz="2400" b="1" i="1" dirty="0">
              <a:solidFill>
                <a:schemeClr val="bg1"/>
              </a:solidFil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smtClean="0"/>
              <a:t>Integration: view over several bases</a:t>
            </a:r>
            <a:endParaRPr lang="en-US" dirty="0"/>
          </a:p>
        </p:txBody>
      </p:sp>
      <p:sp>
        <p:nvSpPr>
          <p:cNvPr id="3" name="Espace réservé du contenu 2"/>
          <p:cNvSpPr>
            <a:spLocks noGrp="1"/>
          </p:cNvSpPr>
          <p:nvPr>
            <p:ph sz="half" idx="1"/>
          </p:nvPr>
        </p:nvSpPr>
        <p:spPr>
          <a:xfrm>
            <a:off x="457200" y="1600201"/>
            <a:ext cx="4042792" cy="2404864"/>
          </a:xfrm>
          <a:ln>
            <a:solidFill>
              <a:schemeClr val="tx2">
                <a:lumMod val="20000"/>
                <a:lumOff val="80000"/>
              </a:schemeClr>
            </a:solidFill>
            <a:prstDash val="dash"/>
          </a:ln>
        </p:spPr>
        <p:txBody>
          <a:bodyPr>
            <a:normAutofit/>
          </a:bodyPr>
          <a:lstStyle/>
          <a:p>
            <a:pPr>
              <a:buNone/>
            </a:pPr>
            <a:r>
              <a:rPr lang="en-US" sz="2400" dirty="0" smtClean="0"/>
              <a:t>Intentional: mediator</a:t>
            </a:r>
          </a:p>
          <a:p>
            <a:pPr>
              <a:buNone/>
            </a:pPr>
            <a:endParaRPr lang="en-US" sz="2400" dirty="0" smtClean="0"/>
          </a:p>
          <a:p>
            <a:pPr>
              <a:buNone/>
            </a:pPr>
            <a:endParaRPr lang="en-US" sz="2400" dirty="0" smtClean="0"/>
          </a:p>
          <a:p>
            <a:pPr>
              <a:buNone/>
            </a:pPr>
            <a:endParaRPr lang="en-US" sz="2400" dirty="0" smtClean="0"/>
          </a:p>
          <a:p>
            <a:pPr>
              <a:buNone/>
            </a:pPr>
            <a:r>
              <a:rPr lang="en-US" sz="2400" dirty="0" smtClean="0"/>
              <a:t>Queries are complex</a:t>
            </a:r>
            <a:endParaRPr lang="en-US" dirty="0"/>
          </a:p>
        </p:txBody>
      </p:sp>
      <p:sp>
        <p:nvSpPr>
          <p:cNvPr id="4" name="Espace réservé du contenu 3"/>
          <p:cNvSpPr>
            <a:spLocks noGrp="1"/>
          </p:cNvSpPr>
          <p:nvPr>
            <p:ph sz="half" idx="2"/>
          </p:nvPr>
        </p:nvSpPr>
        <p:spPr/>
        <p:txBody>
          <a:bodyPr>
            <a:normAutofit/>
          </a:bodyPr>
          <a:lstStyle/>
          <a:p>
            <a:pPr marL="0" indent="0">
              <a:buNone/>
            </a:pPr>
            <a:r>
              <a:rPr lang="en-US" sz="2400" dirty="0" smtClean="0"/>
              <a:t>Materialized: warehouse</a:t>
            </a:r>
          </a:p>
          <a:p>
            <a:pPr marL="0" indent="0">
              <a:buNone/>
            </a:pPr>
            <a:endParaRPr lang="en-US" sz="2400" dirty="0" smtClean="0"/>
          </a:p>
          <a:p>
            <a:pPr marL="0" indent="0">
              <a:buNone/>
            </a:pPr>
            <a:endParaRPr lang="en-US" sz="2400" dirty="0" smtClean="0"/>
          </a:p>
          <a:p>
            <a:pPr marL="0" indent="0">
              <a:buNone/>
            </a:pPr>
            <a:endParaRPr lang="en-US" sz="2400" dirty="0" smtClean="0"/>
          </a:p>
          <a:p>
            <a:pPr marL="0" indent="0">
              <a:buNone/>
            </a:pPr>
            <a:r>
              <a:rPr lang="en-US" sz="2400" dirty="0" smtClean="0"/>
              <a:t>Updates are complex</a:t>
            </a:r>
          </a:p>
        </p:txBody>
      </p:sp>
      <p:sp>
        <p:nvSpPr>
          <p:cNvPr id="5" name="Espace réservé de la date 4"/>
          <p:cNvSpPr>
            <a:spLocks noGrp="1"/>
          </p:cNvSpPr>
          <p:nvPr>
            <p:ph type="dt" sz="half" idx="10"/>
          </p:nvPr>
        </p:nvSpPr>
        <p:spPr/>
        <p:txBody>
          <a:bodyPr/>
          <a:lstStyle/>
          <a:p>
            <a:fld id="{18C5D962-57C2-5542-8F10-8CB6D66612F8}" type="datetime1">
              <a:rPr lang="en-US" smtClean="0"/>
              <a:t>3/19/12</a:t>
            </a:fld>
            <a:endParaRPr lang="en-US"/>
          </a:p>
        </p:txBody>
      </p:sp>
      <p:sp>
        <p:nvSpPr>
          <p:cNvPr id="6" name="Espace réservé du numéro de diapositive 5"/>
          <p:cNvSpPr>
            <a:spLocks noGrp="1"/>
          </p:cNvSpPr>
          <p:nvPr>
            <p:ph type="sldNum" sz="quarter" idx="12"/>
          </p:nvPr>
        </p:nvSpPr>
        <p:spPr/>
        <p:txBody>
          <a:bodyPr/>
          <a:lstStyle/>
          <a:p>
            <a:fld id="{09128B45-356E-4A35-ADDB-0EE72B20EEE7}" type="slidenum">
              <a:rPr lang="en-US" smtClean="0"/>
              <a:pPr/>
              <a:t>31</a:t>
            </a:fld>
            <a:endParaRPr lang="en-US"/>
          </a:p>
        </p:txBody>
      </p:sp>
      <p:sp>
        <p:nvSpPr>
          <p:cNvPr id="7" name="Rectangle 6"/>
          <p:cNvSpPr/>
          <p:nvPr/>
        </p:nvSpPr>
        <p:spPr>
          <a:xfrm>
            <a:off x="6228184" y="2132856"/>
            <a:ext cx="504056" cy="3326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652120" y="2852936"/>
            <a:ext cx="360040"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Connecteur droit avec flèche 9"/>
          <p:cNvCxnSpPr>
            <a:stCxn id="8" idx="0"/>
            <a:endCxn id="7" idx="2"/>
          </p:cNvCxnSpPr>
          <p:nvPr/>
        </p:nvCxnSpPr>
        <p:spPr>
          <a:xfrm flipV="1">
            <a:off x="5832140" y="2465512"/>
            <a:ext cx="648072" cy="387424"/>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1763688" y="2132856"/>
            <a:ext cx="504056" cy="332656"/>
          </a:xfrm>
          <a:prstGeom prst="rect">
            <a:avLst/>
          </a:prstGeom>
          <a:solidFill>
            <a:schemeClr val="tx2">
              <a:lumMod val="20000"/>
              <a:lumOff val="80000"/>
            </a:schemeClr>
          </a:solidFill>
          <a:ln>
            <a:solidFill>
              <a:schemeClr val="accent1">
                <a:lumMod val="20000"/>
                <a:lumOff val="8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6300192" y="2852936"/>
            <a:ext cx="360040"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Connecteur droit avec flèche 15"/>
          <p:cNvCxnSpPr>
            <a:stCxn id="15" idx="0"/>
            <a:endCxn id="7" idx="2"/>
          </p:cNvCxnSpPr>
          <p:nvPr/>
        </p:nvCxnSpPr>
        <p:spPr>
          <a:xfrm flipV="1">
            <a:off x="6480212" y="2465512"/>
            <a:ext cx="0" cy="387424"/>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6948264" y="2852936"/>
            <a:ext cx="360040"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Connecteur droit avec flèche 17"/>
          <p:cNvCxnSpPr>
            <a:stCxn id="17" idx="0"/>
            <a:endCxn id="7" idx="2"/>
          </p:cNvCxnSpPr>
          <p:nvPr/>
        </p:nvCxnSpPr>
        <p:spPr>
          <a:xfrm flipH="1" flipV="1">
            <a:off x="6480212" y="2465512"/>
            <a:ext cx="648072" cy="387424"/>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1187624" y="2852936"/>
            <a:ext cx="360040"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Connecteur droit avec flèche 21"/>
          <p:cNvCxnSpPr>
            <a:stCxn id="21" idx="0"/>
          </p:cNvCxnSpPr>
          <p:nvPr/>
        </p:nvCxnSpPr>
        <p:spPr>
          <a:xfrm flipV="1">
            <a:off x="1367644" y="2465512"/>
            <a:ext cx="648072" cy="387424"/>
          </a:xfrm>
          <a:prstGeom prst="straightConnector1">
            <a:avLst/>
          </a:prstGeom>
          <a:ln w="38100">
            <a:solidFill>
              <a:schemeClr val="tx2">
                <a:lumMod val="20000"/>
                <a:lumOff val="80000"/>
              </a:schemeClr>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1835696" y="2852936"/>
            <a:ext cx="360040"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Connecteur droit avec flèche 23"/>
          <p:cNvCxnSpPr>
            <a:stCxn id="23" idx="0"/>
          </p:cNvCxnSpPr>
          <p:nvPr/>
        </p:nvCxnSpPr>
        <p:spPr>
          <a:xfrm flipV="1">
            <a:off x="2015716" y="2465512"/>
            <a:ext cx="0" cy="387424"/>
          </a:xfrm>
          <a:prstGeom prst="straightConnector1">
            <a:avLst/>
          </a:prstGeom>
          <a:ln w="38100">
            <a:solidFill>
              <a:schemeClr val="tx2">
                <a:lumMod val="20000"/>
                <a:lumOff val="80000"/>
              </a:schemeClr>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2483768" y="2852936"/>
            <a:ext cx="360040"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Connecteur droit avec flèche 25"/>
          <p:cNvCxnSpPr>
            <a:stCxn id="25" idx="0"/>
          </p:cNvCxnSpPr>
          <p:nvPr/>
        </p:nvCxnSpPr>
        <p:spPr>
          <a:xfrm flipH="1" flipV="1">
            <a:off x="2015716" y="2465512"/>
            <a:ext cx="648072" cy="387424"/>
          </a:xfrm>
          <a:prstGeom prst="straightConnector1">
            <a:avLst/>
          </a:prstGeom>
          <a:ln w="38100">
            <a:solidFill>
              <a:schemeClr val="tx2">
                <a:lumMod val="20000"/>
                <a:lumOff val="80000"/>
              </a:schemeClr>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27" name="Espace réservé du contenu 2"/>
          <p:cNvSpPr txBox="1">
            <a:spLocks/>
          </p:cNvSpPr>
          <p:nvPr/>
        </p:nvSpPr>
        <p:spPr>
          <a:xfrm>
            <a:off x="609600" y="4509120"/>
            <a:ext cx="7994848" cy="1872208"/>
          </a:xfrm>
          <a:prstGeom prst="rect">
            <a:avLst/>
          </a:prstGeom>
          <a:ln>
            <a:solidFill>
              <a:schemeClr val="tx2">
                <a:lumMod val="20000"/>
                <a:lumOff val="80000"/>
              </a:schemeClr>
            </a:solidFill>
            <a:prstDash val="dash"/>
          </a:ln>
        </p:spPr>
        <p:txBody>
          <a:bodyPr vert="horz" lIns="91440" tIns="45720" rIns="91440" bIns="45720" rtlCol="0">
            <a:normAutofit/>
          </a:bodyPr>
          <a:lstStyle/>
          <a:p>
            <a:pPr marR="0" lvl="0" algn="l" defTabSz="914400" rtl="0" eaLnBrk="1" fontAlgn="auto" latinLnBrk="0" hangingPunct="1">
              <a:lnSpc>
                <a:spcPct val="100000"/>
              </a:lnSpc>
              <a:spcBef>
                <a:spcPct val="20000"/>
              </a:spcBef>
              <a:spcAft>
                <a:spcPts val="0"/>
              </a:spcAft>
              <a:buClrTx/>
              <a:buSzTx/>
              <a:tabLst/>
              <a:defRPr/>
            </a:pPr>
            <a:r>
              <a:rPr lang="en-US" sz="2400" dirty="0" smtClean="0"/>
              <a:t>Definitions</a:t>
            </a:r>
          </a:p>
          <a:p>
            <a:pPr marL="914400" lvl="1" indent="-457200">
              <a:spcBef>
                <a:spcPct val="20000"/>
              </a:spcBef>
              <a:buFont typeface="Lucida Grande"/>
              <a:buChar char="-"/>
            </a:pPr>
            <a:r>
              <a:rPr kumimoji="0" lang="en-US" sz="2000" b="1" i="0" u="none" strike="noStrike" kern="1200" cap="none" spc="0" normalizeH="0" baseline="0" noProof="0" dirty="0" smtClean="0">
                <a:ln>
                  <a:noFill/>
                </a:ln>
                <a:solidFill>
                  <a:srgbClr val="FF0000"/>
                </a:solidFill>
                <a:effectLst/>
                <a:uLnTx/>
                <a:uFillTx/>
              </a:rPr>
              <a:t>Global-as-view</a:t>
            </a:r>
            <a:r>
              <a:rPr kumimoji="0" lang="en-US" sz="2000" i="0" u="none" strike="noStrike" kern="1200" cap="none" spc="0" normalizeH="0" baseline="0" noProof="0" dirty="0" smtClean="0">
                <a:ln>
                  <a:noFill/>
                </a:ln>
                <a:solidFill>
                  <a:schemeClr val="tx1"/>
                </a:solidFill>
                <a:effectLst/>
                <a:uLnTx/>
                <a:uFillTx/>
              </a:rPr>
              <a:t>: 	v = </a:t>
            </a:r>
            <a:r>
              <a:rPr kumimoji="0" lang="en-US" sz="2000" i="0" u="none" strike="noStrike" kern="1200" cap="none" spc="0" normalizeH="0" baseline="0" noProof="0" dirty="0" smtClean="0">
                <a:ln>
                  <a:noFill/>
                </a:ln>
                <a:solidFill>
                  <a:schemeClr val="tx1"/>
                </a:solidFill>
                <a:effectLst/>
                <a:uLnTx/>
                <a:uFillTx/>
                <a:sym typeface="Symbol"/>
              </a:rPr>
              <a:t></a:t>
            </a:r>
            <a:r>
              <a:rPr kumimoji="0" lang="en-US" sz="2000" i="0" u="none" strike="noStrike" kern="1200" cap="none" spc="0" normalizeH="0" baseline="0" noProof="0" dirty="0" smtClean="0">
                <a:ln>
                  <a:noFill/>
                </a:ln>
                <a:solidFill>
                  <a:schemeClr val="tx1"/>
                </a:solidFill>
                <a:effectLst/>
                <a:uLnTx/>
                <a:uFillTx/>
              </a:rPr>
              <a:t>(db</a:t>
            </a:r>
            <a:r>
              <a:rPr lang="en-US" sz="2000" baseline="-25000" dirty="0" smtClean="0"/>
              <a:t>1</a:t>
            </a:r>
            <a:r>
              <a:rPr kumimoji="0" lang="en-US" sz="2000" i="0" u="none" strike="noStrike" kern="1200" cap="none" spc="0" normalizeH="0" baseline="0" noProof="0" dirty="0" smtClean="0">
                <a:ln>
                  <a:noFill/>
                </a:ln>
                <a:solidFill>
                  <a:schemeClr val="tx1"/>
                </a:solidFill>
                <a:effectLst/>
                <a:uLnTx/>
                <a:uFillTx/>
              </a:rPr>
              <a:t>,</a:t>
            </a:r>
            <a:r>
              <a:rPr kumimoji="0" lang="en-US" sz="2000" i="0" u="none" strike="noStrike" kern="1200" cap="none" spc="0" normalizeH="0" noProof="0" dirty="0" smtClean="0">
                <a:ln>
                  <a:noFill/>
                </a:ln>
                <a:solidFill>
                  <a:schemeClr val="tx1"/>
                </a:solidFill>
                <a:effectLst/>
                <a:uLnTx/>
                <a:uFillTx/>
              </a:rPr>
              <a:t> … , db</a:t>
            </a:r>
            <a:r>
              <a:rPr lang="en-US" sz="2000" baseline="-25000" dirty="0" smtClean="0"/>
              <a:t>n</a:t>
            </a:r>
            <a:r>
              <a:rPr kumimoji="0" lang="en-US" sz="2000" i="0" u="none" strike="noStrike" kern="1200" cap="none" spc="0" normalizeH="0" noProof="0" dirty="0" smtClean="0">
                <a:ln>
                  <a:noFill/>
                </a:ln>
                <a:solidFill>
                  <a:schemeClr val="tx1"/>
                </a:solidFill>
                <a:effectLst/>
                <a:uLnTx/>
                <a:uFillTx/>
              </a:rPr>
              <a:t>)</a:t>
            </a:r>
            <a:endParaRPr kumimoji="0" lang="en-US" sz="2000" i="0" u="none" strike="noStrike" kern="1200" cap="none" spc="0" normalizeH="0" baseline="0" noProof="0" dirty="0" smtClean="0">
              <a:ln>
                <a:noFill/>
              </a:ln>
              <a:solidFill>
                <a:schemeClr val="tx1"/>
              </a:solidFill>
              <a:effectLst/>
              <a:uLnTx/>
              <a:uFillTx/>
            </a:endParaRPr>
          </a:p>
          <a:p>
            <a:pPr marL="914400" lvl="1" indent="-457200">
              <a:spcBef>
                <a:spcPct val="20000"/>
              </a:spcBef>
              <a:buFont typeface="Lucida Grande"/>
              <a:buChar char="-"/>
            </a:pPr>
            <a:r>
              <a:rPr kumimoji="0" lang="en-US" sz="2000" b="1" i="0" u="none" strike="noStrike" kern="1200" cap="none" spc="0" normalizeH="0" baseline="0" noProof="0" dirty="0" smtClean="0">
                <a:ln>
                  <a:noFill/>
                </a:ln>
                <a:solidFill>
                  <a:srgbClr val="FF0000"/>
                </a:solidFill>
                <a:effectLst/>
                <a:uLnTx/>
                <a:uFillTx/>
              </a:rPr>
              <a:t>Local-as-view</a:t>
            </a:r>
            <a:r>
              <a:rPr lang="en-US" sz="2000" dirty="0" smtClean="0"/>
              <a:t>: 	</a:t>
            </a:r>
            <a:r>
              <a:rPr lang="en-US" sz="2000" dirty="0" err="1" smtClean="0"/>
              <a:t>db</a:t>
            </a:r>
            <a:r>
              <a:rPr lang="en-US" sz="2000" baseline="-25000" dirty="0" err="1" smtClean="0"/>
              <a:t>i</a:t>
            </a:r>
            <a:r>
              <a:rPr lang="en-US" sz="2000" dirty="0" smtClean="0"/>
              <a:t>= </a:t>
            </a:r>
            <a:r>
              <a:rPr lang="en-US" sz="2000" dirty="0" smtClean="0">
                <a:sym typeface="Symbol"/>
              </a:rPr>
              <a:t></a:t>
            </a:r>
            <a:r>
              <a:rPr lang="en-US" sz="2000" baseline="-25000" dirty="0" err="1" smtClean="0"/>
              <a:t>i</a:t>
            </a:r>
            <a:r>
              <a:rPr lang="en-US" sz="2000" dirty="0" smtClean="0"/>
              <a:t>(v)	for each </a:t>
            </a:r>
            <a:r>
              <a:rPr lang="en-US" sz="2000" dirty="0" err="1" smtClean="0"/>
              <a:t>i</a:t>
            </a:r>
            <a:endParaRPr lang="en-US" sz="2000" dirty="0" smtClean="0"/>
          </a:p>
          <a:p>
            <a:pPr marL="914400" lvl="1" indent="-457200">
              <a:spcBef>
                <a:spcPct val="20000"/>
              </a:spcBef>
              <a:buFont typeface="Lucida Grande"/>
              <a:buChar char="-"/>
            </a:pPr>
            <a:r>
              <a:rPr kumimoji="0" lang="en-US" sz="2000" b="0" i="0" u="none" strike="noStrike" kern="1200" cap="none" spc="0" normalizeH="0" baseline="0" noProof="0" dirty="0" smtClean="0">
                <a:ln>
                  <a:noFill/>
                </a:ln>
                <a:solidFill>
                  <a:schemeClr val="tx1"/>
                </a:solidFill>
                <a:effectLst/>
                <a:uLnTx/>
                <a:uFillTx/>
              </a:rPr>
              <a:t>Complex logical constraints</a:t>
            </a:r>
            <a:r>
              <a:rPr kumimoji="0" lang="en-US" sz="2000" b="0" i="0" u="none" strike="noStrike" kern="1200" cap="none" spc="0" normalizeH="0" noProof="0" dirty="0" smtClean="0">
                <a:ln>
                  <a:noFill/>
                </a:ln>
                <a:solidFill>
                  <a:schemeClr val="tx1"/>
                </a:solidFill>
                <a:effectLst/>
                <a:uLnTx/>
                <a:uFillTx/>
              </a:rPr>
              <a:t> between the database and the views</a:t>
            </a:r>
          </a:p>
        </p:txBody>
      </p:sp>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ctrTitle"/>
          </p:nvPr>
        </p:nvSpPr>
        <p:spPr/>
        <p:txBody>
          <a:bodyPr/>
          <a:lstStyle/>
          <a:p>
            <a:r>
              <a:rPr lang="en-US" dirty="0"/>
              <a:t>Optimization, </a:t>
            </a:r>
            <a:r>
              <a:rPr lang="en-US" dirty="0" smtClean="0"/>
              <a:t>complexity </a:t>
            </a:r>
            <a:r>
              <a:rPr lang="en-US" dirty="0"/>
              <a:t>and expressivity</a:t>
            </a:r>
          </a:p>
        </p:txBody>
      </p:sp>
      <p:sp>
        <p:nvSpPr>
          <p:cNvPr id="7" name="Sous-titre 6"/>
          <p:cNvSpPr>
            <a:spLocks noGrp="1"/>
          </p:cNvSpPr>
          <p:nvPr>
            <p:ph type="subTitle" idx="1"/>
          </p:nvPr>
        </p:nvSpPr>
        <p:spPr/>
        <p:txBody>
          <a:bodyPr/>
          <a:lstStyle/>
          <a:p>
            <a:endParaRPr lang="en-US" dirty="0"/>
          </a:p>
        </p:txBody>
      </p:sp>
      <p:sp>
        <p:nvSpPr>
          <p:cNvPr id="4" name="Espace réservé de la date 3"/>
          <p:cNvSpPr>
            <a:spLocks noGrp="1"/>
          </p:cNvSpPr>
          <p:nvPr>
            <p:ph type="dt" sz="half" idx="10"/>
          </p:nvPr>
        </p:nvSpPr>
        <p:spPr/>
        <p:txBody>
          <a:bodyPr/>
          <a:lstStyle/>
          <a:p>
            <a:fld id="{CA790714-8D2B-D64A-853F-61A9D900F069}" type="datetime1">
              <a:rPr lang="en-US" smtClean="0"/>
              <a:t>3/19/12</a:t>
            </a:fld>
            <a:endParaRPr lang="fr-FR" dirty="0"/>
          </a:p>
        </p:txBody>
      </p:sp>
      <p:sp>
        <p:nvSpPr>
          <p:cNvPr id="5" name="Espace réservé du numéro de diapositive 4"/>
          <p:cNvSpPr>
            <a:spLocks noGrp="1"/>
          </p:cNvSpPr>
          <p:nvPr>
            <p:ph type="sldNum" sz="quarter" idx="12"/>
          </p:nvPr>
        </p:nvSpPr>
        <p:spPr/>
        <p:txBody>
          <a:bodyPr/>
          <a:lstStyle/>
          <a:p>
            <a:fld id="{09128B45-356E-4A35-ADDB-0EE72B20EEE7}" type="slidenum">
              <a:rPr lang="fr-FR" smtClean="0"/>
              <a:pPr/>
              <a:t>32</a:t>
            </a:fld>
            <a:endParaRPr lang="fr-FR" dirty="0"/>
          </a:p>
        </p:txBody>
      </p:sp>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z="3600" dirty="0" smtClean="0"/>
              <a:t>The reasons of the success</a:t>
            </a:r>
            <a:endParaRPr lang="en-US" sz="3600" dirty="0"/>
          </a:p>
        </p:txBody>
      </p:sp>
      <p:sp>
        <p:nvSpPr>
          <p:cNvPr id="3" name="Espace réservé du contenu 2"/>
          <p:cNvSpPr>
            <a:spLocks noGrp="1"/>
          </p:cNvSpPr>
          <p:nvPr>
            <p:ph idx="1"/>
          </p:nvPr>
        </p:nvSpPr>
        <p:spPr/>
        <p:txBody>
          <a:bodyPr>
            <a:normAutofit/>
          </a:bodyPr>
          <a:lstStyle/>
          <a:p>
            <a:pPr lvl="0">
              <a:buNone/>
            </a:pPr>
            <a:r>
              <a:rPr lang="en-US" sz="2400" b="1" dirty="0" smtClean="0">
                <a:solidFill>
                  <a:srgbClr val="FF0000"/>
                </a:solidFill>
              </a:rPr>
              <a:t>Calculus</a:t>
            </a:r>
            <a:r>
              <a:rPr lang="en-US" sz="2400" dirty="0" smtClean="0"/>
              <a:t>: The queries are based on relational calculus, a logical language, simple and understandable by people especially in variants such as SQL.</a:t>
            </a:r>
          </a:p>
          <a:p>
            <a:pPr lvl="0">
              <a:buNone/>
            </a:pPr>
            <a:r>
              <a:rPr lang="en-US" sz="2400" b="1" dirty="0" smtClean="0">
                <a:solidFill>
                  <a:srgbClr val="FF0000"/>
                </a:solidFill>
              </a:rPr>
              <a:t>Algebra</a:t>
            </a:r>
            <a:r>
              <a:rPr lang="en-US" sz="2400" dirty="0" smtClean="0"/>
              <a:t>: A calculus query can easily be translated into an algebraic expression </a:t>
            </a:r>
            <a:r>
              <a:rPr lang="en-US" sz="2400" dirty="0"/>
              <a:t>(Codd Theorem) </a:t>
            </a:r>
            <a:r>
              <a:rPr lang="en-US" sz="2400" dirty="0" smtClean="0"/>
              <a:t>that can be evaluated efficiently.</a:t>
            </a:r>
          </a:p>
          <a:p>
            <a:pPr lvl="0">
              <a:buNone/>
            </a:pPr>
            <a:r>
              <a:rPr lang="en-US" sz="2400" b="1" dirty="0" smtClean="0">
                <a:solidFill>
                  <a:srgbClr val="FF0000"/>
                </a:solidFill>
              </a:rPr>
              <a:t>Optimization</a:t>
            </a:r>
            <a:r>
              <a:rPr lang="en-US" sz="2400" dirty="0" smtClean="0"/>
              <a:t>: The algebra is a </a:t>
            </a:r>
            <a:r>
              <a:rPr lang="en-US" sz="2400" b="1" dirty="0" smtClean="0">
                <a:solidFill>
                  <a:schemeClr val="tx2"/>
                </a:solidFill>
              </a:rPr>
              <a:t>limited model of computation </a:t>
            </a:r>
            <a:r>
              <a:rPr lang="en-US" sz="2400" dirty="0" smtClean="0"/>
              <a:t>(it does not allow computing arbitrary  functions). That is why it is possible to optimize algebraic expressions evaluation.</a:t>
            </a:r>
          </a:p>
          <a:p>
            <a:pPr lvl="0">
              <a:buNone/>
            </a:pPr>
            <a:r>
              <a:rPr lang="en-US" sz="2400" b="1" dirty="0" smtClean="0">
                <a:solidFill>
                  <a:srgbClr val="FF0000"/>
                </a:solidFill>
              </a:rPr>
              <a:t>Parallelization</a:t>
            </a:r>
            <a:r>
              <a:rPr lang="en-US" sz="2400" dirty="0" smtClean="0"/>
              <a:t>: Finally, for this language, parallelism allows scaling to very large databases (class AC0).</a:t>
            </a:r>
          </a:p>
        </p:txBody>
      </p:sp>
      <p:sp>
        <p:nvSpPr>
          <p:cNvPr id="4" name="Espace réservé de la date 3"/>
          <p:cNvSpPr>
            <a:spLocks noGrp="1"/>
          </p:cNvSpPr>
          <p:nvPr>
            <p:ph type="dt" sz="half" idx="10"/>
          </p:nvPr>
        </p:nvSpPr>
        <p:spPr/>
        <p:txBody>
          <a:bodyPr/>
          <a:lstStyle/>
          <a:p>
            <a:fld id="{99FAFD6E-5799-1348-B00A-03CD851773CA}" type="datetime1">
              <a:rPr lang="en-US" smtClean="0"/>
              <a:t>3/19/12</a:t>
            </a:fld>
            <a:endParaRPr lang="en-US" dirty="0"/>
          </a:p>
        </p:txBody>
      </p:sp>
      <p:sp>
        <p:nvSpPr>
          <p:cNvPr id="5" name="Espace réservé du numéro de diapositive 4"/>
          <p:cNvSpPr>
            <a:spLocks noGrp="1"/>
          </p:cNvSpPr>
          <p:nvPr>
            <p:ph type="sldNum" sz="quarter" idx="12"/>
          </p:nvPr>
        </p:nvSpPr>
        <p:spPr/>
        <p:txBody>
          <a:bodyPr/>
          <a:lstStyle/>
          <a:p>
            <a:fld id="{09128B45-356E-4A35-ADDB-0EE72B20EEE7}" type="slidenum">
              <a:rPr lang="en-US" smtClean="0"/>
              <a:pPr/>
              <a:t>33</a:t>
            </a:fld>
            <a:endParaRPr lang="en-US" dirty="0"/>
          </a:p>
        </p:txBody>
      </p:sp>
    </p:spTree>
    <p:extLst>
      <p:ext uri="{BB962C8B-B14F-4D97-AF65-F5344CB8AC3E}">
        <p14:creationId xmlns:p14="http://schemas.microsoft.com/office/powerpoint/2010/main" val="2897159053"/>
      </p:ext>
    </p:extLst>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2348880"/>
            <a:ext cx="8435280" cy="3456384"/>
          </a:xfrm>
        </p:spPr>
        <p:txBody>
          <a:bodyPr>
            <a:noAutofit/>
          </a:bodyPr>
          <a:lstStyle/>
          <a:p>
            <a:endParaRPr lang="en-US" sz="2400" dirty="0" smtClean="0"/>
          </a:p>
          <a:p>
            <a:endParaRPr lang="en-US" sz="2400" dirty="0" smtClean="0"/>
          </a:p>
          <a:p>
            <a:endParaRPr lang="en-US" sz="2400" dirty="0" smtClean="0"/>
          </a:p>
          <a:p>
            <a:endParaRPr lang="en-US" sz="2400" dirty="0" smtClean="0"/>
          </a:p>
          <a:p>
            <a:pPr>
              <a:buNone/>
            </a:pPr>
            <a:endParaRPr lang="en-US" sz="2400" dirty="0" smtClean="0"/>
          </a:p>
          <a:p>
            <a:pPr marL="514350" indent="-514350">
              <a:buAutoNum type="alphaLcParenBoth"/>
            </a:pPr>
            <a:r>
              <a:rPr lang="en-US" sz="2400" dirty="0" smtClean="0"/>
              <a:t>For each f in film </a:t>
            </a:r>
          </a:p>
          <a:p>
            <a:pPr marL="914400" lvl="1" indent="-514350">
              <a:buNone/>
            </a:pPr>
            <a:r>
              <a:rPr lang="en-US" dirty="0" smtClean="0"/>
              <a:t>	For each s in séance do …		complexity in </a:t>
            </a:r>
            <a:r>
              <a:rPr lang="en-US" dirty="0" smtClean="0">
                <a:sym typeface="Symbol"/>
              </a:rPr>
              <a:t> </a:t>
            </a:r>
            <a:r>
              <a:rPr lang="en-US" dirty="0" smtClean="0"/>
              <a:t>n</a:t>
            </a:r>
            <a:r>
              <a:rPr lang="en-US" baseline="30000" dirty="0" smtClean="0"/>
              <a:t>2</a:t>
            </a:r>
          </a:p>
          <a:p>
            <a:pPr marL="514350" indent="-514350">
              <a:buAutoNum type="alphaLcParenBoth" startAt="2"/>
            </a:pPr>
            <a:r>
              <a:rPr lang="en-US" sz="2400" dirty="0" smtClean="0"/>
              <a:t>If few tuples pass the selection		complexity in </a:t>
            </a:r>
            <a:r>
              <a:rPr lang="en-US" sz="2400" dirty="0" smtClean="0">
                <a:sym typeface="Symbol"/>
              </a:rPr>
              <a:t> </a:t>
            </a:r>
            <a:r>
              <a:rPr lang="en-US" sz="2400" dirty="0" smtClean="0"/>
              <a:t>n</a:t>
            </a:r>
          </a:p>
          <a:p>
            <a:pPr marL="514350" indent="-514350">
              <a:buAutoNum type="alphaLcParenBoth" startAt="2"/>
            </a:pPr>
            <a:r>
              <a:rPr lang="en-US" sz="2400" dirty="0" smtClean="0"/>
              <a:t>Using the index				complexity </a:t>
            </a:r>
            <a:r>
              <a:rPr lang="en-US" sz="2400" dirty="0" smtClean="0">
                <a:sym typeface="Symbol"/>
              </a:rPr>
              <a:t> </a:t>
            </a:r>
            <a:r>
              <a:rPr lang="en-US" sz="2400" dirty="0" smtClean="0"/>
              <a:t>constant</a:t>
            </a:r>
          </a:p>
        </p:txBody>
      </p:sp>
      <p:sp>
        <p:nvSpPr>
          <p:cNvPr id="2" name="Titre 1"/>
          <p:cNvSpPr>
            <a:spLocks noGrp="1"/>
          </p:cNvSpPr>
          <p:nvPr>
            <p:ph type="title"/>
          </p:nvPr>
        </p:nvSpPr>
        <p:spPr/>
        <p:txBody>
          <a:bodyPr/>
          <a:lstStyle/>
          <a:p>
            <a:r>
              <a:rPr lang="en-US" dirty="0" smtClean="0"/>
              <a:t>Rewriting algebraic expressions</a:t>
            </a:r>
            <a:endParaRPr lang="en-US" dirty="0"/>
          </a:p>
        </p:txBody>
      </p:sp>
      <p:sp>
        <p:nvSpPr>
          <p:cNvPr id="4" name="Espace réservé de la date 3"/>
          <p:cNvSpPr>
            <a:spLocks noGrp="1"/>
          </p:cNvSpPr>
          <p:nvPr>
            <p:ph type="dt" sz="half" idx="10"/>
          </p:nvPr>
        </p:nvSpPr>
        <p:spPr>
          <a:xfrm>
            <a:off x="457200" y="6376243"/>
            <a:ext cx="2133600" cy="365125"/>
          </a:xfrm>
        </p:spPr>
        <p:txBody>
          <a:bodyPr/>
          <a:lstStyle/>
          <a:p>
            <a:fld id="{399D3792-7E82-5D41-A2E3-DBF916C7D119}" type="datetime1">
              <a:rPr lang="en-US" smtClean="0"/>
              <a:t>3/19/12</a:t>
            </a:fld>
            <a:endParaRPr lang="en-US" dirty="0"/>
          </a:p>
        </p:txBody>
      </p:sp>
      <p:sp>
        <p:nvSpPr>
          <p:cNvPr id="5" name="Espace réservé du numéro de diapositive 4"/>
          <p:cNvSpPr>
            <a:spLocks noGrp="1"/>
          </p:cNvSpPr>
          <p:nvPr>
            <p:ph type="sldNum" sz="quarter" idx="12"/>
          </p:nvPr>
        </p:nvSpPr>
        <p:spPr>
          <a:xfrm>
            <a:off x="6553200" y="6376243"/>
            <a:ext cx="2133600" cy="365125"/>
          </a:xfrm>
        </p:spPr>
        <p:txBody>
          <a:bodyPr/>
          <a:lstStyle/>
          <a:p>
            <a:fld id="{09128B45-356E-4A35-ADDB-0EE72B20EEE7}" type="slidenum">
              <a:rPr lang="en-US" smtClean="0"/>
              <a:pPr/>
              <a:t>34</a:t>
            </a:fld>
            <a:endParaRPr lang="en-US" dirty="0"/>
          </a:p>
        </p:txBody>
      </p:sp>
      <p:grpSp>
        <p:nvGrpSpPr>
          <p:cNvPr id="7" name="Grouper 6"/>
          <p:cNvGrpSpPr/>
          <p:nvPr/>
        </p:nvGrpSpPr>
        <p:grpSpPr>
          <a:xfrm>
            <a:off x="1043609" y="1412776"/>
            <a:ext cx="8024110" cy="3259515"/>
            <a:chOff x="-2001241" y="1556792"/>
            <a:chExt cx="11378203" cy="4752528"/>
          </a:xfrm>
        </p:grpSpPr>
        <p:sp>
          <p:nvSpPr>
            <p:cNvPr id="8" name="Ellipse 7"/>
            <p:cNvSpPr/>
            <p:nvPr/>
          </p:nvSpPr>
          <p:spPr>
            <a:xfrm>
              <a:off x="8244408" y="4581128"/>
              <a:ext cx="576064" cy="5543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00" dirty="0"/>
            </a:p>
          </p:txBody>
        </p:sp>
        <p:sp>
          <p:nvSpPr>
            <p:cNvPr id="9" name="Ellipse 8"/>
            <p:cNvSpPr/>
            <p:nvPr/>
          </p:nvSpPr>
          <p:spPr>
            <a:xfrm>
              <a:off x="832997" y="3400400"/>
              <a:ext cx="576064" cy="5543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00"/>
            </a:p>
          </p:txBody>
        </p:sp>
        <p:sp>
          <p:nvSpPr>
            <p:cNvPr id="10" name="Ellipse 9"/>
            <p:cNvSpPr/>
            <p:nvPr/>
          </p:nvSpPr>
          <p:spPr>
            <a:xfrm>
              <a:off x="40909" y="4602832"/>
              <a:ext cx="576064" cy="5543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00" dirty="0"/>
            </a:p>
          </p:txBody>
        </p:sp>
        <p:sp>
          <p:nvSpPr>
            <p:cNvPr id="11" name="Ellipse 10"/>
            <p:cNvSpPr/>
            <p:nvPr/>
          </p:nvSpPr>
          <p:spPr>
            <a:xfrm>
              <a:off x="1841109" y="4602832"/>
              <a:ext cx="576064" cy="5543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00" dirty="0"/>
            </a:p>
          </p:txBody>
        </p:sp>
        <p:sp>
          <p:nvSpPr>
            <p:cNvPr id="12" name="ZoneTexte 11"/>
            <p:cNvSpPr txBox="1"/>
            <p:nvPr/>
          </p:nvSpPr>
          <p:spPr>
            <a:xfrm>
              <a:off x="1769984" y="4674840"/>
              <a:ext cx="847588" cy="381440"/>
            </a:xfrm>
            <a:prstGeom prst="rect">
              <a:avLst/>
            </a:prstGeom>
            <a:noFill/>
          </p:spPr>
          <p:txBody>
            <a:bodyPr wrap="none" rtlCol="0">
              <a:spAutoFit/>
            </a:bodyPr>
            <a:lstStyle/>
            <a:p>
              <a:r>
                <a:rPr lang="fr-FR" sz="1100" b="1" dirty="0" smtClean="0">
                  <a:solidFill>
                    <a:schemeClr val="bg1"/>
                  </a:solidFill>
                </a:rPr>
                <a:t>Séance</a:t>
              </a:r>
              <a:endParaRPr lang="fr-FR" sz="1000" b="1" dirty="0">
                <a:solidFill>
                  <a:schemeClr val="bg1"/>
                </a:solidFill>
              </a:endParaRPr>
            </a:p>
          </p:txBody>
        </p:sp>
        <p:sp>
          <p:nvSpPr>
            <p:cNvPr id="13" name="Ellipse 12"/>
            <p:cNvSpPr/>
            <p:nvPr/>
          </p:nvSpPr>
          <p:spPr>
            <a:xfrm>
              <a:off x="832997" y="2492896"/>
              <a:ext cx="576064" cy="5543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00" dirty="0"/>
            </a:p>
          </p:txBody>
        </p:sp>
        <p:sp>
          <p:nvSpPr>
            <p:cNvPr id="14" name="ZoneTexte 13"/>
            <p:cNvSpPr txBox="1"/>
            <p:nvPr/>
          </p:nvSpPr>
          <p:spPr>
            <a:xfrm>
              <a:off x="46555" y="4653136"/>
              <a:ext cx="710857" cy="448754"/>
            </a:xfrm>
            <a:prstGeom prst="rect">
              <a:avLst/>
            </a:prstGeom>
            <a:noFill/>
          </p:spPr>
          <p:txBody>
            <a:bodyPr wrap="none" rtlCol="0">
              <a:spAutoFit/>
            </a:bodyPr>
            <a:lstStyle/>
            <a:p>
              <a:r>
                <a:rPr lang="fr-FR" sz="1400" b="1" dirty="0" smtClean="0">
                  <a:solidFill>
                    <a:schemeClr val="bg1"/>
                  </a:solidFill>
                </a:rPr>
                <a:t>Film</a:t>
              </a:r>
              <a:endParaRPr lang="fr-FR" sz="1000" b="1" dirty="0">
                <a:solidFill>
                  <a:schemeClr val="bg1"/>
                </a:solidFill>
              </a:endParaRPr>
            </a:p>
          </p:txBody>
        </p:sp>
        <p:cxnSp>
          <p:nvCxnSpPr>
            <p:cNvPr id="15" name="Connecteur droit 14"/>
            <p:cNvCxnSpPr>
              <a:endCxn id="13" idx="0"/>
            </p:cNvCxnSpPr>
            <p:nvPr/>
          </p:nvCxnSpPr>
          <p:spPr>
            <a:xfrm rot="5400000">
              <a:off x="930157" y="2302024"/>
              <a:ext cx="381744"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6" name="Connecteur droit 15"/>
            <p:cNvCxnSpPr>
              <a:stCxn id="13" idx="4"/>
              <a:endCxn id="9" idx="0"/>
            </p:cNvCxnSpPr>
            <p:nvPr/>
          </p:nvCxnSpPr>
          <p:spPr>
            <a:xfrm rot="5400000">
              <a:off x="944457" y="3223828"/>
              <a:ext cx="353144"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7" name="Connecteur droit 16"/>
            <p:cNvCxnSpPr>
              <a:stCxn id="9" idx="3"/>
              <a:endCxn id="10" idx="7"/>
            </p:cNvCxnSpPr>
            <p:nvPr/>
          </p:nvCxnSpPr>
          <p:spPr>
            <a:xfrm rot="5400000">
              <a:off x="319765" y="4086421"/>
              <a:ext cx="810440" cy="38475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8" name="Connecteur droit 17"/>
            <p:cNvCxnSpPr>
              <a:stCxn id="9" idx="5"/>
              <a:endCxn id="11" idx="1"/>
            </p:cNvCxnSpPr>
            <p:nvPr/>
          </p:nvCxnSpPr>
          <p:spPr>
            <a:xfrm rot="16200000" flipH="1">
              <a:off x="1219865" y="3978409"/>
              <a:ext cx="810440" cy="600774"/>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9" name="Ellipse 18"/>
            <p:cNvSpPr/>
            <p:nvPr/>
          </p:nvSpPr>
          <p:spPr>
            <a:xfrm>
              <a:off x="7096824" y="4602832"/>
              <a:ext cx="576064" cy="5543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00" dirty="0"/>
            </a:p>
          </p:txBody>
        </p:sp>
        <p:sp>
          <p:nvSpPr>
            <p:cNvPr id="20" name="Ellipse 19"/>
            <p:cNvSpPr/>
            <p:nvPr/>
          </p:nvSpPr>
          <p:spPr>
            <a:xfrm>
              <a:off x="6664776" y="3450704"/>
              <a:ext cx="576064" cy="5543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00" dirty="0"/>
            </a:p>
          </p:txBody>
        </p:sp>
        <p:cxnSp>
          <p:nvCxnSpPr>
            <p:cNvPr id="21" name="Connecteur droit 20"/>
            <p:cNvCxnSpPr/>
            <p:nvPr/>
          </p:nvCxnSpPr>
          <p:spPr>
            <a:xfrm rot="5400000">
              <a:off x="7551318" y="2299318"/>
              <a:ext cx="381744" cy="541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2" name="Connecteur droit 21"/>
            <p:cNvCxnSpPr>
              <a:stCxn id="20" idx="4"/>
              <a:endCxn id="19" idx="0"/>
            </p:cNvCxnSpPr>
            <p:nvPr/>
          </p:nvCxnSpPr>
          <p:spPr>
            <a:xfrm rot="16200000" flipH="1">
              <a:off x="6869948" y="4087924"/>
              <a:ext cx="597768" cy="43204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3" name="Connecteur droit 22"/>
            <p:cNvCxnSpPr/>
            <p:nvPr/>
          </p:nvCxnSpPr>
          <p:spPr>
            <a:xfrm rot="5400000">
              <a:off x="6974137" y="2939331"/>
              <a:ext cx="534936" cy="58841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4" name="Connecteur droit 23"/>
            <p:cNvCxnSpPr/>
            <p:nvPr/>
          </p:nvCxnSpPr>
          <p:spPr>
            <a:xfrm rot="16200000" flipH="1">
              <a:off x="7387273" y="3521950"/>
              <a:ext cx="1717944" cy="606187"/>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5" name="Carré corné 24"/>
            <p:cNvSpPr/>
            <p:nvPr/>
          </p:nvSpPr>
          <p:spPr>
            <a:xfrm>
              <a:off x="6372200" y="4221088"/>
              <a:ext cx="360040" cy="1512168"/>
            </a:xfrm>
            <a:prstGeom prst="foldedCorner">
              <a:avLst>
                <a:gd name="adj"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dirty="0"/>
                <a:t>I</a:t>
              </a:r>
              <a:endParaRPr lang="fr-FR" sz="1000" dirty="0" smtClean="0"/>
            </a:p>
            <a:p>
              <a:pPr algn="ctr"/>
              <a:r>
                <a:rPr lang="fr-FR" sz="1000" dirty="0" smtClean="0"/>
                <a:t>N</a:t>
              </a:r>
            </a:p>
            <a:p>
              <a:pPr algn="ctr"/>
              <a:r>
                <a:rPr lang="fr-FR" sz="1000" dirty="0" smtClean="0"/>
                <a:t>D</a:t>
              </a:r>
            </a:p>
            <a:p>
              <a:pPr algn="ctr"/>
              <a:r>
                <a:rPr lang="fr-FR" sz="1000" dirty="0" smtClean="0"/>
                <a:t>E</a:t>
              </a:r>
            </a:p>
            <a:p>
              <a:pPr algn="ctr"/>
              <a:r>
                <a:rPr lang="fr-FR" sz="1000" dirty="0"/>
                <a:t>X</a:t>
              </a:r>
            </a:p>
          </p:txBody>
        </p:sp>
        <p:cxnSp>
          <p:nvCxnSpPr>
            <p:cNvPr id="26" name="Connecteur droit 25"/>
            <p:cNvCxnSpPr>
              <a:stCxn id="20" idx="4"/>
              <a:endCxn id="25" idx="0"/>
            </p:cNvCxnSpPr>
            <p:nvPr/>
          </p:nvCxnSpPr>
          <p:spPr>
            <a:xfrm rot="5400000">
              <a:off x="6644502" y="3912782"/>
              <a:ext cx="216024" cy="400588"/>
            </a:xfrm>
            <a:prstGeom prst="line">
              <a:avLst/>
            </a:prstGeom>
          </p:spPr>
          <p:style>
            <a:lnRef idx="1">
              <a:schemeClr val="accent1"/>
            </a:lnRef>
            <a:fillRef idx="0">
              <a:schemeClr val="accent1"/>
            </a:fillRef>
            <a:effectRef idx="0">
              <a:schemeClr val="accent1"/>
            </a:effectRef>
            <a:fontRef idx="minor">
              <a:schemeClr val="tx1"/>
            </a:fontRef>
          </p:style>
        </p:cxnSp>
        <p:sp>
          <p:nvSpPr>
            <p:cNvPr id="27" name="Flèche courbée vers le bas 26"/>
            <p:cNvSpPr/>
            <p:nvPr/>
          </p:nvSpPr>
          <p:spPr>
            <a:xfrm>
              <a:off x="6804248" y="4149080"/>
              <a:ext cx="360040" cy="288032"/>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00">
                <a:solidFill>
                  <a:schemeClr val="tx1"/>
                </a:solidFill>
              </a:endParaRPr>
            </a:p>
          </p:txBody>
        </p:sp>
        <p:sp>
          <p:nvSpPr>
            <p:cNvPr id="28" name="Flèche courbée vers le bas 27"/>
            <p:cNvSpPr/>
            <p:nvPr/>
          </p:nvSpPr>
          <p:spPr>
            <a:xfrm>
              <a:off x="7524328" y="3212976"/>
              <a:ext cx="360040" cy="288032"/>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00">
                <a:solidFill>
                  <a:schemeClr val="tx1"/>
                </a:solidFill>
              </a:endParaRPr>
            </a:p>
          </p:txBody>
        </p:sp>
        <p:sp>
          <p:nvSpPr>
            <p:cNvPr id="30" name="Ellipse 29"/>
            <p:cNvSpPr/>
            <p:nvPr/>
          </p:nvSpPr>
          <p:spPr>
            <a:xfrm>
              <a:off x="2987824" y="5754960"/>
              <a:ext cx="576064" cy="5543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00" dirty="0"/>
            </a:p>
          </p:txBody>
        </p:sp>
        <p:sp>
          <p:nvSpPr>
            <p:cNvPr id="31" name="Ellipse 30"/>
            <p:cNvSpPr/>
            <p:nvPr/>
          </p:nvSpPr>
          <p:spPr>
            <a:xfrm>
              <a:off x="5297493" y="4602832"/>
              <a:ext cx="576064" cy="5543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00" dirty="0"/>
            </a:p>
          </p:txBody>
        </p:sp>
        <p:sp>
          <p:nvSpPr>
            <p:cNvPr id="32" name="Ellipse 31"/>
            <p:cNvSpPr/>
            <p:nvPr/>
          </p:nvSpPr>
          <p:spPr>
            <a:xfrm>
              <a:off x="2993237" y="4581128"/>
              <a:ext cx="576064" cy="5543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00" dirty="0"/>
            </a:p>
          </p:txBody>
        </p:sp>
        <p:cxnSp>
          <p:nvCxnSpPr>
            <p:cNvPr id="33" name="Connecteur droit 32"/>
            <p:cNvCxnSpPr/>
            <p:nvPr/>
          </p:nvCxnSpPr>
          <p:spPr>
            <a:xfrm rot="5400000">
              <a:off x="4383835" y="2299318"/>
              <a:ext cx="381744" cy="541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4" name="Connecteur droit 33"/>
            <p:cNvCxnSpPr>
              <a:stCxn id="32" idx="4"/>
              <a:endCxn id="30" idx="0"/>
            </p:cNvCxnSpPr>
            <p:nvPr/>
          </p:nvCxnSpPr>
          <p:spPr>
            <a:xfrm rot="5400000">
              <a:off x="2968827" y="5442518"/>
              <a:ext cx="619472" cy="541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5" name="Connecteur droit 34"/>
            <p:cNvCxnSpPr>
              <a:endCxn id="37" idx="0"/>
            </p:cNvCxnSpPr>
            <p:nvPr/>
          </p:nvCxnSpPr>
          <p:spPr>
            <a:xfrm rot="10800000" flipV="1">
              <a:off x="3263298" y="2996952"/>
              <a:ext cx="1150552" cy="432047"/>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6" name="Connecteur droit 35"/>
            <p:cNvCxnSpPr>
              <a:endCxn id="31" idx="1"/>
            </p:cNvCxnSpPr>
            <p:nvPr/>
          </p:nvCxnSpPr>
          <p:spPr>
            <a:xfrm rot="16200000" flipH="1">
              <a:off x="4219790" y="3521950"/>
              <a:ext cx="1717944" cy="606187"/>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37" name="Ellipse 36"/>
            <p:cNvSpPr/>
            <p:nvPr/>
          </p:nvSpPr>
          <p:spPr>
            <a:xfrm>
              <a:off x="2975266" y="3429000"/>
              <a:ext cx="576064" cy="5543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00" dirty="0"/>
            </a:p>
          </p:txBody>
        </p:sp>
        <p:cxnSp>
          <p:nvCxnSpPr>
            <p:cNvPr id="38" name="Connecteur droit 37"/>
            <p:cNvCxnSpPr>
              <a:stCxn id="37" idx="4"/>
              <a:endCxn id="32" idx="0"/>
            </p:cNvCxnSpPr>
            <p:nvPr/>
          </p:nvCxnSpPr>
          <p:spPr>
            <a:xfrm rot="16200000" flipH="1">
              <a:off x="2973399" y="4273258"/>
              <a:ext cx="597768" cy="17971"/>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39" name="ZoneTexte 38"/>
            <p:cNvSpPr txBox="1"/>
            <p:nvPr/>
          </p:nvSpPr>
          <p:spPr>
            <a:xfrm>
              <a:off x="5226367" y="4674623"/>
              <a:ext cx="847588" cy="381440"/>
            </a:xfrm>
            <a:prstGeom prst="rect">
              <a:avLst/>
            </a:prstGeom>
            <a:noFill/>
          </p:spPr>
          <p:txBody>
            <a:bodyPr wrap="none" rtlCol="0">
              <a:spAutoFit/>
            </a:bodyPr>
            <a:lstStyle/>
            <a:p>
              <a:r>
                <a:rPr lang="fr-FR" sz="1100" b="1" dirty="0" smtClean="0">
                  <a:solidFill>
                    <a:schemeClr val="bg1"/>
                  </a:solidFill>
                </a:rPr>
                <a:t>Séance</a:t>
              </a:r>
              <a:endParaRPr lang="fr-FR" sz="1000" b="1" dirty="0">
                <a:solidFill>
                  <a:schemeClr val="bg1"/>
                </a:solidFill>
              </a:endParaRPr>
            </a:p>
          </p:txBody>
        </p:sp>
        <p:sp>
          <p:nvSpPr>
            <p:cNvPr id="40" name="ZoneTexte 39"/>
            <p:cNvSpPr txBox="1"/>
            <p:nvPr/>
          </p:nvSpPr>
          <p:spPr>
            <a:xfrm>
              <a:off x="8172401" y="4674623"/>
              <a:ext cx="847588" cy="381440"/>
            </a:xfrm>
            <a:prstGeom prst="rect">
              <a:avLst/>
            </a:prstGeom>
            <a:noFill/>
          </p:spPr>
          <p:txBody>
            <a:bodyPr wrap="none" rtlCol="0">
              <a:spAutoFit/>
            </a:bodyPr>
            <a:lstStyle/>
            <a:p>
              <a:r>
                <a:rPr lang="fr-FR" sz="1100" b="1" dirty="0" smtClean="0">
                  <a:solidFill>
                    <a:schemeClr val="bg1"/>
                  </a:solidFill>
                </a:rPr>
                <a:t>Séance</a:t>
              </a:r>
              <a:endParaRPr lang="fr-FR" sz="1050" b="1" dirty="0">
                <a:solidFill>
                  <a:schemeClr val="bg1"/>
                </a:solidFill>
              </a:endParaRPr>
            </a:p>
          </p:txBody>
        </p:sp>
        <p:sp>
          <p:nvSpPr>
            <p:cNvPr id="41" name="Rectangle 40"/>
            <p:cNvSpPr/>
            <p:nvPr/>
          </p:nvSpPr>
          <p:spPr>
            <a:xfrm>
              <a:off x="899591" y="3409836"/>
              <a:ext cx="486731" cy="538504"/>
            </a:xfrm>
            <a:prstGeom prst="rect">
              <a:avLst/>
            </a:prstGeom>
          </p:spPr>
          <p:txBody>
            <a:bodyPr wrap="none">
              <a:spAutoFit/>
            </a:bodyPr>
            <a:lstStyle/>
            <a:p>
              <a:r>
                <a:rPr lang="fr-FR" b="1" dirty="0">
                  <a:solidFill>
                    <a:schemeClr val="bg1"/>
                  </a:solidFill>
                </a:rPr>
                <a:t>⨝</a:t>
              </a:r>
              <a:endParaRPr lang="fr-FR" dirty="0"/>
            </a:p>
          </p:txBody>
        </p:sp>
        <p:sp>
          <p:nvSpPr>
            <p:cNvPr id="42" name="Ellipse 41"/>
            <p:cNvSpPr/>
            <p:nvPr/>
          </p:nvSpPr>
          <p:spPr>
            <a:xfrm>
              <a:off x="827584" y="1578496"/>
              <a:ext cx="576064" cy="5543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dirty="0"/>
            </a:p>
          </p:txBody>
        </p:sp>
        <p:sp>
          <p:nvSpPr>
            <p:cNvPr id="43" name="ZoneTexte 42"/>
            <p:cNvSpPr txBox="1"/>
            <p:nvPr/>
          </p:nvSpPr>
          <p:spPr>
            <a:xfrm>
              <a:off x="912929" y="1650504"/>
              <a:ext cx="485327" cy="493628"/>
            </a:xfrm>
            <a:prstGeom prst="rect">
              <a:avLst/>
            </a:prstGeom>
            <a:noFill/>
          </p:spPr>
          <p:txBody>
            <a:bodyPr wrap="none" rtlCol="0">
              <a:spAutoFit/>
            </a:bodyPr>
            <a:lstStyle/>
            <a:p>
              <a:r>
                <a:rPr lang="fr-FR" sz="1600" b="1" dirty="0" smtClean="0">
                  <a:solidFill>
                    <a:schemeClr val="bg1"/>
                  </a:solidFill>
                  <a:sym typeface="Symbol"/>
                </a:rPr>
                <a:t></a:t>
              </a:r>
              <a:endParaRPr lang="fr-FR" sz="1600" b="1" baseline="-25000" dirty="0"/>
            </a:p>
          </p:txBody>
        </p:sp>
        <p:sp>
          <p:nvSpPr>
            <p:cNvPr id="44" name="ZoneTexte 43"/>
            <p:cNvSpPr txBox="1"/>
            <p:nvPr/>
          </p:nvSpPr>
          <p:spPr>
            <a:xfrm>
              <a:off x="1416984" y="1650504"/>
              <a:ext cx="2265241" cy="942381"/>
            </a:xfrm>
            <a:prstGeom prst="rect">
              <a:avLst/>
            </a:prstGeom>
            <a:noFill/>
          </p:spPr>
          <p:txBody>
            <a:bodyPr wrap="none" rtlCol="0">
              <a:spAutoFit/>
            </a:bodyPr>
            <a:lstStyle/>
            <a:p>
              <a:r>
                <a:rPr lang="en-US" dirty="0">
                  <a:solidFill>
                    <a:srgbClr val="000090"/>
                  </a:solidFill>
                </a:rPr>
                <a:t>Projection </a:t>
              </a:r>
              <a:endParaRPr lang="en-US" dirty="0" smtClean="0">
                <a:solidFill>
                  <a:srgbClr val="000090"/>
                </a:solidFill>
              </a:endParaRPr>
            </a:p>
            <a:p>
              <a:r>
                <a:rPr lang="en-US" dirty="0" err="1" smtClean="0">
                  <a:solidFill>
                    <a:srgbClr val="000090"/>
                  </a:solidFill>
                </a:rPr>
                <a:t>sur</a:t>
              </a:r>
              <a:r>
                <a:rPr lang="en-US" dirty="0" smtClean="0">
                  <a:solidFill>
                    <a:srgbClr val="000090"/>
                  </a:solidFill>
                </a:rPr>
                <a:t> </a:t>
              </a:r>
              <a:r>
                <a:rPr lang="en-US" i="1" dirty="0" err="1" smtClean="0">
                  <a:solidFill>
                    <a:srgbClr val="000090"/>
                  </a:solidFill>
                </a:rPr>
                <a:t>salle</a:t>
              </a:r>
              <a:r>
                <a:rPr lang="en-US" i="1" dirty="0" smtClean="0">
                  <a:solidFill>
                    <a:srgbClr val="000090"/>
                  </a:solidFill>
                </a:rPr>
                <a:t>, </a:t>
              </a:r>
              <a:r>
                <a:rPr lang="en-US" i="1" dirty="0" err="1" smtClean="0">
                  <a:solidFill>
                    <a:srgbClr val="000090"/>
                  </a:solidFill>
                </a:rPr>
                <a:t>he</a:t>
              </a:r>
              <a:r>
                <a:rPr lang="en-US" sz="1600" i="1" dirty="0" err="1" smtClean="0">
                  <a:solidFill>
                    <a:srgbClr val="000090"/>
                  </a:solidFill>
                </a:rPr>
                <a:t>ur</a:t>
              </a:r>
              <a:r>
                <a:rPr lang="en-US" sz="1400" i="1" dirty="0" err="1" smtClean="0">
                  <a:solidFill>
                    <a:srgbClr val="000090"/>
                  </a:solidFill>
                </a:rPr>
                <a:t>e</a:t>
              </a:r>
              <a:endParaRPr lang="en-US" sz="1400" i="1" dirty="0">
                <a:solidFill>
                  <a:srgbClr val="000090"/>
                </a:solidFill>
              </a:endParaRPr>
            </a:p>
          </p:txBody>
        </p:sp>
        <p:sp>
          <p:nvSpPr>
            <p:cNvPr id="45" name="Ellipse 44"/>
            <p:cNvSpPr/>
            <p:nvPr/>
          </p:nvSpPr>
          <p:spPr>
            <a:xfrm>
              <a:off x="4283968" y="1556792"/>
              <a:ext cx="576064" cy="5543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dirty="0"/>
            </a:p>
          </p:txBody>
        </p:sp>
        <p:sp>
          <p:nvSpPr>
            <p:cNvPr id="46" name="ZoneTexte 45"/>
            <p:cNvSpPr txBox="1"/>
            <p:nvPr/>
          </p:nvSpPr>
          <p:spPr>
            <a:xfrm>
              <a:off x="4369313" y="1628801"/>
              <a:ext cx="485327" cy="493628"/>
            </a:xfrm>
            <a:prstGeom prst="rect">
              <a:avLst/>
            </a:prstGeom>
            <a:noFill/>
          </p:spPr>
          <p:txBody>
            <a:bodyPr wrap="none" rtlCol="0">
              <a:spAutoFit/>
            </a:bodyPr>
            <a:lstStyle/>
            <a:p>
              <a:r>
                <a:rPr lang="fr-FR" sz="1600" b="1" dirty="0" smtClean="0">
                  <a:solidFill>
                    <a:schemeClr val="bg1"/>
                  </a:solidFill>
                  <a:sym typeface="Symbol"/>
                </a:rPr>
                <a:t></a:t>
              </a:r>
              <a:endParaRPr lang="fr-FR" sz="1600" b="1" baseline="-25000" dirty="0"/>
            </a:p>
          </p:txBody>
        </p:sp>
        <p:sp>
          <p:nvSpPr>
            <p:cNvPr id="47" name="Ellipse 46"/>
            <p:cNvSpPr/>
            <p:nvPr/>
          </p:nvSpPr>
          <p:spPr>
            <a:xfrm>
              <a:off x="7452320" y="1556792"/>
              <a:ext cx="576064" cy="5543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dirty="0"/>
            </a:p>
          </p:txBody>
        </p:sp>
        <p:sp>
          <p:nvSpPr>
            <p:cNvPr id="48" name="ZoneTexte 47"/>
            <p:cNvSpPr txBox="1"/>
            <p:nvPr/>
          </p:nvSpPr>
          <p:spPr>
            <a:xfrm>
              <a:off x="7537665" y="1628801"/>
              <a:ext cx="485327" cy="493628"/>
            </a:xfrm>
            <a:prstGeom prst="rect">
              <a:avLst/>
            </a:prstGeom>
            <a:noFill/>
          </p:spPr>
          <p:txBody>
            <a:bodyPr wrap="none" rtlCol="0">
              <a:spAutoFit/>
            </a:bodyPr>
            <a:lstStyle/>
            <a:p>
              <a:r>
                <a:rPr lang="fr-FR" sz="1600" b="1" dirty="0" smtClean="0">
                  <a:solidFill>
                    <a:schemeClr val="bg1"/>
                  </a:solidFill>
                  <a:sym typeface="Symbol"/>
                </a:rPr>
                <a:t></a:t>
              </a:r>
              <a:endParaRPr lang="fr-FR" sz="1600" b="1" baseline="-25000" dirty="0"/>
            </a:p>
          </p:txBody>
        </p:sp>
        <p:sp>
          <p:nvSpPr>
            <p:cNvPr id="49" name="ZoneTexte 48"/>
            <p:cNvSpPr txBox="1"/>
            <p:nvPr/>
          </p:nvSpPr>
          <p:spPr>
            <a:xfrm>
              <a:off x="-2001241" y="2291730"/>
              <a:ext cx="2450579" cy="1750137"/>
            </a:xfrm>
            <a:prstGeom prst="rect">
              <a:avLst/>
            </a:prstGeom>
            <a:noFill/>
          </p:spPr>
          <p:txBody>
            <a:bodyPr wrap="square" rtlCol="0">
              <a:spAutoFit/>
            </a:bodyPr>
            <a:lstStyle/>
            <a:p>
              <a:r>
                <a:rPr lang="fr-FR" dirty="0" smtClean="0">
                  <a:solidFill>
                    <a:srgbClr val="000090"/>
                  </a:solidFill>
                </a:rPr>
                <a:t>Sélection  « </a:t>
              </a:r>
              <a:r>
                <a:rPr lang="fr-FR" i="1" dirty="0" smtClean="0">
                  <a:solidFill>
                    <a:srgbClr val="000090"/>
                  </a:solidFill>
                </a:rPr>
                <a:t>acteur</a:t>
              </a:r>
              <a:r>
                <a:rPr lang="fr-FR" dirty="0" smtClean="0">
                  <a:solidFill>
                    <a:srgbClr val="000090"/>
                  </a:solidFill>
                </a:rPr>
                <a:t> =</a:t>
              </a:r>
            </a:p>
            <a:p>
              <a:r>
                <a:rPr lang="fr-FR" dirty="0" smtClean="0">
                  <a:solidFill>
                    <a:srgbClr val="000090"/>
                  </a:solidFill>
                </a:rPr>
                <a:t> « Humphrey Bogart » »</a:t>
              </a:r>
              <a:endParaRPr lang="fr-FR" dirty="0">
                <a:solidFill>
                  <a:srgbClr val="000090"/>
                </a:solidFill>
              </a:endParaRPr>
            </a:p>
          </p:txBody>
        </p:sp>
        <p:sp>
          <p:nvSpPr>
            <p:cNvPr id="50" name="ZoneTexte 49"/>
            <p:cNvSpPr txBox="1"/>
            <p:nvPr/>
          </p:nvSpPr>
          <p:spPr>
            <a:xfrm>
              <a:off x="916142" y="2473732"/>
              <a:ext cx="480070" cy="538504"/>
            </a:xfrm>
            <a:prstGeom prst="rect">
              <a:avLst/>
            </a:prstGeom>
            <a:noFill/>
          </p:spPr>
          <p:txBody>
            <a:bodyPr wrap="none" rtlCol="0">
              <a:spAutoFit/>
            </a:bodyPr>
            <a:lstStyle/>
            <a:p>
              <a:r>
                <a:rPr lang="fr-FR" b="1" dirty="0" smtClean="0">
                  <a:solidFill>
                    <a:schemeClr val="bg1"/>
                  </a:solidFill>
                  <a:sym typeface="Symbol"/>
                </a:rPr>
                <a:t></a:t>
              </a:r>
              <a:endParaRPr lang="fr-FR" b="1" baseline="-25000" dirty="0"/>
            </a:p>
          </p:txBody>
        </p:sp>
        <p:sp>
          <p:nvSpPr>
            <p:cNvPr id="51" name="ZoneTexte 50"/>
            <p:cNvSpPr txBox="1"/>
            <p:nvPr/>
          </p:nvSpPr>
          <p:spPr>
            <a:xfrm>
              <a:off x="3076382" y="4509120"/>
              <a:ext cx="480070" cy="538504"/>
            </a:xfrm>
            <a:prstGeom prst="rect">
              <a:avLst/>
            </a:prstGeom>
            <a:noFill/>
          </p:spPr>
          <p:txBody>
            <a:bodyPr wrap="none" rtlCol="0">
              <a:spAutoFit/>
            </a:bodyPr>
            <a:lstStyle/>
            <a:p>
              <a:r>
                <a:rPr lang="fr-FR" b="1" dirty="0" smtClean="0">
                  <a:solidFill>
                    <a:schemeClr val="bg1"/>
                  </a:solidFill>
                  <a:sym typeface="Symbol"/>
                </a:rPr>
                <a:t></a:t>
              </a:r>
              <a:endParaRPr lang="fr-FR" b="1" baseline="-25000" dirty="0"/>
            </a:p>
          </p:txBody>
        </p:sp>
        <p:sp>
          <p:nvSpPr>
            <p:cNvPr id="52" name="ZoneTexte 51"/>
            <p:cNvSpPr txBox="1"/>
            <p:nvPr/>
          </p:nvSpPr>
          <p:spPr>
            <a:xfrm>
              <a:off x="6732240" y="3409836"/>
              <a:ext cx="480070" cy="538504"/>
            </a:xfrm>
            <a:prstGeom prst="rect">
              <a:avLst/>
            </a:prstGeom>
            <a:noFill/>
          </p:spPr>
          <p:txBody>
            <a:bodyPr wrap="none" rtlCol="0">
              <a:spAutoFit/>
            </a:bodyPr>
            <a:lstStyle/>
            <a:p>
              <a:r>
                <a:rPr lang="fr-FR" b="1" dirty="0" smtClean="0">
                  <a:solidFill>
                    <a:schemeClr val="bg1"/>
                  </a:solidFill>
                  <a:sym typeface="Symbol"/>
                </a:rPr>
                <a:t></a:t>
              </a:r>
              <a:endParaRPr lang="fr-FR" b="1" baseline="-25000" dirty="0"/>
            </a:p>
          </p:txBody>
        </p:sp>
        <p:sp>
          <p:nvSpPr>
            <p:cNvPr id="53" name="ZoneTexte 52"/>
            <p:cNvSpPr txBox="1"/>
            <p:nvPr/>
          </p:nvSpPr>
          <p:spPr>
            <a:xfrm>
              <a:off x="7956377" y="2564904"/>
              <a:ext cx="1420585" cy="538504"/>
            </a:xfrm>
            <a:prstGeom prst="rect">
              <a:avLst/>
            </a:prstGeom>
            <a:noFill/>
          </p:spPr>
          <p:txBody>
            <a:bodyPr wrap="none" rtlCol="0">
              <a:spAutoFit/>
            </a:bodyPr>
            <a:lstStyle/>
            <a:p>
              <a:r>
                <a:rPr lang="fr-FR" dirty="0" err="1" smtClean="0">
                  <a:solidFill>
                    <a:srgbClr val="000090"/>
                  </a:solidFill>
                </a:rPr>
                <a:t>Hashjoin</a:t>
              </a:r>
              <a:endParaRPr lang="fr-FR" sz="1200" dirty="0">
                <a:solidFill>
                  <a:srgbClr val="000090"/>
                </a:solidFill>
              </a:endParaRPr>
            </a:p>
          </p:txBody>
        </p:sp>
        <p:sp>
          <p:nvSpPr>
            <p:cNvPr id="54" name="ZoneTexte 53"/>
            <p:cNvSpPr txBox="1"/>
            <p:nvPr/>
          </p:nvSpPr>
          <p:spPr>
            <a:xfrm>
              <a:off x="2998884" y="5805264"/>
              <a:ext cx="710857" cy="448754"/>
            </a:xfrm>
            <a:prstGeom prst="rect">
              <a:avLst/>
            </a:prstGeom>
            <a:noFill/>
          </p:spPr>
          <p:txBody>
            <a:bodyPr wrap="none" rtlCol="0">
              <a:spAutoFit/>
            </a:bodyPr>
            <a:lstStyle/>
            <a:p>
              <a:r>
                <a:rPr lang="fr-FR" sz="1400" b="1" dirty="0" smtClean="0">
                  <a:solidFill>
                    <a:schemeClr val="bg1"/>
                  </a:solidFill>
                </a:rPr>
                <a:t>Film</a:t>
              </a:r>
              <a:endParaRPr lang="fr-FR" sz="1000" b="1" dirty="0">
                <a:solidFill>
                  <a:schemeClr val="bg1"/>
                </a:solidFill>
              </a:endParaRPr>
            </a:p>
          </p:txBody>
        </p:sp>
        <p:sp>
          <p:nvSpPr>
            <p:cNvPr id="55" name="ZoneTexte 54"/>
            <p:cNvSpPr txBox="1"/>
            <p:nvPr/>
          </p:nvSpPr>
          <p:spPr>
            <a:xfrm>
              <a:off x="7103338" y="4653135"/>
              <a:ext cx="710857" cy="448754"/>
            </a:xfrm>
            <a:prstGeom prst="rect">
              <a:avLst/>
            </a:prstGeom>
            <a:noFill/>
          </p:spPr>
          <p:txBody>
            <a:bodyPr wrap="none" rtlCol="0">
              <a:spAutoFit/>
            </a:bodyPr>
            <a:lstStyle/>
            <a:p>
              <a:r>
                <a:rPr lang="fr-FR" sz="1400" b="1" dirty="0" smtClean="0">
                  <a:solidFill>
                    <a:schemeClr val="bg1"/>
                  </a:solidFill>
                </a:rPr>
                <a:t>Film</a:t>
              </a:r>
              <a:endParaRPr lang="fr-FR" sz="1000" b="1" dirty="0">
                <a:solidFill>
                  <a:schemeClr val="bg1"/>
                </a:solidFill>
              </a:endParaRPr>
            </a:p>
          </p:txBody>
        </p:sp>
        <p:sp>
          <p:nvSpPr>
            <p:cNvPr id="56" name="ZoneTexte 55"/>
            <p:cNvSpPr txBox="1"/>
            <p:nvPr/>
          </p:nvSpPr>
          <p:spPr>
            <a:xfrm>
              <a:off x="3059832" y="3471391"/>
              <a:ext cx="485327" cy="493628"/>
            </a:xfrm>
            <a:prstGeom prst="rect">
              <a:avLst/>
            </a:prstGeom>
            <a:noFill/>
          </p:spPr>
          <p:txBody>
            <a:bodyPr wrap="none" rtlCol="0">
              <a:spAutoFit/>
            </a:bodyPr>
            <a:lstStyle/>
            <a:p>
              <a:r>
                <a:rPr lang="fr-FR" sz="1600" b="1" dirty="0" smtClean="0">
                  <a:solidFill>
                    <a:schemeClr val="bg1"/>
                  </a:solidFill>
                  <a:sym typeface="Symbol"/>
                </a:rPr>
                <a:t></a:t>
              </a:r>
              <a:endParaRPr lang="fr-FR" sz="1600" b="1" baseline="-25000" dirty="0"/>
            </a:p>
          </p:txBody>
        </p:sp>
        <p:sp>
          <p:nvSpPr>
            <p:cNvPr id="57" name="Ellipse 56"/>
            <p:cNvSpPr/>
            <p:nvPr/>
          </p:nvSpPr>
          <p:spPr>
            <a:xfrm>
              <a:off x="4283968" y="2492896"/>
              <a:ext cx="576064" cy="5543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00"/>
            </a:p>
          </p:txBody>
        </p:sp>
        <p:sp>
          <p:nvSpPr>
            <p:cNvPr id="58" name="Rectangle 57"/>
            <p:cNvSpPr/>
            <p:nvPr/>
          </p:nvSpPr>
          <p:spPr>
            <a:xfrm>
              <a:off x="4350563" y="2502331"/>
              <a:ext cx="486731" cy="538504"/>
            </a:xfrm>
            <a:prstGeom prst="rect">
              <a:avLst/>
            </a:prstGeom>
          </p:spPr>
          <p:txBody>
            <a:bodyPr wrap="none">
              <a:spAutoFit/>
            </a:bodyPr>
            <a:lstStyle/>
            <a:p>
              <a:r>
                <a:rPr lang="fr-FR" b="1" dirty="0">
                  <a:solidFill>
                    <a:schemeClr val="bg1"/>
                  </a:solidFill>
                </a:rPr>
                <a:t>⨝</a:t>
              </a:r>
              <a:endParaRPr lang="fr-FR" dirty="0"/>
            </a:p>
          </p:txBody>
        </p:sp>
        <p:sp>
          <p:nvSpPr>
            <p:cNvPr id="59" name="Ellipse 58"/>
            <p:cNvSpPr/>
            <p:nvPr/>
          </p:nvSpPr>
          <p:spPr>
            <a:xfrm>
              <a:off x="7452320" y="2514600"/>
              <a:ext cx="576064" cy="5543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00"/>
            </a:p>
          </p:txBody>
        </p:sp>
        <p:sp>
          <p:nvSpPr>
            <p:cNvPr id="60" name="Rectangle 59"/>
            <p:cNvSpPr/>
            <p:nvPr/>
          </p:nvSpPr>
          <p:spPr>
            <a:xfrm>
              <a:off x="7518915" y="2524036"/>
              <a:ext cx="486731" cy="538504"/>
            </a:xfrm>
            <a:prstGeom prst="rect">
              <a:avLst/>
            </a:prstGeom>
          </p:spPr>
          <p:txBody>
            <a:bodyPr wrap="none">
              <a:spAutoFit/>
            </a:bodyPr>
            <a:lstStyle/>
            <a:p>
              <a:r>
                <a:rPr lang="fr-FR" b="1" dirty="0">
                  <a:solidFill>
                    <a:schemeClr val="bg1"/>
                  </a:solidFill>
                </a:rPr>
                <a:t>⨝</a:t>
              </a:r>
              <a:endParaRPr lang="fr-FR" dirty="0"/>
            </a:p>
          </p:txBody>
        </p:sp>
      </p:grpSp>
    </p:spTree>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315416"/>
            <a:ext cx="8229600" cy="1143000"/>
          </a:xfrm>
        </p:spPr>
        <p:txBody>
          <a:bodyPr/>
          <a:lstStyle/>
          <a:p>
            <a:r>
              <a:rPr lang="en-US" dirty="0" smtClean="0"/>
              <a:t>A possible query plan (without index)</a:t>
            </a:r>
            <a:endParaRPr lang="en-US" dirty="0"/>
          </a:p>
        </p:txBody>
      </p:sp>
      <p:sp>
        <p:nvSpPr>
          <p:cNvPr id="4" name="Espace réservé de la date 3"/>
          <p:cNvSpPr>
            <a:spLocks noGrp="1"/>
          </p:cNvSpPr>
          <p:nvPr>
            <p:ph type="dt" sz="half" idx="10"/>
          </p:nvPr>
        </p:nvSpPr>
        <p:spPr/>
        <p:txBody>
          <a:bodyPr/>
          <a:lstStyle/>
          <a:p>
            <a:fld id="{3756BB4D-C2E3-C644-B266-25ACA4D59DEB}" type="datetime1">
              <a:rPr lang="en-US" smtClean="0"/>
              <a:t>3/19/12</a:t>
            </a:fld>
            <a:endParaRPr lang="fr-FR" dirty="0"/>
          </a:p>
        </p:txBody>
      </p:sp>
      <p:sp>
        <p:nvSpPr>
          <p:cNvPr id="5" name="Espace réservé du numéro de diapositive 4"/>
          <p:cNvSpPr>
            <a:spLocks noGrp="1"/>
          </p:cNvSpPr>
          <p:nvPr>
            <p:ph type="sldNum" sz="quarter" idx="12"/>
          </p:nvPr>
        </p:nvSpPr>
        <p:spPr/>
        <p:txBody>
          <a:bodyPr/>
          <a:lstStyle/>
          <a:p>
            <a:fld id="{09128B45-356E-4A35-ADDB-0EE72B20EEE7}" type="slidenum">
              <a:rPr lang="fr-FR" smtClean="0"/>
              <a:pPr/>
              <a:t>35</a:t>
            </a:fld>
            <a:endParaRPr lang="fr-FR" dirty="0"/>
          </a:p>
        </p:txBody>
      </p:sp>
      <p:pic>
        <p:nvPicPr>
          <p:cNvPr id="6" name="Image 5" descr="Diapositive2.bmp"/>
          <p:cNvPicPr/>
          <p:nvPr/>
        </p:nvPicPr>
        <p:blipFill>
          <a:blip r:embed="rId2" cstate="print"/>
          <a:stretch>
            <a:fillRect/>
          </a:stretch>
        </p:blipFill>
        <p:spPr>
          <a:xfrm>
            <a:off x="683568" y="836713"/>
            <a:ext cx="8064896" cy="6048672"/>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smtClean="0"/>
              <a:t>Optimization</a:t>
            </a:r>
            <a:endParaRPr lang="en-US" sz="3600" dirty="0"/>
          </a:p>
        </p:txBody>
      </p:sp>
      <p:sp>
        <p:nvSpPr>
          <p:cNvPr id="3" name="Espace réservé du contenu 2"/>
          <p:cNvSpPr>
            <a:spLocks noGrp="1"/>
          </p:cNvSpPr>
          <p:nvPr>
            <p:ph idx="1"/>
          </p:nvPr>
        </p:nvSpPr>
        <p:spPr/>
        <p:txBody>
          <a:bodyPr>
            <a:normAutofit/>
          </a:bodyPr>
          <a:lstStyle/>
          <a:p>
            <a:pPr>
              <a:buNone/>
            </a:pPr>
            <a:r>
              <a:rPr lang="en-US" sz="2400" dirty="0" smtClean="0"/>
              <a:t>Using access structures</a:t>
            </a:r>
          </a:p>
          <a:p>
            <a:pPr lvl="1"/>
            <a:r>
              <a:rPr lang="en-US" sz="2000" dirty="0" smtClean="0"/>
              <a:t>Hash</a:t>
            </a:r>
          </a:p>
          <a:p>
            <a:pPr lvl="1"/>
            <a:r>
              <a:rPr lang="en-US" sz="2000" dirty="0" smtClean="0"/>
              <a:t>B-trees</a:t>
            </a:r>
          </a:p>
          <a:p>
            <a:pPr>
              <a:buNone/>
            </a:pPr>
            <a:r>
              <a:rPr lang="en-US" sz="2400" dirty="0" smtClean="0"/>
              <a:t>Using sophisticated algorithms</a:t>
            </a:r>
          </a:p>
          <a:p>
            <a:pPr lvl="1"/>
            <a:r>
              <a:rPr lang="en-US" sz="2000" dirty="0" smtClean="0"/>
              <a:t>E.g., merge join</a:t>
            </a:r>
          </a:p>
          <a:p>
            <a:pPr>
              <a:buNone/>
            </a:pPr>
            <a:r>
              <a:rPr lang="en-US" sz="2400" dirty="0" smtClean="0"/>
              <a:t>Cost evaluation to select an execution plan</a:t>
            </a:r>
          </a:p>
          <a:p>
            <a:pPr>
              <a:buNone/>
            </a:pPr>
            <a:r>
              <a:rPr lang="en-US" sz="2400" dirty="0" smtClean="0"/>
              <a:t>Problem: search space is too large</a:t>
            </a:r>
          </a:p>
          <a:p>
            <a:pPr>
              <a:buNone/>
            </a:pPr>
            <a:r>
              <a:rPr lang="en-US" sz="2400" dirty="0" smtClean="0"/>
              <a:t>Technique: Rewrite queries based on heuristics to explore only part of it</a:t>
            </a:r>
          </a:p>
          <a:p>
            <a:endParaRPr lang="en-US" sz="2400" dirty="0" smtClean="0"/>
          </a:p>
          <a:p>
            <a:endParaRPr lang="en-US" sz="2400" dirty="0"/>
          </a:p>
        </p:txBody>
      </p:sp>
      <p:sp>
        <p:nvSpPr>
          <p:cNvPr id="4" name="Espace réservé de la date 3"/>
          <p:cNvSpPr>
            <a:spLocks noGrp="1"/>
          </p:cNvSpPr>
          <p:nvPr>
            <p:ph type="dt" sz="half" idx="10"/>
          </p:nvPr>
        </p:nvSpPr>
        <p:spPr/>
        <p:txBody>
          <a:bodyPr/>
          <a:lstStyle/>
          <a:p>
            <a:fld id="{20598886-D6B7-9C4C-A038-84CB282A0080}" type="datetime1">
              <a:rPr lang="en-US" smtClean="0"/>
              <a:t>3/19/12</a:t>
            </a:fld>
            <a:endParaRPr lang="en-US" dirty="0"/>
          </a:p>
        </p:txBody>
      </p:sp>
      <p:sp>
        <p:nvSpPr>
          <p:cNvPr id="5" name="Espace réservé du numéro de diapositive 4"/>
          <p:cNvSpPr>
            <a:spLocks noGrp="1"/>
          </p:cNvSpPr>
          <p:nvPr>
            <p:ph type="sldNum" sz="quarter" idx="12"/>
          </p:nvPr>
        </p:nvSpPr>
        <p:spPr/>
        <p:txBody>
          <a:bodyPr/>
          <a:lstStyle/>
          <a:p>
            <a:fld id="{09128B45-356E-4A35-ADDB-0EE72B20EEE7}" type="slidenum">
              <a:rPr lang="en-US" smtClean="0"/>
              <a:pPr/>
              <a:t>36</a:t>
            </a:fld>
            <a:endParaRPr lang="en-US" dirty="0"/>
          </a:p>
        </p:txBody>
      </p:sp>
    </p:spTree>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smtClean="0"/>
              <a:t>Optimization &amp; scaling using parallelism</a:t>
            </a:r>
            <a:endParaRPr lang="en-US" dirty="0"/>
          </a:p>
        </p:txBody>
      </p:sp>
      <p:sp>
        <p:nvSpPr>
          <p:cNvPr id="132" name="Espace réservé du contenu 131"/>
          <p:cNvSpPr>
            <a:spLocks noGrp="1"/>
          </p:cNvSpPr>
          <p:nvPr>
            <p:ph sz="half" idx="2"/>
          </p:nvPr>
        </p:nvSpPr>
        <p:spPr/>
        <p:txBody>
          <a:bodyPr>
            <a:normAutofit/>
          </a:bodyPr>
          <a:lstStyle/>
          <a:p>
            <a:pPr>
              <a:buNone/>
            </a:pPr>
            <a:r>
              <a:rPr lang="en-US" sz="2400" dirty="0" smtClean="0"/>
              <a:t>Not all problems can take advantage of parallelism</a:t>
            </a:r>
          </a:p>
          <a:p>
            <a:pPr>
              <a:buNone/>
            </a:pPr>
            <a:r>
              <a:rPr lang="en-US" sz="2400" dirty="0" smtClean="0"/>
              <a:t>Data management can greatly benefit from parallelism</a:t>
            </a:r>
          </a:p>
          <a:p>
            <a:pPr lvl="1"/>
            <a:r>
              <a:rPr lang="en-US" sz="2000" dirty="0" smtClean="0"/>
              <a:t>Relational calculus is in AC0</a:t>
            </a:r>
            <a:endParaRPr lang="en-US" sz="2000" dirty="0"/>
          </a:p>
          <a:p>
            <a:pPr lvl="1"/>
            <a:r>
              <a:rPr lang="en-US" sz="2000" dirty="0" smtClean="0"/>
              <a:t>Acyclic join queries are embarrassingly parallelizable</a:t>
            </a:r>
          </a:p>
          <a:p>
            <a:pPr lvl="1"/>
            <a:r>
              <a:rPr lang="en-US" sz="2000" dirty="0" smtClean="0"/>
              <a:t>Typically divide the data and work separately on pieces</a:t>
            </a:r>
          </a:p>
        </p:txBody>
      </p:sp>
      <p:sp>
        <p:nvSpPr>
          <p:cNvPr id="4" name="Espace réservé de la date 3"/>
          <p:cNvSpPr>
            <a:spLocks noGrp="1"/>
          </p:cNvSpPr>
          <p:nvPr>
            <p:ph type="dt" sz="half" idx="10"/>
          </p:nvPr>
        </p:nvSpPr>
        <p:spPr/>
        <p:txBody>
          <a:bodyPr/>
          <a:lstStyle/>
          <a:p>
            <a:fld id="{FE6CAF43-386E-D44D-991C-31F2489A2A37}" type="datetime1">
              <a:rPr lang="en-US" smtClean="0"/>
              <a:t>3/19/12</a:t>
            </a:fld>
            <a:endParaRPr lang="en-US" dirty="0"/>
          </a:p>
        </p:txBody>
      </p:sp>
      <p:sp>
        <p:nvSpPr>
          <p:cNvPr id="5" name="Espace réservé du numéro de diapositive 4"/>
          <p:cNvSpPr>
            <a:spLocks noGrp="1"/>
          </p:cNvSpPr>
          <p:nvPr>
            <p:ph type="sldNum" sz="quarter" idx="12"/>
          </p:nvPr>
        </p:nvSpPr>
        <p:spPr/>
        <p:txBody>
          <a:bodyPr/>
          <a:lstStyle/>
          <a:p>
            <a:fld id="{09128B45-356E-4A35-ADDB-0EE72B20EEE7}" type="slidenum">
              <a:rPr lang="en-US" smtClean="0"/>
              <a:pPr/>
              <a:t>37</a:t>
            </a:fld>
            <a:endParaRPr lang="en-US" dirty="0"/>
          </a:p>
        </p:txBody>
      </p:sp>
      <p:sp>
        <p:nvSpPr>
          <p:cNvPr id="6" name="Rectangle 5"/>
          <p:cNvSpPr/>
          <p:nvPr/>
        </p:nvSpPr>
        <p:spPr>
          <a:xfrm>
            <a:off x="179512" y="2708920"/>
            <a:ext cx="792088" cy="432048"/>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e 8"/>
          <p:cNvGrpSpPr/>
          <p:nvPr/>
        </p:nvGrpSpPr>
        <p:grpSpPr>
          <a:xfrm>
            <a:off x="179512" y="2154342"/>
            <a:ext cx="792088" cy="338554"/>
            <a:chOff x="1115616" y="1362254"/>
            <a:chExt cx="792088" cy="338554"/>
          </a:xfrm>
          <a:solidFill>
            <a:srgbClr val="0070C0"/>
          </a:solidFill>
        </p:grpSpPr>
        <p:sp>
          <p:nvSpPr>
            <p:cNvPr id="7" name="Ellipse 6"/>
            <p:cNvSpPr/>
            <p:nvPr/>
          </p:nvSpPr>
          <p:spPr>
            <a:xfrm>
              <a:off x="1115616" y="1412776"/>
              <a:ext cx="792088" cy="288032"/>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8" name="ZoneTexte 7"/>
            <p:cNvSpPr txBox="1"/>
            <p:nvPr/>
          </p:nvSpPr>
          <p:spPr>
            <a:xfrm>
              <a:off x="1185519" y="1362254"/>
              <a:ext cx="722185" cy="338554"/>
            </a:xfrm>
            <a:prstGeom prst="rect">
              <a:avLst/>
            </a:prstGeom>
            <a:grpFill/>
          </p:spPr>
          <p:txBody>
            <a:bodyPr wrap="none" rtlCol="0">
              <a:spAutoFit/>
            </a:bodyPr>
            <a:lstStyle/>
            <a:p>
              <a:r>
                <a:rPr lang="en-US" sz="1600" dirty="0" err="1" smtClean="0">
                  <a:solidFill>
                    <a:schemeClr val="bg1"/>
                  </a:solidFill>
                </a:rPr>
                <a:t>Filtre</a:t>
              </a:r>
              <a:r>
                <a:rPr lang="en-US" sz="1600" dirty="0" smtClean="0">
                  <a:solidFill>
                    <a:schemeClr val="bg1"/>
                  </a:solidFill>
                </a:rPr>
                <a:t> f</a:t>
              </a:r>
              <a:endParaRPr lang="en-US" sz="1600" dirty="0">
                <a:solidFill>
                  <a:schemeClr val="bg1"/>
                </a:solidFill>
              </a:endParaRPr>
            </a:p>
          </p:txBody>
        </p:sp>
      </p:grpSp>
      <p:sp>
        <p:nvSpPr>
          <p:cNvPr id="10" name="Ellipse 9"/>
          <p:cNvSpPr/>
          <p:nvPr/>
        </p:nvSpPr>
        <p:spPr>
          <a:xfrm>
            <a:off x="899592" y="1700808"/>
            <a:ext cx="360040" cy="360040"/>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46" name="Rectangle 2"/>
          <p:cNvSpPr>
            <a:spLocks noChangeArrowheads="1"/>
          </p:cNvSpPr>
          <p:nvPr/>
        </p:nvSpPr>
        <p:spPr bwMode="auto">
          <a:xfrm>
            <a:off x="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49" name="Rectangle 5"/>
          <p:cNvSpPr>
            <a:spLocks noChangeArrowheads="1"/>
          </p:cNvSpPr>
          <p:nvPr/>
        </p:nvSpPr>
        <p:spPr bwMode="auto">
          <a:xfrm>
            <a:off x="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7" name="Image 20" descr="..\..\3400\joinop.gif"/>
          <p:cNvPicPr>
            <a:picLocks noChangeAspect="1" noChangeArrowheads="1"/>
          </p:cNvPicPr>
          <p:nvPr/>
        </p:nvPicPr>
        <p:blipFill>
          <a:blip r:embed="rId2" cstate="print"/>
          <a:srcRect/>
          <a:stretch>
            <a:fillRect/>
          </a:stretch>
        </p:blipFill>
        <p:spPr bwMode="auto">
          <a:xfrm>
            <a:off x="965600" y="1772816"/>
            <a:ext cx="201834" cy="186308"/>
          </a:xfrm>
          <a:prstGeom prst="rect">
            <a:avLst/>
          </a:prstGeom>
          <a:noFill/>
        </p:spPr>
      </p:pic>
      <p:sp>
        <p:nvSpPr>
          <p:cNvPr id="18" name="Rectangle 17"/>
          <p:cNvSpPr/>
          <p:nvPr/>
        </p:nvSpPr>
        <p:spPr>
          <a:xfrm>
            <a:off x="1259632" y="2276872"/>
            <a:ext cx="648072" cy="864096"/>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Connecteur droit 19"/>
          <p:cNvCxnSpPr>
            <a:stCxn id="8" idx="0"/>
            <a:endCxn id="10" idx="2"/>
          </p:cNvCxnSpPr>
          <p:nvPr/>
        </p:nvCxnSpPr>
        <p:spPr>
          <a:xfrm flipV="1">
            <a:off x="610508" y="1880828"/>
            <a:ext cx="289084" cy="273514"/>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Connecteur droit 23"/>
          <p:cNvCxnSpPr>
            <a:stCxn id="10" idx="6"/>
            <a:endCxn id="18" idx="0"/>
          </p:cNvCxnSpPr>
          <p:nvPr/>
        </p:nvCxnSpPr>
        <p:spPr>
          <a:xfrm>
            <a:off x="1259632" y="1880828"/>
            <a:ext cx="324036" cy="396044"/>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Connecteur droit 25"/>
          <p:cNvCxnSpPr>
            <a:stCxn id="8" idx="2"/>
            <a:endCxn id="6" idx="0"/>
          </p:cNvCxnSpPr>
          <p:nvPr/>
        </p:nvCxnSpPr>
        <p:spPr>
          <a:xfrm flipH="1">
            <a:off x="575556" y="2492896"/>
            <a:ext cx="34952" cy="216024"/>
          </a:xfrm>
          <a:prstGeom prst="line">
            <a:avLst/>
          </a:prstGeom>
        </p:spPr>
        <p:style>
          <a:lnRef idx="1">
            <a:schemeClr val="accent1"/>
          </a:lnRef>
          <a:fillRef idx="0">
            <a:schemeClr val="accent1"/>
          </a:fillRef>
          <a:effectRef idx="0">
            <a:schemeClr val="accent1"/>
          </a:effectRef>
          <a:fontRef idx="minor">
            <a:schemeClr val="tx1"/>
          </a:fontRef>
        </p:style>
      </p:cxnSp>
      <p:sp>
        <p:nvSpPr>
          <p:cNvPr id="31" name="Rectangle 30"/>
          <p:cNvSpPr/>
          <p:nvPr/>
        </p:nvSpPr>
        <p:spPr>
          <a:xfrm>
            <a:off x="539552" y="6165304"/>
            <a:ext cx="792088" cy="216024"/>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539552" y="5805264"/>
            <a:ext cx="792088" cy="216024"/>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539552" y="4653136"/>
            <a:ext cx="648072" cy="216024"/>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539552" y="4293096"/>
            <a:ext cx="648072" cy="216024"/>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539552" y="3933056"/>
            <a:ext cx="648072" cy="216024"/>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539552" y="3573016"/>
            <a:ext cx="648072" cy="216024"/>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Ellipse 39"/>
          <p:cNvSpPr/>
          <p:nvPr/>
        </p:nvSpPr>
        <p:spPr>
          <a:xfrm>
            <a:off x="1619672" y="5805264"/>
            <a:ext cx="288032"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f</a:t>
            </a:r>
            <a:endParaRPr lang="en-US"/>
          </a:p>
        </p:txBody>
      </p:sp>
      <p:sp>
        <p:nvSpPr>
          <p:cNvPr id="41" name="Ellipse 40"/>
          <p:cNvSpPr/>
          <p:nvPr/>
        </p:nvSpPr>
        <p:spPr>
          <a:xfrm>
            <a:off x="1619672" y="6165304"/>
            <a:ext cx="288032"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f</a:t>
            </a:r>
            <a:endParaRPr lang="en-US"/>
          </a:p>
        </p:txBody>
      </p:sp>
      <p:sp>
        <p:nvSpPr>
          <p:cNvPr id="44" name="Ellipse 43"/>
          <p:cNvSpPr/>
          <p:nvPr/>
        </p:nvSpPr>
        <p:spPr>
          <a:xfrm>
            <a:off x="2555776" y="4293096"/>
            <a:ext cx="288032" cy="288032"/>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131840" y="4293096"/>
            <a:ext cx="1080120" cy="288032"/>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4" name="Connecteur droit avec flèche 63"/>
          <p:cNvCxnSpPr>
            <a:stCxn id="32" idx="3"/>
            <a:endCxn id="40" idx="2"/>
          </p:cNvCxnSpPr>
          <p:nvPr/>
        </p:nvCxnSpPr>
        <p:spPr>
          <a:xfrm>
            <a:off x="1331640" y="5913276"/>
            <a:ext cx="28803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7" name="Connecteur droit avec flèche 66"/>
          <p:cNvCxnSpPr>
            <a:stCxn id="31" idx="3"/>
            <a:endCxn id="41" idx="2"/>
          </p:cNvCxnSpPr>
          <p:nvPr/>
        </p:nvCxnSpPr>
        <p:spPr>
          <a:xfrm>
            <a:off x="1331640" y="6273316"/>
            <a:ext cx="28803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8" name="Rectangle 67"/>
          <p:cNvSpPr/>
          <p:nvPr/>
        </p:nvSpPr>
        <p:spPr>
          <a:xfrm>
            <a:off x="539552" y="6165304"/>
            <a:ext cx="792088" cy="216024"/>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p:cNvSpPr/>
          <p:nvPr/>
        </p:nvSpPr>
        <p:spPr>
          <a:xfrm>
            <a:off x="539552" y="5805264"/>
            <a:ext cx="792088" cy="216024"/>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539552" y="4653136"/>
            <a:ext cx="648072" cy="216024"/>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539552" y="4293096"/>
            <a:ext cx="648072" cy="216024"/>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539552" y="3933056"/>
            <a:ext cx="648072" cy="216024"/>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p:cNvSpPr/>
          <p:nvPr/>
        </p:nvSpPr>
        <p:spPr>
          <a:xfrm>
            <a:off x="539552" y="3573016"/>
            <a:ext cx="648072" cy="216024"/>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Ellipse 73"/>
          <p:cNvSpPr/>
          <p:nvPr/>
        </p:nvSpPr>
        <p:spPr>
          <a:xfrm>
            <a:off x="1619672" y="5805264"/>
            <a:ext cx="288032" cy="216024"/>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f</a:t>
            </a:r>
            <a:endParaRPr lang="en-US"/>
          </a:p>
        </p:txBody>
      </p:sp>
      <p:sp>
        <p:nvSpPr>
          <p:cNvPr id="75" name="Ellipse 74"/>
          <p:cNvSpPr/>
          <p:nvPr/>
        </p:nvSpPr>
        <p:spPr>
          <a:xfrm>
            <a:off x="1619672" y="6165304"/>
            <a:ext cx="288032" cy="216024"/>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f</a:t>
            </a:r>
            <a:endParaRPr lang="en-US"/>
          </a:p>
        </p:txBody>
      </p:sp>
      <p:sp>
        <p:nvSpPr>
          <p:cNvPr id="76" name="Ellipse 75"/>
          <p:cNvSpPr/>
          <p:nvPr/>
        </p:nvSpPr>
        <p:spPr>
          <a:xfrm>
            <a:off x="2555776" y="5157192"/>
            <a:ext cx="288032" cy="288032"/>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31840" y="5085184"/>
            <a:ext cx="1080120" cy="432048"/>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4" name="Connecteur droit avec flèche 83"/>
          <p:cNvCxnSpPr>
            <a:stCxn id="69" idx="3"/>
            <a:endCxn id="74" idx="2"/>
          </p:cNvCxnSpPr>
          <p:nvPr/>
        </p:nvCxnSpPr>
        <p:spPr>
          <a:xfrm>
            <a:off x="1331640" y="5913276"/>
            <a:ext cx="28803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5" name="Connecteur droit avec flèche 84"/>
          <p:cNvCxnSpPr>
            <a:stCxn id="68" idx="3"/>
            <a:endCxn id="75" idx="2"/>
          </p:cNvCxnSpPr>
          <p:nvPr/>
        </p:nvCxnSpPr>
        <p:spPr>
          <a:xfrm>
            <a:off x="1331640" y="6273316"/>
            <a:ext cx="28803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111" name="Image 20" descr="..\..\3400\joinop.gif"/>
          <p:cNvPicPr>
            <a:picLocks noChangeAspect="1" noChangeArrowheads="1"/>
          </p:cNvPicPr>
          <p:nvPr/>
        </p:nvPicPr>
        <p:blipFill>
          <a:blip r:embed="rId2" cstate="print"/>
          <a:srcRect/>
          <a:stretch>
            <a:fillRect/>
          </a:stretch>
        </p:blipFill>
        <p:spPr bwMode="auto">
          <a:xfrm>
            <a:off x="2555776" y="4365104"/>
            <a:ext cx="201834" cy="186308"/>
          </a:xfrm>
          <a:prstGeom prst="rect">
            <a:avLst/>
          </a:prstGeom>
          <a:solidFill>
            <a:srgbClr val="7030A0"/>
          </a:solidFill>
        </p:spPr>
      </p:pic>
      <p:pic>
        <p:nvPicPr>
          <p:cNvPr id="112" name="Image 20" descr="..\..\3400\joinop.gif"/>
          <p:cNvPicPr>
            <a:picLocks noChangeAspect="1" noChangeArrowheads="1"/>
          </p:cNvPicPr>
          <p:nvPr/>
        </p:nvPicPr>
        <p:blipFill>
          <a:blip r:embed="rId2" cstate="print"/>
          <a:srcRect/>
          <a:stretch>
            <a:fillRect/>
          </a:stretch>
        </p:blipFill>
        <p:spPr bwMode="auto">
          <a:xfrm>
            <a:off x="2627784" y="5157192"/>
            <a:ext cx="201834" cy="186308"/>
          </a:xfrm>
          <a:prstGeom prst="rect">
            <a:avLst/>
          </a:prstGeom>
          <a:solidFill>
            <a:srgbClr val="7030A0"/>
          </a:solidFill>
        </p:spPr>
      </p:pic>
      <p:sp>
        <p:nvSpPr>
          <p:cNvPr id="113" name="Ellipse 112"/>
          <p:cNvSpPr/>
          <p:nvPr/>
        </p:nvSpPr>
        <p:spPr>
          <a:xfrm>
            <a:off x="107504" y="3501008"/>
            <a:ext cx="288032" cy="288032"/>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Ellipse 113"/>
          <p:cNvSpPr/>
          <p:nvPr/>
        </p:nvSpPr>
        <p:spPr>
          <a:xfrm>
            <a:off x="107504" y="3861048"/>
            <a:ext cx="288032" cy="288032"/>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Ellipse 114"/>
          <p:cNvSpPr/>
          <p:nvPr/>
        </p:nvSpPr>
        <p:spPr>
          <a:xfrm>
            <a:off x="107504" y="4221088"/>
            <a:ext cx="288032" cy="288032"/>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Ellipse 115"/>
          <p:cNvSpPr/>
          <p:nvPr/>
        </p:nvSpPr>
        <p:spPr>
          <a:xfrm>
            <a:off x="107504" y="4581128"/>
            <a:ext cx="288032" cy="288032"/>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Ellipse 116"/>
          <p:cNvSpPr/>
          <p:nvPr/>
        </p:nvSpPr>
        <p:spPr>
          <a:xfrm>
            <a:off x="107504" y="5805264"/>
            <a:ext cx="288032" cy="288032"/>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Ellipse 117"/>
          <p:cNvSpPr/>
          <p:nvPr/>
        </p:nvSpPr>
        <p:spPr>
          <a:xfrm>
            <a:off x="107504" y="6165304"/>
            <a:ext cx="288032" cy="288032"/>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0" name="Connecteur droit avec flèche 119"/>
          <p:cNvCxnSpPr>
            <a:stCxn id="113" idx="6"/>
            <a:endCxn id="73" idx="1"/>
          </p:cNvCxnSpPr>
          <p:nvPr/>
        </p:nvCxnSpPr>
        <p:spPr>
          <a:xfrm>
            <a:off x="395536" y="3645024"/>
            <a:ext cx="144016" cy="3600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2" name="Connecteur droit avec flèche 121"/>
          <p:cNvCxnSpPr>
            <a:stCxn id="114" idx="6"/>
            <a:endCxn id="72" idx="1"/>
          </p:cNvCxnSpPr>
          <p:nvPr/>
        </p:nvCxnSpPr>
        <p:spPr>
          <a:xfrm>
            <a:off x="395536" y="4005064"/>
            <a:ext cx="144016" cy="3600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4" name="Connecteur droit avec flèche 123"/>
          <p:cNvCxnSpPr>
            <a:stCxn id="115" idx="6"/>
            <a:endCxn id="71" idx="1"/>
          </p:cNvCxnSpPr>
          <p:nvPr/>
        </p:nvCxnSpPr>
        <p:spPr>
          <a:xfrm>
            <a:off x="395536" y="4365104"/>
            <a:ext cx="144016" cy="3600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6" name="Connecteur droit avec flèche 125"/>
          <p:cNvCxnSpPr>
            <a:stCxn id="116" idx="6"/>
            <a:endCxn id="70" idx="1"/>
          </p:cNvCxnSpPr>
          <p:nvPr/>
        </p:nvCxnSpPr>
        <p:spPr>
          <a:xfrm>
            <a:off x="395536" y="4725144"/>
            <a:ext cx="144016" cy="3600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8" name="Connecteur droit avec flèche 127"/>
          <p:cNvCxnSpPr>
            <a:stCxn id="117" idx="6"/>
            <a:endCxn id="69" idx="1"/>
          </p:cNvCxnSpPr>
          <p:nvPr/>
        </p:nvCxnSpPr>
        <p:spPr>
          <a:xfrm flipV="1">
            <a:off x="395536" y="5913276"/>
            <a:ext cx="144016" cy="3600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0" name="Connecteur droit avec flèche 129"/>
          <p:cNvCxnSpPr>
            <a:stCxn id="118" idx="6"/>
            <a:endCxn id="68" idx="1"/>
          </p:cNvCxnSpPr>
          <p:nvPr/>
        </p:nvCxnSpPr>
        <p:spPr>
          <a:xfrm flipV="1">
            <a:off x="395536" y="6273316"/>
            <a:ext cx="144016" cy="3600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nvGrpSpPr>
          <p:cNvPr id="110" name="Grouper 109"/>
          <p:cNvGrpSpPr/>
          <p:nvPr/>
        </p:nvGrpSpPr>
        <p:grpSpPr>
          <a:xfrm>
            <a:off x="1187624" y="3645024"/>
            <a:ext cx="1944216" cy="2700300"/>
            <a:chOff x="1187624" y="3681028"/>
            <a:chExt cx="1944216" cy="2700300"/>
          </a:xfrm>
        </p:grpSpPr>
        <p:cxnSp>
          <p:nvCxnSpPr>
            <p:cNvPr id="131" name="Connecteur en angle 130"/>
            <p:cNvCxnSpPr/>
            <p:nvPr/>
          </p:nvCxnSpPr>
          <p:spPr>
            <a:xfrm flipV="1">
              <a:off x="1187624" y="4293096"/>
              <a:ext cx="1512168" cy="216024"/>
            </a:xfrm>
            <a:prstGeom prst="bentConnector4">
              <a:avLst>
                <a:gd name="adj1" fmla="val 45238"/>
                <a:gd name="adj2" fmla="val 20582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3" name="Connecteur droit avec flèche 132"/>
            <p:cNvCxnSpPr/>
            <p:nvPr/>
          </p:nvCxnSpPr>
          <p:spPr>
            <a:xfrm>
              <a:off x="2843808" y="4437112"/>
              <a:ext cx="28803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4" name="Connecteur en angle 133"/>
            <p:cNvCxnSpPr/>
            <p:nvPr/>
          </p:nvCxnSpPr>
          <p:spPr>
            <a:xfrm rot="5400000" flipH="1" flipV="1">
              <a:off x="1547664" y="5157192"/>
              <a:ext cx="1728192" cy="576064"/>
            </a:xfrm>
            <a:prstGeom prst="bentConnector3">
              <a:avLst>
                <a:gd name="adj1" fmla="val 79395"/>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5" name="Connecteur droit 134"/>
            <p:cNvCxnSpPr/>
            <p:nvPr/>
          </p:nvCxnSpPr>
          <p:spPr>
            <a:xfrm>
              <a:off x="1187624" y="3681028"/>
              <a:ext cx="648072" cy="36004"/>
            </a:xfrm>
            <a:prstGeom prst="line">
              <a:avLst/>
            </a:prstGeom>
          </p:spPr>
          <p:style>
            <a:lnRef idx="2">
              <a:schemeClr val="accent1"/>
            </a:lnRef>
            <a:fillRef idx="0">
              <a:schemeClr val="accent1"/>
            </a:fillRef>
            <a:effectRef idx="1">
              <a:schemeClr val="accent1"/>
            </a:effectRef>
            <a:fontRef idx="minor">
              <a:schemeClr val="tx1"/>
            </a:fontRef>
          </p:style>
        </p:cxnSp>
        <p:cxnSp>
          <p:nvCxnSpPr>
            <p:cNvPr id="136" name="Connecteur droit 135"/>
            <p:cNvCxnSpPr/>
            <p:nvPr/>
          </p:nvCxnSpPr>
          <p:spPr>
            <a:xfrm>
              <a:off x="1187624" y="4113076"/>
              <a:ext cx="648072" cy="36004"/>
            </a:xfrm>
            <a:prstGeom prst="line">
              <a:avLst/>
            </a:prstGeom>
          </p:spPr>
          <p:style>
            <a:lnRef idx="2">
              <a:schemeClr val="accent1"/>
            </a:lnRef>
            <a:fillRef idx="0">
              <a:schemeClr val="accent1"/>
            </a:fillRef>
            <a:effectRef idx="1">
              <a:schemeClr val="accent1"/>
            </a:effectRef>
            <a:fontRef idx="minor">
              <a:schemeClr val="tx1"/>
            </a:fontRef>
          </p:style>
        </p:cxnSp>
        <p:cxnSp>
          <p:nvCxnSpPr>
            <p:cNvPr id="137" name="Connecteur droit 136"/>
            <p:cNvCxnSpPr/>
            <p:nvPr/>
          </p:nvCxnSpPr>
          <p:spPr>
            <a:xfrm flipV="1">
              <a:off x="1187624" y="4797152"/>
              <a:ext cx="648072" cy="72008"/>
            </a:xfrm>
            <a:prstGeom prst="line">
              <a:avLst/>
            </a:prstGeom>
          </p:spPr>
          <p:style>
            <a:lnRef idx="2">
              <a:schemeClr val="accent1"/>
            </a:lnRef>
            <a:fillRef idx="0">
              <a:schemeClr val="accent1"/>
            </a:fillRef>
            <a:effectRef idx="1">
              <a:schemeClr val="accent1"/>
            </a:effectRef>
            <a:fontRef idx="minor">
              <a:schemeClr val="tx1"/>
            </a:fontRef>
          </p:style>
        </p:cxnSp>
        <p:cxnSp>
          <p:nvCxnSpPr>
            <p:cNvPr id="138" name="Connecteur droit 137"/>
            <p:cNvCxnSpPr/>
            <p:nvPr/>
          </p:nvCxnSpPr>
          <p:spPr>
            <a:xfrm>
              <a:off x="1835696" y="3717032"/>
              <a:ext cx="0" cy="1080120"/>
            </a:xfrm>
            <a:prstGeom prst="line">
              <a:avLst/>
            </a:prstGeom>
          </p:spPr>
          <p:style>
            <a:lnRef idx="2">
              <a:schemeClr val="accent1"/>
            </a:lnRef>
            <a:fillRef idx="0">
              <a:schemeClr val="accent1"/>
            </a:fillRef>
            <a:effectRef idx="1">
              <a:schemeClr val="accent1"/>
            </a:effectRef>
            <a:fontRef idx="minor">
              <a:schemeClr val="tx1"/>
            </a:fontRef>
          </p:style>
        </p:cxnSp>
        <p:cxnSp>
          <p:nvCxnSpPr>
            <p:cNvPr id="139" name="Connecteur droit 138"/>
            <p:cNvCxnSpPr/>
            <p:nvPr/>
          </p:nvCxnSpPr>
          <p:spPr>
            <a:xfrm flipV="1">
              <a:off x="1763688" y="6309320"/>
              <a:ext cx="360040" cy="72008"/>
            </a:xfrm>
            <a:prstGeom prst="line">
              <a:avLst/>
            </a:prstGeom>
          </p:spPr>
          <p:style>
            <a:lnRef idx="2">
              <a:schemeClr val="accent1"/>
            </a:lnRef>
            <a:fillRef idx="0">
              <a:schemeClr val="accent1"/>
            </a:fillRef>
            <a:effectRef idx="1">
              <a:schemeClr val="accent1"/>
            </a:effectRef>
            <a:fontRef idx="minor">
              <a:schemeClr val="tx1"/>
            </a:fontRef>
          </p:style>
        </p:cxnSp>
        <p:cxnSp>
          <p:nvCxnSpPr>
            <p:cNvPr id="140" name="Connecteur droit 139"/>
            <p:cNvCxnSpPr/>
            <p:nvPr/>
          </p:nvCxnSpPr>
          <p:spPr>
            <a:xfrm flipV="1">
              <a:off x="1763688" y="5949280"/>
              <a:ext cx="360040" cy="72008"/>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31748" name="Grouper 31747"/>
          <p:cNvGrpSpPr/>
          <p:nvPr/>
        </p:nvGrpSpPr>
        <p:grpSpPr>
          <a:xfrm>
            <a:off x="1187624" y="3573016"/>
            <a:ext cx="1944216" cy="2808312"/>
            <a:chOff x="1187624" y="3573016"/>
            <a:chExt cx="1944216" cy="2808312"/>
          </a:xfrm>
        </p:grpSpPr>
        <p:cxnSp>
          <p:nvCxnSpPr>
            <p:cNvPr id="165" name="Connecteur droit avec flèche 164"/>
            <p:cNvCxnSpPr/>
            <p:nvPr/>
          </p:nvCxnSpPr>
          <p:spPr>
            <a:xfrm>
              <a:off x="2843808" y="5301208"/>
              <a:ext cx="28803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6" name="Connecteur en angle 165"/>
            <p:cNvCxnSpPr/>
            <p:nvPr/>
          </p:nvCxnSpPr>
          <p:spPr>
            <a:xfrm>
              <a:off x="2267744" y="4797152"/>
              <a:ext cx="432048" cy="360040"/>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7" name="Connecteur en angle 166"/>
            <p:cNvCxnSpPr/>
            <p:nvPr/>
          </p:nvCxnSpPr>
          <p:spPr>
            <a:xfrm rot="5400000" flipH="1" flipV="1">
              <a:off x="2015716" y="5697252"/>
              <a:ext cx="936104" cy="432048"/>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8" name="Connecteur droit 167"/>
            <p:cNvCxnSpPr/>
            <p:nvPr/>
          </p:nvCxnSpPr>
          <p:spPr>
            <a:xfrm>
              <a:off x="1187624" y="3573016"/>
              <a:ext cx="1080120" cy="72008"/>
            </a:xfrm>
            <a:prstGeom prst="line">
              <a:avLst/>
            </a:prstGeom>
          </p:spPr>
          <p:style>
            <a:lnRef idx="2">
              <a:schemeClr val="accent1"/>
            </a:lnRef>
            <a:fillRef idx="0">
              <a:schemeClr val="accent1"/>
            </a:fillRef>
            <a:effectRef idx="1">
              <a:schemeClr val="accent1"/>
            </a:effectRef>
            <a:fontRef idx="minor">
              <a:schemeClr val="tx1"/>
            </a:fontRef>
          </p:style>
        </p:cxnSp>
        <p:cxnSp>
          <p:nvCxnSpPr>
            <p:cNvPr id="169" name="Connecteur droit 168"/>
            <p:cNvCxnSpPr/>
            <p:nvPr/>
          </p:nvCxnSpPr>
          <p:spPr>
            <a:xfrm>
              <a:off x="1187624" y="4005064"/>
              <a:ext cx="1080120" cy="72008"/>
            </a:xfrm>
            <a:prstGeom prst="line">
              <a:avLst/>
            </a:prstGeom>
          </p:spPr>
          <p:style>
            <a:lnRef idx="2">
              <a:schemeClr val="accent1"/>
            </a:lnRef>
            <a:fillRef idx="0">
              <a:schemeClr val="accent1"/>
            </a:fillRef>
            <a:effectRef idx="1">
              <a:schemeClr val="accent1"/>
            </a:effectRef>
            <a:fontRef idx="minor">
              <a:schemeClr val="tx1"/>
            </a:fontRef>
          </p:style>
        </p:cxnSp>
        <p:cxnSp>
          <p:nvCxnSpPr>
            <p:cNvPr id="170" name="Connecteur droit 169"/>
            <p:cNvCxnSpPr/>
            <p:nvPr/>
          </p:nvCxnSpPr>
          <p:spPr>
            <a:xfrm flipV="1">
              <a:off x="1187624" y="4725144"/>
              <a:ext cx="1080120" cy="36004"/>
            </a:xfrm>
            <a:prstGeom prst="line">
              <a:avLst/>
            </a:prstGeom>
          </p:spPr>
          <p:style>
            <a:lnRef idx="2">
              <a:schemeClr val="accent1"/>
            </a:lnRef>
            <a:fillRef idx="0">
              <a:schemeClr val="accent1"/>
            </a:fillRef>
            <a:effectRef idx="1">
              <a:schemeClr val="accent1"/>
            </a:effectRef>
            <a:fontRef idx="minor">
              <a:schemeClr val="tx1"/>
            </a:fontRef>
          </p:style>
        </p:cxnSp>
        <p:cxnSp>
          <p:nvCxnSpPr>
            <p:cNvPr id="171" name="Connecteur droit 170"/>
            <p:cNvCxnSpPr/>
            <p:nvPr/>
          </p:nvCxnSpPr>
          <p:spPr>
            <a:xfrm>
              <a:off x="2267744" y="3645024"/>
              <a:ext cx="0" cy="1080120"/>
            </a:xfrm>
            <a:prstGeom prst="line">
              <a:avLst/>
            </a:prstGeom>
          </p:spPr>
          <p:style>
            <a:lnRef idx="2">
              <a:schemeClr val="accent1"/>
            </a:lnRef>
            <a:fillRef idx="0">
              <a:schemeClr val="accent1"/>
            </a:fillRef>
            <a:effectRef idx="1">
              <a:schemeClr val="accent1"/>
            </a:effectRef>
            <a:fontRef idx="minor">
              <a:schemeClr val="tx1"/>
            </a:fontRef>
          </p:style>
        </p:cxnSp>
        <p:cxnSp>
          <p:nvCxnSpPr>
            <p:cNvPr id="172" name="Connecteur droit 171"/>
            <p:cNvCxnSpPr/>
            <p:nvPr/>
          </p:nvCxnSpPr>
          <p:spPr>
            <a:xfrm>
              <a:off x="1763688" y="6129300"/>
              <a:ext cx="504056" cy="180020"/>
            </a:xfrm>
            <a:prstGeom prst="line">
              <a:avLst/>
            </a:prstGeom>
          </p:spPr>
          <p:style>
            <a:lnRef idx="2">
              <a:schemeClr val="accent1"/>
            </a:lnRef>
            <a:fillRef idx="0">
              <a:schemeClr val="accent1"/>
            </a:fillRef>
            <a:effectRef idx="1">
              <a:schemeClr val="accent1"/>
            </a:effectRef>
            <a:fontRef idx="minor">
              <a:schemeClr val="tx1"/>
            </a:fontRef>
          </p:style>
        </p:cxnSp>
        <p:cxnSp>
          <p:nvCxnSpPr>
            <p:cNvPr id="173" name="Connecteur droit 172"/>
            <p:cNvCxnSpPr/>
            <p:nvPr/>
          </p:nvCxnSpPr>
          <p:spPr>
            <a:xfrm>
              <a:off x="1763688" y="5913276"/>
              <a:ext cx="504056" cy="36004"/>
            </a:xfrm>
            <a:prstGeom prst="line">
              <a:avLst/>
            </a:prstGeom>
          </p:spPr>
          <p:style>
            <a:lnRef idx="2">
              <a:schemeClr val="accent1"/>
            </a:lnRef>
            <a:fillRef idx="0">
              <a:schemeClr val="accent1"/>
            </a:fillRef>
            <a:effectRef idx="1">
              <a:schemeClr val="accent1"/>
            </a:effectRef>
            <a:fontRef idx="minor">
              <a:schemeClr val="tx1"/>
            </a:fontRef>
          </p:style>
        </p:cxnSp>
        <p:cxnSp>
          <p:nvCxnSpPr>
            <p:cNvPr id="174" name="Connecteur droit 173"/>
            <p:cNvCxnSpPr/>
            <p:nvPr/>
          </p:nvCxnSpPr>
          <p:spPr>
            <a:xfrm flipV="1">
              <a:off x="1187624" y="4365104"/>
              <a:ext cx="1080120" cy="36004"/>
            </a:xfrm>
            <a:prstGeom prst="line">
              <a:avLst/>
            </a:prstGeom>
          </p:spPr>
          <p:style>
            <a:lnRef idx="2">
              <a:schemeClr val="accent1"/>
            </a:lnRef>
            <a:fillRef idx="0">
              <a:schemeClr val="accent1"/>
            </a:fillRef>
            <a:effectRef idx="1">
              <a:schemeClr val="accent1"/>
            </a:effectRef>
            <a:fontRef idx="minor">
              <a:schemeClr val="tx1"/>
            </a:fontRef>
          </p:style>
        </p:cxnSp>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74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xit" presetSubtype="10" fill="hold" nodeType="clickEffect">
                                  <p:stCondLst>
                                    <p:cond delay="0"/>
                                  </p:stCondLst>
                                  <p:childTnLst>
                                    <p:animEffect transition="out" filter="blinds(horizontal)">
                                      <p:cBhvr>
                                        <p:cTn id="10" dur="500"/>
                                        <p:tgtEl>
                                          <p:spTgt spid="31748"/>
                                        </p:tgtEl>
                                      </p:cBhvr>
                                    </p:animEffect>
                                    <p:set>
                                      <p:cBhvr>
                                        <p:cTn id="11" dur="1" fill="hold">
                                          <p:stCondLst>
                                            <p:cond delay="499"/>
                                          </p:stCondLst>
                                        </p:cTn>
                                        <p:tgtEl>
                                          <p:spTgt spid="31748"/>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10"/>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317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p:txBody>
          <a:bodyPr/>
          <a:lstStyle/>
          <a:p>
            <a:r>
              <a:rPr lang="en-US" dirty="0" smtClean="0"/>
              <a:t>Complexity and expressivity</a:t>
            </a:r>
            <a:endParaRPr lang="en-US" dirty="0"/>
          </a:p>
        </p:txBody>
      </p:sp>
      <p:sp>
        <p:nvSpPr>
          <p:cNvPr id="7" name="Sous-titre 6"/>
          <p:cNvSpPr>
            <a:spLocks noGrp="1"/>
          </p:cNvSpPr>
          <p:nvPr>
            <p:ph idx="1"/>
          </p:nvPr>
        </p:nvSpPr>
        <p:spPr/>
        <p:txBody>
          <a:bodyPr/>
          <a:lstStyle/>
          <a:p>
            <a:r>
              <a:rPr lang="en-US" dirty="0" smtClean="0">
                <a:solidFill>
                  <a:srgbClr val="404040"/>
                </a:solidFill>
              </a:rPr>
              <a:t>Moshe will speak about that</a:t>
            </a:r>
            <a:endParaRPr lang="en-US" dirty="0">
              <a:solidFill>
                <a:srgbClr val="404040"/>
              </a:solidFill>
            </a:endParaRPr>
          </a:p>
        </p:txBody>
      </p:sp>
      <p:sp>
        <p:nvSpPr>
          <p:cNvPr id="4" name="Espace réservé de la date 3"/>
          <p:cNvSpPr>
            <a:spLocks noGrp="1"/>
          </p:cNvSpPr>
          <p:nvPr>
            <p:ph type="dt" sz="half" idx="10"/>
          </p:nvPr>
        </p:nvSpPr>
        <p:spPr/>
        <p:txBody>
          <a:bodyPr/>
          <a:lstStyle/>
          <a:p>
            <a:fld id="{FBE4CBE1-F334-8348-B1AD-0DFEA34FA6DC}" type="datetime1">
              <a:rPr lang="en-US" smtClean="0"/>
              <a:t>3/19/12</a:t>
            </a:fld>
            <a:endParaRPr lang="fr-FR"/>
          </a:p>
        </p:txBody>
      </p:sp>
      <p:sp>
        <p:nvSpPr>
          <p:cNvPr id="5" name="Espace réservé du numéro de diapositive 4"/>
          <p:cNvSpPr>
            <a:spLocks noGrp="1"/>
          </p:cNvSpPr>
          <p:nvPr>
            <p:ph type="sldNum" sz="quarter" idx="12"/>
          </p:nvPr>
        </p:nvSpPr>
        <p:spPr/>
        <p:txBody>
          <a:bodyPr/>
          <a:lstStyle/>
          <a:p>
            <a:fld id="{09128B45-356E-4A35-ADDB-0EE72B20EEE7}" type="slidenum">
              <a:rPr lang="fr-FR" smtClean="0"/>
              <a:pPr/>
              <a:t>38</a:t>
            </a:fld>
            <a:endParaRPr lang="fr-FR"/>
          </a:p>
        </p:txBody>
      </p:sp>
    </p:spTree>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ctrTitle"/>
          </p:nvPr>
        </p:nvSpPr>
        <p:spPr/>
        <p:txBody>
          <a:bodyPr/>
          <a:lstStyle/>
          <a:p>
            <a:r>
              <a:rPr lang="en-US" dirty="0" smtClean="0"/>
              <a:t>A jewel of databases</a:t>
            </a:r>
            <a:endParaRPr lang="en-US" dirty="0"/>
          </a:p>
        </p:txBody>
      </p:sp>
      <p:sp>
        <p:nvSpPr>
          <p:cNvPr id="7" name="Sous-titre 6"/>
          <p:cNvSpPr>
            <a:spLocks noGrp="1"/>
          </p:cNvSpPr>
          <p:nvPr>
            <p:ph type="subTitle" idx="1"/>
          </p:nvPr>
        </p:nvSpPr>
        <p:spPr/>
        <p:txBody>
          <a:bodyPr/>
          <a:lstStyle/>
          <a:p>
            <a:r>
              <a:rPr lang="en-US" dirty="0">
                <a:solidFill>
                  <a:schemeClr val="tx1">
                    <a:lumMod val="75000"/>
                    <a:lumOff val="25000"/>
                  </a:schemeClr>
                </a:solidFill>
              </a:rPr>
              <a:t>Containment of conjunctive queries</a:t>
            </a:r>
          </a:p>
        </p:txBody>
      </p:sp>
      <p:sp>
        <p:nvSpPr>
          <p:cNvPr id="4" name="Espace réservé de la date 3"/>
          <p:cNvSpPr>
            <a:spLocks noGrp="1"/>
          </p:cNvSpPr>
          <p:nvPr>
            <p:ph type="dt" sz="half" idx="10"/>
          </p:nvPr>
        </p:nvSpPr>
        <p:spPr/>
        <p:txBody>
          <a:bodyPr/>
          <a:lstStyle/>
          <a:p>
            <a:fld id="{47D0763F-5DE3-8448-B59A-BF490F309BAD}" type="datetime1">
              <a:rPr lang="en-US" smtClean="0"/>
              <a:t>3/19/12</a:t>
            </a:fld>
            <a:endParaRPr lang="fr-FR"/>
          </a:p>
        </p:txBody>
      </p:sp>
      <p:sp>
        <p:nvSpPr>
          <p:cNvPr id="5" name="Espace réservé du numéro de diapositive 4"/>
          <p:cNvSpPr>
            <a:spLocks noGrp="1"/>
          </p:cNvSpPr>
          <p:nvPr>
            <p:ph type="sldNum" sz="quarter" idx="12"/>
          </p:nvPr>
        </p:nvSpPr>
        <p:spPr/>
        <p:txBody>
          <a:bodyPr/>
          <a:lstStyle/>
          <a:p>
            <a:fld id="{09128B45-356E-4A35-ADDB-0EE72B20EEE7}" type="slidenum">
              <a:rPr lang="fr-FR" smtClean="0"/>
              <a:pPr/>
              <a:t>39</a:t>
            </a:fld>
            <a:endParaRPr lang="fr-FR"/>
          </a:p>
        </p:txBody>
      </p:sp>
    </p:spTree>
    <p:extLst>
      <p:ext uri="{BB962C8B-B14F-4D97-AF65-F5344CB8AC3E}">
        <p14:creationId xmlns:p14="http://schemas.microsoft.com/office/powerpoint/2010/main" val="351466339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en-US" dirty="0" smtClean="0"/>
              <a:t>The principles</a:t>
            </a:r>
            <a:endParaRPr lang="en-US" dirty="0"/>
          </a:p>
        </p:txBody>
      </p:sp>
      <p:sp>
        <p:nvSpPr>
          <p:cNvPr id="4" name="Sous-titre 3"/>
          <p:cNvSpPr>
            <a:spLocks noGrp="1"/>
          </p:cNvSpPr>
          <p:nvPr>
            <p:ph type="subTitle" idx="1"/>
          </p:nvPr>
        </p:nvSpPr>
        <p:spPr/>
        <p:txBody>
          <a:bodyPr/>
          <a:lstStyle/>
          <a:p>
            <a:endParaRPr lang="en-US" dirty="0"/>
          </a:p>
        </p:txBody>
      </p:sp>
      <p:sp>
        <p:nvSpPr>
          <p:cNvPr id="5" name="Espace réservé de la date 4"/>
          <p:cNvSpPr>
            <a:spLocks noGrp="1"/>
          </p:cNvSpPr>
          <p:nvPr>
            <p:ph type="dt" sz="half" idx="10"/>
          </p:nvPr>
        </p:nvSpPr>
        <p:spPr/>
        <p:txBody>
          <a:bodyPr/>
          <a:lstStyle/>
          <a:p>
            <a:fld id="{365802BF-F383-7C49-9650-4E29132C03EE}" type="datetime1">
              <a:rPr lang="en-US" smtClean="0"/>
              <a:t>3/19/12</a:t>
            </a:fld>
            <a:endParaRPr lang="en-US" dirty="0"/>
          </a:p>
        </p:txBody>
      </p:sp>
      <p:sp>
        <p:nvSpPr>
          <p:cNvPr id="6" name="Espace réservé du numéro de diapositive 5"/>
          <p:cNvSpPr>
            <a:spLocks noGrp="1"/>
          </p:cNvSpPr>
          <p:nvPr>
            <p:ph type="sldNum" sz="quarter" idx="12"/>
          </p:nvPr>
        </p:nvSpPr>
        <p:spPr/>
        <p:txBody>
          <a:bodyPr/>
          <a:lstStyle/>
          <a:p>
            <a:fld id="{09128B45-356E-4A35-ADDB-0EE72B20EEE7}" type="slidenum">
              <a:rPr lang="en-US" smtClean="0"/>
              <a:pPr/>
              <a:t>4</a:t>
            </a:fld>
            <a:endParaRPr lang="en-US" dirty="0"/>
          </a:p>
        </p:txBody>
      </p:sp>
    </p:spTree>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smtClean="0"/>
              <a:t>Containment of conjunctive queries</a:t>
            </a:r>
            <a:endParaRPr lang="en-US" dirty="0"/>
          </a:p>
        </p:txBody>
      </p:sp>
      <p:sp>
        <p:nvSpPr>
          <p:cNvPr id="3" name="Espace réservé du contenu 2"/>
          <p:cNvSpPr>
            <a:spLocks noGrp="1"/>
          </p:cNvSpPr>
          <p:nvPr>
            <p:ph idx="1"/>
          </p:nvPr>
        </p:nvSpPr>
        <p:spPr>
          <a:xfrm>
            <a:off x="457200" y="1600201"/>
            <a:ext cx="8291264" cy="676672"/>
          </a:xfrm>
          <a:ln>
            <a:noFill/>
          </a:ln>
        </p:spPr>
        <p:txBody>
          <a:bodyPr>
            <a:normAutofit/>
          </a:bodyPr>
          <a:lstStyle/>
          <a:p>
            <a:pPr marL="0" lvl="1" indent="0">
              <a:buNone/>
            </a:pPr>
            <a:r>
              <a:rPr lang="en-US" dirty="0" smtClean="0"/>
              <a:t>Q = { x |∃</a:t>
            </a:r>
            <a:r>
              <a:rPr lang="en-US" dirty="0" err="1"/>
              <a:t>x’,x”,y</a:t>
            </a:r>
            <a:r>
              <a:rPr lang="en-US" dirty="0"/>
              <a:t> ( R(</a:t>
            </a:r>
            <a:r>
              <a:rPr lang="en-US" dirty="0" err="1"/>
              <a:t>xy</a:t>
            </a:r>
            <a:r>
              <a:rPr lang="en-US" dirty="0"/>
              <a:t>) ⋀ R(</a:t>
            </a:r>
            <a:r>
              <a:rPr lang="en-US" dirty="0" err="1"/>
              <a:t>x’y</a:t>
            </a:r>
            <a:r>
              <a:rPr lang="en-US" dirty="0"/>
              <a:t>) ⋀ R(x”,1)) }</a:t>
            </a:r>
          </a:p>
        </p:txBody>
      </p:sp>
      <p:sp>
        <p:nvSpPr>
          <p:cNvPr id="4" name="Espace réservé de la date 3"/>
          <p:cNvSpPr>
            <a:spLocks noGrp="1"/>
          </p:cNvSpPr>
          <p:nvPr>
            <p:ph type="dt" sz="half" idx="10"/>
          </p:nvPr>
        </p:nvSpPr>
        <p:spPr/>
        <p:txBody>
          <a:bodyPr/>
          <a:lstStyle/>
          <a:p>
            <a:fld id="{47D0763F-5DE3-8448-B59A-BF490F309BAD}" type="datetime1">
              <a:rPr lang="en-US" smtClean="0"/>
              <a:t>3/19/12</a:t>
            </a:fld>
            <a:endParaRPr lang="fr-FR"/>
          </a:p>
        </p:txBody>
      </p:sp>
      <p:sp>
        <p:nvSpPr>
          <p:cNvPr id="5" name="Espace réservé du numéro de diapositive 4"/>
          <p:cNvSpPr>
            <a:spLocks noGrp="1"/>
          </p:cNvSpPr>
          <p:nvPr>
            <p:ph type="sldNum" sz="quarter" idx="12"/>
          </p:nvPr>
        </p:nvSpPr>
        <p:spPr/>
        <p:txBody>
          <a:bodyPr/>
          <a:lstStyle/>
          <a:p>
            <a:fld id="{09128B45-356E-4A35-ADDB-0EE72B20EEE7}" type="slidenum">
              <a:rPr lang="fr-FR" smtClean="0"/>
              <a:pPr/>
              <a:t>40</a:t>
            </a:fld>
            <a:endParaRPr lang="fr-FR"/>
          </a:p>
        </p:txBody>
      </p:sp>
      <p:graphicFrame>
        <p:nvGraphicFramePr>
          <p:cNvPr id="6" name="Tableau 5"/>
          <p:cNvGraphicFramePr>
            <a:graphicFrameLocks noGrp="1"/>
          </p:cNvGraphicFramePr>
          <p:nvPr>
            <p:extLst>
              <p:ext uri="{D42A27DB-BD31-4B8C-83A1-F6EECF244321}">
                <p14:modId xmlns:p14="http://schemas.microsoft.com/office/powerpoint/2010/main" val="2359462563"/>
              </p:ext>
            </p:extLst>
          </p:nvPr>
        </p:nvGraphicFramePr>
        <p:xfrm>
          <a:off x="1835696" y="2795384"/>
          <a:ext cx="1728192" cy="1656080"/>
        </p:xfrm>
        <a:graphic>
          <a:graphicData uri="http://schemas.openxmlformats.org/drawingml/2006/table">
            <a:tbl>
              <a:tblPr firstRow="1" bandRow="1">
                <a:tableStyleId>{2D5ABB26-0587-4C30-8999-92F81FD0307C}</a:tableStyleId>
              </a:tblPr>
              <a:tblGrid>
                <a:gridCol w="864096"/>
                <a:gridCol w="864096"/>
              </a:tblGrid>
              <a:tr h="370840">
                <a:tc>
                  <a:txBody>
                    <a:bodyPr/>
                    <a:lstStyle/>
                    <a:p>
                      <a:pPr algn="ctr"/>
                      <a:r>
                        <a:rPr lang="en-US" sz="2400" b="1" dirty="0" smtClean="0"/>
                        <a:t>Q</a:t>
                      </a:r>
                      <a:endParaRPr lang="en-US" sz="2400" b="1"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endParaRPr lang="en-US" dirty="0"/>
                    </a:p>
                  </a:txBody>
                  <a:tcPr>
                    <a:lnL w="12700" cap="flat" cmpd="sng" algn="ctr">
                      <a:solidFill>
                        <a:scrgbClr r="0" g="0" b="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70840">
                <a:tc>
                  <a:txBody>
                    <a:bodyPr/>
                    <a:lstStyle/>
                    <a:p>
                      <a:pPr algn="ctr"/>
                      <a:r>
                        <a:rPr lang="en-US" sz="2400" b="1" dirty="0" smtClean="0">
                          <a:solidFill>
                            <a:srgbClr val="FF0000"/>
                          </a:solidFill>
                        </a:rPr>
                        <a:t>x</a:t>
                      </a:r>
                      <a:endParaRPr lang="en-US" sz="2400" b="1" dirty="0">
                        <a:solidFill>
                          <a:srgbClr val="FF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dirty="0" smtClean="0"/>
                        <a:t>y</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70840">
                <a:tc>
                  <a:txBody>
                    <a:bodyPr/>
                    <a:lstStyle/>
                    <a:p>
                      <a:pPr algn="ctr"/>
                      <a:r>
                        <a:rPr lang="en-US" dirty="0" smtClean="0"/>
                        <a:t>x’</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dirty="0" smtClean="0"/>
                        <a:t>y</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70840">
                <a:tc>
                  <a:txBody>
                    <a:bodyPr/>
                    <a:lstStyle/>
                    <a:p>
                      <a:pPr algn="ctr"/>
                      <a:r>
                        <a:rPr lang="en-US" dirty="0" smtClean="0"/>
                        <a:t>x”</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dirty="0" smtClean="0"/>
                        <a:t>1</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graphicFrame>
        <p:nvGraphicFramePr>
          <p:cNvPr id="7" name="Tableau 6"/>
          <p:cNvGraphicFramePr>
            <a:graphicFrameLocks noGrp="1"/>
          </p:cNvGraphicFramePr>
          <p:nvPr>
            <p:extLst>
              <p:ext uri="{D42A27DB-BD31-4B8C-83A1-F6EECF244321}">
                <p14:modId xmlns:p14="http://schemas.microsoft.com/office/powerpoint/2010/main" val="1101337457"/>
              </p:ext>
            </p:extLst>
          </p:nvPr>
        </p:nvGraphicFramePr>
        <p:xfrm>
          <a:off x="4716016" y="2780928"/>
          <a:ext cx="1728192" cy="3053080"/>
        </p:xfrm>
        <a:graphic>
          <a:graphicData uri="http://schemas.openxmlformats.org/drawingml/2006/table">
            <a:tbl>
              <a:tblPr firstRow="1" bandRow="1">
                <a:tableStyleId>{2D5ABB26-0587-4C30-8999-92F81FD0307C}</a:tableStyleId>
              </a:tblPr>
              <a:tblGrid>
                <a:gridCol w="864096"/>
                <a:gridCol w="864096"/>
              </a:tblGrid>
              <a:tr h="370840">
                <a:tc>
                  <a:txBody>
                    <a:bodyPr/>
                    <a:lstStyle/>
                    <a:p>
                      <a:pPr algn="ctr"/>
                      <a:r>
                        <a:rPr lang="en-US" sz="2400" b="1" dirty="0" smtClean="0"/>
                        <a:t>I</a:t>
                      </a:r>
                      <a:endParaRPr lang="en-US" sz="2400" b="1"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endParaRPr lang="en-US" sz="2400" b="1" dirty="0"/>
                    </a:p>
                  </a:txBody>
                  <a:tcPr>
                    <a:lnL w="12700" cap="flat" cmpd="sng" algn="ctr">
                      <a:solidFill>
                        <a:scrgbClr r="0" g="0" b="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70840">
                <a:tc>
                  <a:txBody>
                    <a:bodyPr/>
                    <a:lstStyle/>
                    <a:p>
                      <a:pPr algn="ctr"/>
                      <a:endParaRPr lang="en-US" b="0"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b="0" dirty="0" smtClean="0">
                          <a:solidFill>
                            <a:schemeClr val="tx1"/>
                          </a:solidFill>
                        </a:rPr>
                        <a:t>2</a:t>
                      </a:r>
                      <a:endParaRPr lang="en-US" b="0"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70840">
                <a:tc>
                  <a:txBody>
                    <a:bodyPr/>
                    <a:lstStyle/>
                    <a:p>
                      <a:pPr algn="ctr"/>
                      <a:r>
                        <a:rPr lang="en-US" b="0" dirty="0" smtClean="0">
                          <a:solidFill>
                            <a:schemeClr val="tx1"/>
                          </a:solidFill>
                        </a:rPr>
                        <a:t>3</a:t>
                      </a:r>
                      <a:endParaRPr lang="en-US" b="0"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b="0" dirty="0" smtClean="0">
                          <a:solidFill>
                            <a:schemeClr val="tx1"/>
                          </a:solidFill>
                        </a:rPr>
                        <a:t>2</a:t>
                      </a:r>
                      <a:endParaRPr lang="en-US" b="0"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70840">
                <a:tc>
                  <a:txBody>
                    <a:bodyPr/>
                    <a:lstStyle/>
                    <a:p>
                      <a:pPr algn="ctr"/>
                      <a:r>
                        <a:rPr lang="en-US" b="0" dirty="0" smtClean="0">
                          <a:solidFill>
                            <a:schemeClr val="tx1"/>
                          </a:solidFill>
                        </a:rPr>
                        <a:t>4</a:t>
                      </a:r>
                      <a:endParaRPr lang="en-US" b="0"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b="0" dirty="0" smtClean="0">
                          <a:solidFill>
                            <a:schemeClr val="tx1"/>
                          </a:solidFill>
                        </a:rPr>
                        <a:t>1</a:t>
                      </a:r>
                      <a:endParaRPr lang="en-US" b="0"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70840">
                <a:tc>
                  <a:txBody>
                    <a:bodyPr/>
                    <a:lstStyle/>
                    <a:p>
                      <a:pPr algn="ctr"/>
                      <a:endParaRPr lang="en-US" b="0"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b="0" dirty="0" smtClean="0">
                          <a:solidFill>
                            <a:schemeClr val="tx1"/>
                          </a:solidFill>
                        </a:rPr>
                        <a:t>20</a:t>
                      </a:r>
                      <a:endParaRPr lang="en-US" b="0"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70840">
                <a:tc>
                  <a:txBody>
                    <a:bodyPr/>
                    <a:lstStyle/>
                    <a:p>
                      <a:pPr algn="ctr"/>
                      <a:r>
                        <a:rPr lang="en-US" b="0" dirty="0" smtClean="0">
                          <a:solidFill>
                            <a:schemeClr val="tx1"/>
                          </a:solidFill>
                        </a:rPr>
                        <a:t>30</a:t>
                      </a:r>
                      <a:endParaRPr lang="en-US" b="0"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b="0" dirty="0" smtClean="0">
                          <a:solidFill>
                            <a:schemeClr val="tx1"/>
                          </a:solidFill>
                        </a:rPr>
                        <a:t>20</a:t>
                      </a:r>
                      <a:endParaRPr lang="en-US" b="0"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70840">
                <a:tc>
                  <a:txBody>
                    <a:bodyPr/>
                    <a:lstStyle/>
                    <a:p>
                      <a:pPr algn="ctr"/>
                      <a:r>
                        <a:rPr lang="en-US" b="0" dirty="0" smtClean="0">
                          <a:solidFill>
                            <a:schemeClr val="tx1"/>
                          </a:solidFill>
                        </a:rPr>
                        <a:t>30</a:t>
                      </a:r>
                      <a:endParaRPr lang="en-US" b="0"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b="0" dirty="0" smtClean="0">
                          <a:solidFill>
                            <a:schemeClr val="tx1"/>
                          </a:solidFill>
                        </a:rPr>
                        <a:t>1</a:t>
                      </a:r>
                      <a:endParaRPr lang="en-US" b="0"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70840">
                <a:tc>
                  <a:txBody>
                    <a:bodyPr/>
                    <a:lstStyle/>
                    <a:p>
                      <a:pPr algn="ctr"/>
                      <a:r>
                        <a:rPr lang="en-US" b="0" dirty="0" smtClean="0">
                          <a:solidFill>
                            <a:schemeClr val="tx1"/>
                          </a:solidFill>
                        </a:rPr>
                        <a:t>5</a:t>
                      </a:r>
                      <a:endParaRPr lang="en-US" b="0"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b="0" dirty="0" smtClean="0">
                          <a:solidFill>
                            <a:schemeClr val="tx1"/>
                          </a:solidFill>
                        </a:rPr>
                        <a:t>5</a:t>
                      </a:r>
                      <a:endParaRPr lang="en-US" b="0"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graphicFrame>
        <p:nvGraphicFramePr>
          <p:cNvPr id="9" name="Tableau 8"/>
          <p:cNvGraphicFramePr>
            <a:graphicFrameLocks noGrp="1"/>
          </p:cNvGraphicFramePr>
          <p:nvPr>
            <p:extLst>
              <p:ext uri="{D42A27DB-BD31-4B8C-83A1-F6EECF244321}">
                <p14:modId xmlns:p14="http://schemas.microsoft.com/office/powerpoint/2010/main" val="3618987933"/>
              </p:ext>
            </p:extLst>
          </p:nvPr>
        </p:nvGraphicFramePr>
        <p:xfrm>
          <a:off x="7308304" y="3281392"/>
          <a:ext cx="864096" cy="1198880"/>
        </p:xfrm>
        <a:graphic>
          <a:graphicData uri="http://schemas.openxmlformats.org/drawingml/2006/table">
            <a:tbl>
              <a:tblPr firstRow="1" bandRow="1">
                <a:tableStyleId>{2D5ABB26-0587-4C30-8999-92F81FD0307C}</a:tableStyleId>
              </a:tblPr>
              <a:tblGrid>
                <a:gridCol w="864096"/>
              </a:tblGrid>
              <a:tr h="370840">
                <a:tc>
                  <a:txBody>
                    <a:bodyPr/>
                    <a:lstStyle/>
                    <a:p>
                      <a:pPr algn="ctr"/>
                      <a:r>
                        <a:rPr lang="en-US" sz="2400" b="1" dirty="0" smtClean="0">
                          <a:solidFill>
                            <a:srgbClr val="FF0000"/>
                          </a:solidFill>
                        </a:rPr>
                        <a:t>Q(I)</a:t>
                      </a:r>
                      <a:endParaRPr lang="en-US" sz="2400" b="1" dirty="0">
                        <a:solidFill>
                          <a:srgbClr val="FF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70840">
                <a:tc>
                  <a:txBody>
                    <a:bodyPr/>
                    <a:lstStyle/>
                    <a:p>
                      <a:pPr algn="ctr"/>
                      <a:r>
                        <a:rPr lang="en-US" b="1" dirty="0" smtClean="0">
                          <a:solidFill>
                            <a:srgbClr val="FF0000"/>
                          </a:solidFill>
                        </a:rPr>
                        <a:t>1</a:t>
                      </a:r>
                      <a:endParaRPr lang="en-US" b="1" dirty="0">
                        <a:solidFill>
                          <a:srgbClr val="FF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70840">
                <a:tc>
                  <a:txBody>
                    <a:bodyPr/>
                    <a:lstStyle/>
                    <a:p>
                      <a:pPr algn="ctr"/>
                      <a:r>
                        <a:rPr lang="en-US" b="1" dirty="0" smtClean="0">
                          <a:solidFill>
                            <a:srgbClr val="3366FF"/>
                          </a:solidFill>
                        </a:rPr>
                        <a:t>10</a:t>
                      </a:r>
                      <a:endParaRPr lang="en-US" b="1" dirty="0">
                        <a:solidFill>
                          <a:srgbClr val="3366FF"/>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cxnSp>
        <p:nvCxnSpPr>
          <p:cNvPr id="11" name="Connecteur droit avec flèche 10"/>
          <p:cNvCxnSpPr/>
          <p:nvPr/>
        </p:nvCxnSpPr>
        <p:spPr>
          <a:xfrm>
            <a:off x="3563888" y="3425408"/>
            <a:ext cx="1152128" cy="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3" name="Connecteur droit avec flèche 12"/>
          <p:cNvCxnSpPr/>
          <p:nvPr/>
        </p:nvCxnSpPr>
        <p:spPr>
          <a:xfrm>
            <a:off x="3563888" y="3857456"/>
            <a:ext cx="1152128" cy="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5" name="Connecteur droit avec flèche 14"/>
          <p:cNvCxnSpPr/>
          <p:nvPr/>
        </p:nvCxnSpPr>
        <p:spPr>
          <a:xfrm>
            <a:off x="3563888" y="4217496"/>
            <a:ext cx="1152128" cy="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9" name="Connecteur droit avec flèche 18"/>
          <p:cNvCxnSpPr/>
          <p:nvPr/>
        </p:nvCxnSpPr>
        <p:spPr>
          <a:xfrm>
            <a:off x="3563888" y="3789040"/>
            <a:ext cx="1152128" cy="1152128"/>
          </a:xfrm>
          <a:prstGeom prst="straightConnector1">
            <a:avLst/>
          </a:prstGeom>
          <a:ln>
            <a:solidFill>
              <a:srgbClr val="3366FF"/>
            </a:solidFill>
            <a:tailEnd type="arrow"/>
          </a:ln>
        </p:spPr>
        <p:style>
          <a:lnRef idx="2">
            <a:schemeClr val="accent1"/>
          </a:lnRef>
          <a:fillRef idx="0">
            <a:schemeClr val="accent1"/>
          </a:fillRef>
          <a:effectRef idx="1">
            <a:schemeClr val="accent1"/>
          </a:effectRef>
          <a:fontRef idx="minor">
            <a:schemeClr val="tx1"/>
          </a:fontRef>
        </p:style>
      </p:cxnSp>
      <p:cxnSp>
        <p:nvCxnSpPr>
          <p:cNvPr id="21" name="Connecteur droit avec flèche 20"/>
          <p:cNvCxnSpPr/>
          <p:nvPr/>
        </p:nvCxnSpPr>
        <p:spPr>
          <a:xfrm>
            <a:off x="3563888" y="3418220"/>
            <a:ext cx="1152128" cy="1162908"/>
          </a:xfrm>
          <a:prstGeom prst="straightConnector1">
            <a:avLst/>
          </a:prstGeom>
          <a:ln>
            <a:solidFill>
              <a:srgbClr val="3366FF"/>
            </a:solidFill>
            <a:tailEnd type="arrow"/>
          </a:ln>
        </p:spPr>
        <p:style>
          <a:lnRef idx="2">
            <a:schemeClr val="accent1"/>
          </a:lnRef>
          <a:fillRef idx="0">
            <a:schemeClr val="accent1"/>
          </a:fillRef>
          <a:effectRef idx="1">
            <a:schemeClr val="accent1"/>
          </a:effectRef>
          <a:fontRef idx="minor">
            <a:schemeClr val="tx1"/>
          </a:fontRef>
        </p:style>
      </p:cxnSp>
      <p:cxnSp>
        <p:nvCxnSpPr>
          <p:cNvPr id="23" name="Connecteur droit avec flèche 22"/>
          <p:cNvCxnSpPr/>
          <p:nvPr/>
        </p:nvCxnSpPr>
        <p:spPr>
          <a:xfrm>
            <a:off x="3563888" y="4149080"/>
            <a:ext cx="1152128" cy="1152128"/>
          </a:xfrm>
          <a:prstGeom prst="straightConnector1">
            <a:avLst/>
          </a:prstGeom>
          <a:ln>
            <a:solidFill>
              <a:srgbClr val="3366FF"/>
            </a:solidFill>
            <a:tailEnd type="arrow"/>
          </a:ln>
        </p:spPr>
        <p:style>
          <a:lnRef idx="2">
            <a:schemeClr val="accent1"/>
          </a:lnRef>
          <a:fillRef idx="0">
            <a:schemeClr val="accent1"/>
          </a:fillRef>
          <a:effectRef idx="1">
            <a:schemeClr val="accent1"/>
          </a:effectRef>
          <a:fontRef idx="minor">
            <a:schemeClr val="tx1"/>
          </a:fontRef>
        </p:style>
      </p:cxnSp>
      <p:graphicFrame>
        <p:nvGraphicFramePr>
          <p:cNvPr id="10" name="Tableau 9"/>
          <p:cNvGraphicFramePr>
            <a:graphicFrameLocks noGrp="1"/>
          </p:cNvGraphicFramePr>
          <p:nvPr>
            <p:extLst>
              <p:ext uri="{D42A27DB-BD31-4B8C-83A1-F6EECF244321}">
                <p14:modId xmlns:p14="http://schemas.microsoft.com/office/powerpoint/2010/main" val="352974690"/>
              </p:ext>
            </p:extLst>
          </p:nvPr>
        </p:nvGraphicFramePr>
        <p:xfrm>
          <a:off x="2267744" y="4498320"/>
          <a:ext cx="887760" cy="370840"/>
        </p:xfrm>
        <a:graphic>
          <a:graphicData uri="http://schemas.openxmlformats.org/drawingml/2006/table">
            <a:tbl>
              <a:tblPr firstRow="1" bandRow="1">
                <a:tableStyleId>{2D5ABB26-0587-4C30-8999-92F81FD0307C}</a:tableStyleId>
              </a:tblPr>
              <a:tblGrid>
                <a:gridCol w="887760"/>
              </a:tblGrid>
              <a:tr h="370840">
                <a:tc>
                  <a:txBody>
                    <a:bodyPr/>
                    <a:lstStyle/>
                    <a:p>
                      <a:pPr algn="ctr"/>
                      <a:r>
                        <a:rPr lang="en-US" dirty="0" smtClean="0"/>
                        <a:t>x</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sp>
        <p:nvSpPr>
          <p:cNvPr id="18" name="ZoneTexte 17"/>
          <p:cNvSpPr txBox="1"/>
          <p:nvPr/>
        </p:nvSpPr>
        <p:spPr>
          <a:xfrm>
            <a:off x="5004048" y="3203684"/>
            <a:ext cx="301660" cy="369332"/>
          </a:xfrm>
          <a:prstGeom prst="rect">
            <a:avLst/>
          </a:prstGeom>
          <a:noFill/>
        </p:spPr>
        <p:txBody>
          <a:bodyPr wrap="none" rtlCol="0">
            <a:spAutoFit/>
          </a:bodyPr>
          <a:lstStyle/>
          <a:p>
            <a:r>
              <a:rPr lang="en-US" b="1" dirty="0" smtClean="0">
                <a:solidFill>
                  <a:srgbClr val="FF0000"/>
                </a:solidFill>
              </a:rPr>
              <a:t>1</a:t>
            </a:r>
            <a:endParaRPr lang="en-US" b="1" dirty="0">
              <a:solidFill>
                <a:srgbClr val="FF0000"/>
              </a:solidFill>
            </a:endParaRPr>
          </a:p>
        </p:txBody>
      </p:sp>
      <p:sp>
        <p:nvSpPr>
          <p:cNvPr id="20" name="ZoneTexte 19"/>
          <p:cNvSpPr txBox="1"/>
          <p:nvPr/>
        </p:nvSpPr>
        <p:spPr>
          <a:xfrm>
            <a:off x="4932040" y="4355812"/>
            <a:ext cx="418654" cy="369332"/>
          </a:xfrm>
          <a:prstGeom prst="rect">
            <a:avLst/>
          </a:prstGeom>
          <a:noFill/>
        </p:spPr>
        <p:txBody>
          <a:bodyPr wrap="none" rtlCol="0">
            <a:spAutoFit/>
          </a:bodyPr>
          <a:lstStyle/>
          <a:p>
            <a:r>
              <a:rPr lang="en-US" b="1" dirty="0" smtClean="0">
                <a:solidFill>
                  <a:srgbClr val="3366FF"/>
                </a:solidFill>
              </a:rPr>
              <a:t>10</a:t>
            </a:r>
            <a:endParaRPr lang="en-US" b="1" dirty="0">
              <a:solidFill>
                <a:srgbClr val="3366FF"/>
              </a:solidFill>
            </a:endParaRPr>
          </a:p>
        </p:txBody>
      </p:sp>
      <p:sp>
        <p:nvSpPr>
          <p:cNvPr id="12" name="ZoneTexte 11"/>
          <p:cNvSpPr txBox="1"/>
          <p:nvPr/>
        </p:nvSpPr>
        <p:spPr>
          <a:xfrm>
            <a:off x="4067362" y="3059668"/>
            <a:ext cx="432630" cy="369332"/>
          </a:xfrm>
          <a:prstGeom prst="rect">
            <a:avLst/>
          </a:prstGeom>
          <a:noFill/>
          <a:ln>
            <a:noFill/>
          </a:ln>
        </p:spPr>
        <p:txBody>
          <a:bodyPr wrap="none" rtlCol="0">
            <a:spAutoFit/>
          </a:bodyPr>
          <a:lstStyle/>
          <a:p>
            <a:r>
              <a:rPr lang="fr-FR" dirty="0" smtClean="0">
                <a:solidFill>
                  <a:srgbClr val="FF0000"/>
                </a:solidFill>
              </a:rPr>
              <a:t>V1</a:t>
            </a:r>
            <a:endParaRPr lang="fr-FR" dirty="0">
              <a:solidFill>
                <a:srgbClr val="FF0000"/>
              </a:solidFill>
            </a:endParaRPr>
          </a:p>
        </p:txBody>
      </p:sp>
      <p:sp>
        <p:nvSpPr>
          <p:cNvPr id="22" name="ZoneTexte 21"/>
          <p:cNvSpPr txBox="1"/>
          <p:nvPr/>
        </p:nvSpPr>
        <p:spPr>
          <a:xfrm>
            <a:off x="4067944" y="4859868"/>
            <a:ext cx="432630" cy="369332"/>
          </a:xfrm>
          <a:prstGeom prst="rect">
            <a:avLst/>
          </a:prstGeom>
          <a:noFill/>
        </p:spPr>
        <p:txBody>
          <a:bodyPr wrap="none" rtlCol="0">
            <a:spAutoFit/>
          </a:bodyPr>
          <a:lstStyle/>
          <a:p>
            <a:r>
              <a:rPr lang="fr-FR" dirty="0" smtClean="0">
                <a:solidFill>
                  <a:srgbClr val="3366FF"/>
                </a:solidFill>
              </a:rPr>
              <a:t>V2</a:t>
            </a:r>
            <a:endParaRPr lang="fr-FR" dirty="0">
              <a:solidFill>
                <a:srgbClr val="3366FF"/>
              </a:solidFill>
            </a:endParaRPr>
          </a:p>
        </p:txBody>
      </p:sp>
    </p:spTree>
    <p:extLst>
      <p:ext uri="{BB962C8B-B14F-4D97-AF65-F5344CB8AC3E}">
        <p14:creationId xmlns:p14="http://schemas.microsoft.com/office/powerpoint/2010/main" val="64229487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12"/>
                                        </p:tgtEl>
                                        <p:attrNameLst>
                                          <p:attrName>style.visibility</p:attrName>
                                        </p:attrNameLst>
                                      </p:cBhvr>
                                      <p:to>
                                        <p:strVal val="hidden"/>
                                      </p:to>
                                    </p:set>
                                  </p:childTnLst>
                                </p:cTn>
                              </p:par>
                              <p:par>
                                <p:cTn id="17" presetID="5" presetClass="exit" presetSubtype="10" fill="hold" nodeType="withEffect">
                                  <p:stCondLst>
                                    <p:cond delay="0"/>
                                  </p:stCondLst>
                                  <p:childTnLst>
                                    <p:animEffect transition="out" filter="checkerboard(across)">
                                      <p:cBhvr>
                                        <p:cTn id="18" dur="500"/>
                                        <p:tgtEl>
                                          <p:spTgt spid="11"/>
                                        </p:tgtEl>
                                      </p:cBhvr>
                                    </p:animEffect>
                                    <p:set>
                                      <p:cBhvr>
                                        <p:cTn id="19" dur="1" fill="hold">
                                          <p:stCondLst>
                                            <p:cond delay="499"/>
                                          </p:stCondLst>
                                        </p:cTn>
                                        <p:tgtEl>
                                          <p:spTgt spid="11"/>
                                        </p:tgtEl>
                                        <p:attrNameLst>
                                          <p:attrName>style.visibility</p:attrName>
                                        </p:attrNameLst>
                                      </p:cBhvr>
                                      <p:to>
                                        <p:strVal val="hidden"/>
                                      </p:to>
                                    </p:set>
                                  </p:childTnLst>
                                </p:cTn>
                              </p:par>
                              <p:par>
                                <p:cTn id="20" presetID="5" presetClass="exit" presetSubtype="10" fill="hold" nodeType="withEffect">
                                  <p:stCondLst>
                                    <p:cond delay="0"/>
                                  </p:stCondLst>
                                  <p:childTnLst>
                                    <p:animEffect transition="out" filter="checkerboard(across)">
                                      <p:cBhvr>
                                        <p:cTn id="21" dur="500"/>
                                        <p:tgtEl>
                                          <p:spTgt spid="13"/>
                                        </p:tgtEl>
                                      </p:cBhvr>
                                    </p:animEffect>
                                    <p:set>
                                      <p:cBhvr>
                                        <p:cTn id="22" dur="1" fill="hold">
                                          <p:stCondLst>
                                            <p:cond delay="499"/>
                                          </p:stCondLst>
                                        </p:cTn>
                                        <p:tgtEl>
                                          <p:spTgt spid="13"/>
                                        </p:tgtEl>
                                        <p:attrNameLst>
                                          <p:attrName>style.visibility</p:attrName>
                                        </p:attrNameLst>
                                      </p:cBhvr>
                                      <p:to>
                                        <p:strVal val="hidden"/>
                                      </p:to>
                                    </p:set>
                                  </p:childTnLst>
                                </p:cTn>
                              </p:par>
                              <p:par>
                                <p:cTn id="23" presetID="5" presetClass="exit" presetSubtype="10" fill="hold" nodeType="withEffect">
                                  <p:stCondLst>
                                    <p:cond delay="0"/>
                                  </p:stCondLst>
                                  <p:childTnLst>
                                    <p:animEffect transition="out" filter="checkerboard(across)">
                                      <p:cBhvr>
                                        <p:cTn id="24" dur="500"/>
                                        <p:tgtEl>
                                          <p:spTgt spid="15"/>
                                        </p:tgtEl>
                                      </p:cBhvr>
                                    </p:animEffect>
                                    <p:set>
                                      <p:cBhvr>
                                        <p:cTn id="25" dur="1" fill="hold">
                                          <p:stCondLst>
                                            <p:cond delay="499"/>
                                          </p:stCondLst>
                                        </p:cTn>
                                        <p:tgtEl>
                                          <p:spTgt spid="15"/>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21"/>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19"/>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22"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smtClean="0"/>
              <a:t>Another query</a:t>
            </a:r>
            <a:endParaRPr lang="en-US" dirty="0"/>
          </a:p>
        </p:txBody>
      </p:sp>
      <p:sp>
        <p:nvSpPr>
          <p:cNvPr id="3" name="Espace réservé du contenu 2"/>
          <p:cNvSpPr>
            <a:spLocks noGrp="1"/>
          </p:cNvSpPr>
          <p:nvPr>
            <p:ph idx="1"/>
          </p:nvPr>
        </p:nvSpPr>
        <p:spPr>
          <a:xfrm>
            <a:off x="457200" y="1600200"/>
            <a:ext cx="8291264" cy="1108720"/>
          </a:xfrm>
        </p:spPr>
        <p:txBody>
          <a:bodyPr>
            <a:noAutofit/>
          </a:bodyPr>
          <a:lstStyle/>
          <a:p>
            <a:pPr marL="0" lvl="1" indent="0">
              <a:buNone/>
            </a:pPr>
            <a:r>
              <a:rPr lang="en-US" dirty="0"/>
              <a:t>∃</a:t>
            </a:r>
            <a:r>
              <a:rPr lang="en-US" dirty="0" err="1"/>
              <a:t>x’,x”,y</a:t>
            </a:r>
            <a:r>
              <a:rPr lang="en-US" dirty="0"/>
              <a:t> ( R(</a:t>
            </a:r>
            <a:r>
              <a:rPr lang="en-US" dirty="0" err="1"/>
              <a:t>xy</a:t>
            </a:r>
            <a:r>
              <a:rPr lang="en-US" dirty="0"/>
              <a:t>) ⋀ R(</a:t>
            </a:r>
            <a:r>
              <a:rPr lang="en-US" dirty="0" err="1"/>
              <a:t>x’y</a:t>
            </a:r>
            <a:r>
              <a:rPr lang="en-US" dirty="0"/>
              <a:t>) ⋀ R(x”,1</a:t>
            </a:r>
            <a:r>
              <a:rPr lang="en-US" dirty="0" smtClean="0"/>
              <a:t>)</a:t>
            </a:r>
            <a:r>
              <a:rPr lang="en-US" dirty="0"/>
              <a:t> </a:t>
            </a:r>
            <a:r>
              <a:rPr lang="en-US" b="1" dirty="0">
                <a:solidFill>
                  <a:srgbClr val="FF0000"/>
                </a:solidFill>
              </a:rPr>
              <a:t>⋀ </a:t>
            </a:r>
            <a:r>
              <a:rPr lang="en-US" b="1" dirty="0" smtClean="0">
                <a:solidFill>
                  <a:srgbClr val="FF0000"/>
                </a:solidFill>
              </a:rPr>
              <a:t> x’ = x” </a:t>
            </a:r>
            <a:r>
              <a:rPr lang="en-US" b="1" dirty="0">
                <a:solidFill>
                  <a:srgbClr val="FF0000"/>
                </a:solidFill>
              </a:rPr>
              <a:t>⋀ </a:t>
            </a:r>
            <a:r>
              <a:rPr lang="en-US" b="1" dirty="0" smtClean="0">
                <a:solidFill>
                  <a:srgbClr val="FF0000"/>
                </a:solidFill>
              </a:rPr>
              <a:t>R(</a:t>
            </a:r>
            <a:r>
              <a:rPr lang="en-US" b="1" dirty="0" err="1" smtClean="0">
                <a:solidFill>
                  <a:srgbClr val="FF0000"/>
                </a:solidFill>
              </a:rPr>
              <a:t>z,z</a:t>
            </a:r>
            <a:r>
              <a:rPr lang="en-US" b="1" dirty="0" smtClean="0">
                <a:solidFill>
                  <a:srgbClr val="FF0000"/>
                </a:solidFill>
              </a:rPr>
              <a:t>) </a:t>
            </a:r>
            <a:r>
              <a:rPr lang="en-US" dirty="0" smtClean="0"/>
              <a:t>)</a:t>
            </a:r>
          </a:p>
          <a:p>
            <a:pPr marL="0" lvl="1" indent="0">
              <a:buNone/>
            </a:pPr>
            <a:r>
              <a:rPr lang="en-US" dirty="0" smtClean="0"/>
              <a:t>Q’ = ∃x’,</a:t>
            </a:r>
            <a:r>
              <a:rPr lang="en-US" dirty="0" err="1" smtClean="0"/>
              <a:t>y,z</a:t>
            </a:r>
            <a:r>
              <a:rPr lang="en-US" dirty="0" smtClean="0"/>
              <a:t> </a:t>
            </a:r>
            <a:r>
              <a:rPr lang="en-US" dirty="0"/>
              <a:t>( </a:t>
            </a:r>
            <a:r>
              <a:rPr lang="en-US" dirty="0" smtClean="0"/>
              <a:t>R(</a:t>
            </a:r>
            <a:r>
              <a:rPr lang="en-US" dirty="0" err="1" smtClean="0"/>
              <a:t>xy</a:t>
            </a:r>
            <a:r>
              <a:rPr lang="en-US" dirty="0" smtClean="0"/>
              <a:t>) </a:t>
            </a:r>
            <a:r>
              <a:rPr lang="en-US" dirty="0"/>
              <a:t>⋀ </a:t>
            </a:r>
            <a:r>
              <a:rPr lang="en-US" dirty="0" smtClean="0"/>
              <a:t>R(</a:t>
            </a:r>
            <a:r>
              <a:rPr lang="en-US" dirty="0" err="1" smtClean="0"/>
              <a:t>x’y</a:t>
            </a:r>
            <a:r>
              <a:rPr lang="en-US" dirty="0" smtClean="0"/>
              <a:t>) ⋀ R(x’,1) ⋀ R(</a:t>
            </a:r>
            <a:r>
              <a:rPr lang="en-US" dirty="0" err="1" smtClean="0"/>
              <a:t>z,z</a:t>
            </a:r>
            <a:r>
              <a:rPr lang="en-US" dirty="0" smtClean="0"/>
              <a:t>) )</a:t>
            </a:r>
          </a:p>
          <a:p>
            <a:pPr marL="0" lvl="1" indent="0">
              <a:buNone/>
            </a:pPr>
            <a:endParaRPr lang="en-US" dirty="0"/>
          </a:p>
          <a:p>
            <a:pPr marL="0" lvl="1" indent="0">
              <a:buNone/>
            </a:pPr>
            <a:endParaRPr lang="en-US" dirty="0"/>
          </a:p>
        </p:txBody>
      </p:sp>
      <p:sp>
        <p:nvSpPr>
          <p:cNvPr id="4" name="Espace réservé de la date 3"/>
          <p:cNvSpPr>
            <a:spLocks noGrp="1"/>
          </p:cNvSpPr>
          <p:nvPr>
            <p:ph type="dt" sz="half" idx="10"/>
          </p:nvPr>
        </p:nvSpPr>
        <p:spPr/>
        <p:txBody>
          <a:bodyPr/>
          <a:lstStyle/>
          <a:p>
            <a:fld id="{47D0763F-5DE3-8448-B59A-BF490F309BAD}" type="datetime1">
              <a:rPr lang="en-US" smtClean="0"/>
              <a:t>3/19/12</a:t>
            </a:fld>
            <a:endParaRPr lang="fr-FR"/>
          </a:p>
        </p:txBody>
      </p:sp>
      <p:sp>
        <p:nvSpPr>
          <p:cNvPr id="5" name="Espace réservé du numéro de diapositive 4"/>
          <p:cNvSpPr>
            <a:spLocks noGrp="1"/>
          </p:cNvSpPr>
          <p:nvPr>
            <p:ph type="sldNum" sz="quarter" idx="12"/>
          </p:nvPr>
        </p:nvSpPr>
        <p:spPr/>
        <p:txBody>
          <a:bodyPr/>
          <a:lstStyle/>
          <a:p>
            <a:fld id="{09128B45-356E-4A35-ADDB-0EE72B20EEE7}" type="slidenum">
              <a:rPr lang="fr-FR" smtClean="0"/>
              <a:pPr/>
              <a:t>41</a:t>
            </a:fld>
            <a:endParaRPr lang="fr-FR"/>
          </a:p>
        </p:txBody>
      </p:sp>
      <p:graphicFrame>
        <p:nvGraphicFramePr>
          <p:cNvPr id="6" name="Tableau 5"/>
          <p:cNvGraphicFramePr>
            <a:graphicFrameLocks noGrp="1"/>
          </p:cNvGraphicFramePr>
          <p:nvPr>
            <p:extLst>
              <p:ext uri="{D42A27DB-BD31-4B8C-83A1-F6EECF244321}">
                <p14:modId xmlns:p14="http://schemas.microsoft.com/office/powerpoint/2010/main" val="3772910067"/>
              </p:ext>
            </p:extLst>
          </p:nvPr>
        </p:nvGraphicFramePr>
        <p:xfrm>
          <a:off x="1835696" y="2924944"/>
          <a:ext cx="1728192" cy="1940560"/>
        </p:xfrm>
        <a:graphic>
          <a:graphicData uri="http://schemas.openxmlformats.org/drawingml/2006/table">
            <a:tbl>
              <a:tblPr firstRow="1" bandRow="1">
                <a:tableStyleId>{2D5ABB26-0587-4C30-8999-92F81FD0307C}</a:tableStyleId>
              </a:tblPr>
              <a:tblGrid>
                <a:gridCol w="864096"/>
                <a:gridCol w="864096"/>
              </a:tblGrid>
              <a:tr h="370840">
                <a:tc>
                  <a:txBody>
                    <a:bodyPr/>
                    <a:lstStyle/>
                    <a:p>
                      <a:pPr algn="ctr"/>
                      <a:r>
                        <a:rPr lang="en-US" sz="2400" b="1" dirty="0" smtClean="0"/>
                        <a:t>Q’</a:t>
                      </a:r>
                      <a:endParaRPr lang="en-US" sz="2400" b="1"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70840">
                <a:tc>
                  <a:txBody>
                    <a:bodyPr/>
                    <a:lstStyle/>
                    <a:p>
                      <a:pPr algn="ctr"/>
                      <a:r>
                        <a:rPr lang="en-US" b="1" dirty="0" smtClean="0"/>
                        <a:t>x</a:t>
                      </a:r>
                      <a:endParaRPr lang="en-US" b="1"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dirty="0" smtClean="0"/>
                        <a:t>y</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70840">
                <a:tc>
                  <a:txBody>
                    <a:bodyPr/>
                    <a:lstStyle/>
                    <a:p>
                      <a:pPr algn="ctr"/>
                      <a:r>
                        <a:rPr lang="en-US" dirty="0" smtClean="0"/>
                        <a:t>x’</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dirty="0" smtClean="0"/>
                        <a:t>y</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70840">
                <a:tc>
                  <a:txBody>
                    <a:bodyPr/>
                    <a:lstStyle/>
                    <a:p>
                      <a:pPr algn="ctr"/>
                      <a:r>
                        <a:rPr lang="en-US" dirty="0" smtClean="0"/>
                        <a:t>x’</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dirty="0" smtClean="0"/>
                        <a:t>1</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70840">
                <a:tc>
                  <a:txBody>
                    <a:bodyPr/>
                    <a:lstStyle/>
                    <a:p>
                      <a:pPr algn="ctr"/>
                      <a:r>
                        <a:rPr lang="en-US" dirty="0" smtClean="0"/>
                        <a:t>z</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dirty="0" smtClean="0"/>
                        <a:t>z</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graphicFrame>
        <p:nvGraphicFramePr>
          <p:cNvPr id="7" name="Tableau 6"/>
          <p:cNvGraphicFramePr>
            <a:graphicFrameLocks noGrp="1"/>
          </p:cNvGraphicFramePr>
          <p:nvPr>
            <p:extLst>
              <p:ext uri="{D42A27DB-BD31-4B8C-83A1-F6EECF244321}">
                <p14:modId xmlns:p14="http://schemas.microsoft.com/office/powerpoint/2010/main" val="203619095"/>
              </p:ext>
            </p:extLst>
          </p:nvPr>
        </p:nvGraphicFramePr>
        <p:xfrm>
          <a:off x="4716016" y="2852936"/>
          <a:ext cx="1728192" cy="3053080"/>
        </p:xfrm>
        <a:graphic>
          <a:graphicData uri="http://schemas.openxmlformats.org/drawingml/2006/table">
            <a:tbl>
              <a:tblPr firstRow="1" bandRow="1">
                <a:tableStyleId>{2D5ABB26-0587-4C30-8999-92F81FD0307C}</a:tableStyleId>
              </a:tblPr>
              <a:tblGrid>
                <a:gridCol w="864096"/>
                <a:gridCol w="864096"/>
              </a:tblGrid>
              <a:tr h="370840">
                <a:tc>
                  <a:txBody>
                    <a:bodyPr/>
                    <a:lstStyle/>
                    <a:p>
                      <a:pPr algn="ctr"/>
                      <a:r>
                        <a:rPr lang="en-US" sz="2400" b="1" dirty="0" smtClean="0"/>
                        <a:t>I</a:t>
                      </a:r>
                      <a:endParaRPr lang="en-US" sz="2400" b="1"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endParaRPr lang="en-US" dirty="0"/>
                    </a:p>
                  </a:txBody>
                  <a:tcPr>
                    <a:lnL w="12700" cap="flat" cmpd="sng" algn="ctr">
                      <a:solidFill>
                        <a:scrgbClr r="0" g="0" b="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70840">
                <a:tc>
                  <a:txBody>
                    <a:bodyPr/>
                    <a:lstStyle/>
                    <a:p>
                      <a:pPr algn="ctr"/>
                      <a:r>
                        <a:rPr lang="en-US" dirty="0" smtClean="0"/>
                        <a:t>1</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dirty="0" smtClean="0"/>
                        <a:t>2</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70840">
                <a:tc>
                  <a:txBody>
                    <a:bodyPr/>
                    <a:lstStyle/>
                    <a:p>
                      <a:pPr algn="ctr"/>
                      <a:r>
                        <a:rPr lang="en-US" dirty="0" smtClean="0"/>
                        <a:t>3</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dirty="0" smtClean="0"/>
                        <a:t>2</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70840">
                <a:tc>
                  <a:txBody>
                    <a:bodyPr/>
                    <a:lstStyle/>
                    <a:p>
                      <a:pPr algn="ctr"/>
                      <a:r>
                        <a:rPr lang="en-US" dirty="0" smtClean="0"/>
                        <a:t>4</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dirty="0" smtClean="0"/>
                        <a:t>1</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70840">
                <a:tc>
                  <a:txBody>
                    <a:bodyPr/>
                    <a:lstStyle/>
                    <a:p>
                      <a:pPr algn="ctr"/>
                      <a:r>
                        <a:rPr lang="en-US" b="1" dirty="0" smtClean="0">
                          <a:solidFill>
                            <a:srgbClr val="3366FF"/>
                          </a:solidFill>
                        </a:rPr>
                        <a:t>10</a:t>
                      </a:r>
                      <a:endParaRPr lang="en-US" b="1" dirty="0">
                        <a:solidFill>
                          <a:srgbClr val="3366FF"/>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dirty="0" smtClean="0"/>
                        <a:t>20</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70840">
                <a:tc>
                  <a:txBody>
                    <a:bodyPr/>
                    <a:lstStyle/>
                    <a:p>
                      <a:pPr algn="ctr"/>
                      <a:r>
                        <a:rPr lang="en-US" dirty="0" smtClean="0"/>
                        <a:t>30</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dirty="0" smtClean="0"/>
                        <a:t>20</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70840">
                <a:tc>
                  <a:txBody>
                    <a:bodyPr/>
                    <a:lstStyle/>
                    <a:p>
                      <a:pPr algn="ctr"/>
                      <a:r>
                        <a:rPr lang="en-US" dirty="0" smtClean="0"/>
                        <a:t>30</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dirty="0" smtClean="0"/>
                        <a:t>1</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70840">
                <a:tc>
                  <a:txBody>
                    <a:bodyPr/>
                    <a:lstStyle/>
                    <a:p>
                      <a:pPr algn="ctr"/>
                      <a:r>
                        <a:rPr lang="en-US" dirty="0" smtClean="0"/>
                        <a:t>5</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dirty="0" smtClean="0"/>
                        <a:t>5</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graphicFrame>
        <p:nvGraphicFramePr>
          <p:cNvPr id="9" name="Tableau 8"/>
          <p:cNvGraphicFramePr>
            <a:graphicFrameLocks noGrp="1"/>
          </p:cNvGraphicFramePr>
          <p:nvPr>
            <p:extLst>
              <p:ext uri="{D42A27DB-BD31-4B8C-83A1-F6EECF244321}">
                <p14:modId xmlns:p14="http://schemas.microsoft.com/office/powerpoint/2010/main" val="473718339"/>
              </p:ext>
            </p:extLst>
          </p:nvPr>
        </p:nvGraphicFramePr>
        <p:xfrm>
          <a:off x="7308304" y="3353400"/>
          <a:ext cx="864096" cy="828040"/>
        </p:xfrm>
        <a:graphic>
          <a:graphicData uri="http://schemas.openxmlformats.org/drawingml/2006/table">
            <a:tbl>
              <a:tblPr firstRow="1" bandRow="1">
                <a:tableStyleId>{2D5ABB26-0587-4C30-8999-92F81FD0307C}</a:tableStyleId>
              </a:tblPr>
              <a:tblGrid>
                <a:gridCol w="864096"/>
              </a:tblGrid>
              <a:tr h="370840">
                <a:tc>
                  <a:txBody>
                    <a:bodyPr/>
                    <a:lstStyle/>
                    <a:p>
                      <a:pPr algn="ctr"/>
                      <a:r>
                        <a:rPr lang="en-US" sz="2400" b="1" dirty="0" smtClean="0">
                          <a:solidFill>
                            <a:srgbClr val="3366FF"/>
                          </a:solidFill>
                        </a:rPr>
                        <a:t>Q’(I)</a:t>
                      </a:r>
                      <a:endParaRPr lang="en-US" sz="2400" b="1" dirty="0">
                        <a:solidFill>
                          <a:srgbClr val="3366FF"/>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70840">
                <a:tc>
                  <a:txBody>
                    <a:bodyPr/>
                    <a:lstStyle/>
                    <a:p>
                      <a:pPr algn="ctr"/>
                      <a:r>
                        <a:rPr lang="en-US" b="1" dirty="0" smtClean="0">
                          <a:solidFill>
                            <a:srgbClr val="3366FF"/>
                          </a:solidFill>
                        </a:rPr>
                        <a:t>10</a:t>
                      </a:r>
                      <a:endParaRPr lang="en-US" b="1" dirty="0">
                        <a:solidFill>
                          <a:srgbClr val="3366FF"/>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cxnSp>
        <p:nvCxnSpPr>
          <p:cNvPr id="19" name="Connecteur droit avec flèche 18"/>
          <p:cNvCxnSpPr/>
          <p:nvPr/>
        </p:nvCxnSpPr>
        <p:spPr>
          <a:xfrm>
            <a:off x="3563888" y="3497416"/>
            <a:ext cx="1152128" cy="115212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1" name="Connecteur droit avec flèche 20"/>
          <p:cNvCxnSpPr/>
          <p:nvPr/>
        </p:nvCxnSpPr>
        <p:spPr>
          <a:xfrm>
            <a:off x="3563888" y="3929464"/>
            <a:ext cx="1152128" cy="108012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3" name="Connecteur droit avec flèche 22"/>
          <p:cNvCxnSpPr/>
          <p:nvPr/>
        </p:nvCxnSpPr>
        <p:spPr>
          <a:xfrm>
            <a:off x="3563888" y="4289504"/>
            <a:ext cx="1152128" cy="108012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0" name="Connecteur droit avec flèche 19"/>
          <p:cNvCxnSpPr/>
          <p:nvPr/>
        </p:nvCxnSpPr>
        <p:spPr>
          <a:xfrm>
            <a:off x="3563888" y="4649544"/>
            <a:ext cx="1152128" cy="108012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aphicFrame>
        <p:nvGraphicFramePr>
          <p:cNvPr id="13" name="Tableau 12"/>
          <p:cNvGraphicFramePr>
            <a:graphicFrameLocks noGrp="1"/>
          </p:cNvGraphicFramePr>
          <p:nvPr>
            <p:extLst>
              <p:ext uri="{D42A27DB-BD31-4B8C-83A1-F6EECF244321}">
                <p14:modId xmlns:p14="http://schemas.microsoft.com/office/powerpoint/2010/main" val="2217336744"/>
              </p:ext>
            </p:extLst>
          </p:nvPr>
        </p:nvGraphicFramePr>
        <p:xfrm>
          <a:off x="2267744" y="5002376"/>
          <a:ext cx="887760" cy="370840"/>
        </p:xfrm>
        <a:graphic>
          <a:graphicData uri="http://schemas.openxmlformats.org/drawingml/2006/table">
            <a:tbl>
              <a:tblPr firstRow="1" bandRow="1">
                <a:tableStyleId>{2D5ABB26-0587-4C30-8999-92F81FD0307C}</a:tableStyleId>
              </a:tblPr>
              <a:tblGrid>
                <a:gridCol w="887760"/>
              </a:tblGrid>
              <a:tr h="370840">
                <a:tc>
                  <a:txBody>
                    <a:bodyPr/>
                    <a:lstStyle/>
                    <a:p>
                      <a:pPr algn="ctr"/>
                      <a:r>
                        <a:rPr lang="en-US" dirty="0" smtClean="0"/>
                        <a:t>x</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sp>
        <p:nvSpPr>
          <p:cNvPr id="14" name="ZoneTexte 13"/>
          <p:cNvSpPr txBox="1"/>
          <p:nvPr/>
        </p:nvSpPr>
        <p:spPr>
          <a:xfrm>
            <a:off x="3851920" y="3347700"/>
            <a:ext cx="432630" cy="369332"/>
          </a:xfrm>
          <a:prstGeom prst="rect">
            <a:avLst/>
          </a:prstGeom>
          <a:noFill/>
          <a:ln>
            <a:noFill/>
          </a:ln>
        </p:spPr>
        <p:txBody>
          <a:bodyPr wrap="none" rtlCol="0">
            <a:spAutoFit/>
          </a:bodyPr>
          <a:lstStyle/>
          <a:p>
            <a:r>
              <a:rPr lang="fr-FR" dirty="0" smtClean="0">
                <a:solidFill>
                  <a:srgbClr val="FF0000"/>
                </a:solidFill>
              </a:rPr>
              <a:t>V1</a:t>
            </a:r>
            <a:endParaRPr lang="fr-FR" dirty="0">
              <a:solidFill>
                <a:srgbClr val="FF0000"/>
              </a:solidFill>
            </a:endParaRPr>
          </a:p>
        </p:txBody>
      </p:sp>
      <p:sp>
        <p:nvSpPr>
          <p:cNvPr id="15" name="ZoneTexte 14"/>
          <p:cNvSpPr txBox="1"/>
          <p:nvPr/>
        </p:nvSpPr>
        <p:spPr>
          <a:xfrm>
            <a:off x="3852502" y="5147900"/>
            <a:ext cx="432630" cy="369332"/>
          </a:xfrm>
          <a:prstGeom prst="rect">
            <a:avLst/>
          </a:prstGeom>
          <a:noFill/>
        </p:spPr>
        <p:txBody>
          <a:bodyPr wrap="none" rtlCol="0">
            <a:spAutoFit/>
          </a:bodyPr>
          <a:lstStyle/>
          <a:p>
            <a:r>
              <a:rPr lang="fr-FR" dirty="0" smtClean="0">
                <a:solidFill>
                  <a:srgbClr val="3366FF"/>
                </a:solidFill>
              </a:rPr>
              <a:t>V2</a:t>
            </a:r>
            <a:endParaRPr lang="fr-FR" dirty="0">
              <a:solidFill>
                <a:srgbClr val="3366FF"/>
              </a:solidFill>
            </a:endParaRPr>
          </a:p>
        </p:txBody>
      </p:sp>
      <p:sp>
        <p:nvSpPr>
          <p:cNvPr id="8" name="Multiplication 7"/>
          <p:cNvSpPr/>
          <p:nvPr/>
        </p:nvSpPr>
        <p:spPr>
          <a:xfrm>
            <a:off x="3923928" y="3429000"/>
            <a:ext cx="288032" cy="216024"/>
          </a:xfrm>
          <a:prstGeom prst="mathMultiply">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90062946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8"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smtClean="0"/>
              <a:t>Question</a:t>
            </a:r>
            <a:endParaRPr lang="en-US" dirty="0"/>
          </a:p>
        </p:txBody>
      </p:sp>
      <p:sp>
        <p:nvSpPr>
          <p:cNvPr id="3" name="Espace réservé du contenu 2"/>
          <p:cNvSpPr>
            <a:spLocks noGrp="1"/>
          </p:cNvSpPr>
          <p:nvPr>
            <p:ph idx="1"/>
          </p:nvPr>
        </p:nvSpPr>
        <p:spPr/>
        <p:txBody>
          <a:bodyPr/>
          <a:lstStyle/>
          <a:p>
            <a:pPr marL="0" indent="0">
              <a:buNone/>
            </a:pPr>
            <a:r>
              <a:rPr lang="en-US" dirty="0" smtClean="0"/>
              <a:t>Definition: 	Q</a:t>
            </a:r>
            <a:r>
              <a:rPr lang="en-US" dirty="0"/>
              <a:t>’ ⊆ </a:t>
            </a:r>
            <a:r>
              <a:rPr lang="en-US" dirty="0" smtClean="0"/>
              <a:t>Q if for all I, </a:t>
            </a:r>
            <a:r>
              <a:rPr lang="en-US" dirty="0"/>
              <a:t>Q</a:t>
            </a:r>
            <a:r>
              <a:rPr lang="en-US" dirty="0" smtClean="0"/>
              <a:t>’(I) </a:t>
            </a:r>
            <a:r>
              <a:rPr lang="en-US" dirty="0"/>
              <a:t>⊆ </a:t>
            </a:r>
            <a:r>
              <a:rPr lang="en-US" dirty="0" smtClean="0"/>
              <a:t>Q(I)</a:t>
            </a:r>
          </a:p>
          <a:p>
            <a:pPr marL="0" indent="0">
              <a:buNone/>
            </a:pPr>
            <a:r>
              <a:rPr lang="en-US" dirty="0"/>
              <a:t>	</a:t>
            </a:r>
            <a:r>
              <a:rPr lang="en-US" dirty="0" smtClean="0"/>
              <a:t>	</a:t>
            </a:r>
            <a:r>
              <a:rPr lang="en-US" dirty="0"/>
              <a:t>Q’ ≣</a:t>
            </a:r>
            <a:r>
              <a:rPr lang="en-US" dirty="0" smtClean="0"/>
              <a:t> Q if </a:t>
            </a:r>
            <a:r>
              <a:rPr lang="en-US" dirty="0"/>
              <a:t>Q’ ⊆ Q </a:t>
            </a:r>
            <a:r>
              <a:rPr lang="en-US" dirty="0" smtClean="0"/>
              <a:t>and Q </a:t>
            </a:r>
            <a:r>
              <a:rPr lang="en-US" dirty="0"/>
              <a:t>⊆ </a:t>
            </a:r>
            <a:r>
              <a:rPr lang="en-US" dirty="0" smtClean="0"/>
              <a:t>Q’ </a:t>
            </a:r>
          </a:p>
          <a:p>
            <a:pPr marL="0" indent="0">
              <a:buNone/>
            </a:pPr>
            <a:endParaRPr lang="en-US" dirty="0"/>
          </a:p>
          <a:p>
            <a:pPr marL="0" indent="0">
              <a:buNone/>
            </a:pPr>
            <a:r>
              <a:rPr lang="en-US" dirty="0" smtClean="0"/>
              <a:t>Problem: given </a:t>
            </a:r>
            <a:r>
              <a:rPr lang="en-US" dirty="0"/>
              <a:t>Q</a:t>
            </a:r>
            <a:r>
              <a:rPr lang="en-US" dirty="0" smtClean="0"/>
              <a:t>’, Q, test whether </a:t>
            </a:r>
            <a:r>
              <a:rPr lang="en-US" dirty="0"/>
              <a:t>Q’ ⊆ Q</a:t>
            </a:r>
            <a:r>
              <a:rPr lang="en-US" dirty="0" smtClean="0"/>
              <a:t> </a:t>
            </a:r>
          </a:p>
          <a:p>
            <a:pPr marL="0" indent="0">
              <a:buNone/>
            </a:pPr>
            <a:endParaRPr lang="en-US" dirty="0"/>
          </a:p>
          <a:p>
            <a:pPr marL="0" indent="0">
              <a:buNone/>
            </a:pPr>
            <a:r>
              <a:rPr lang="en-US" dirty="0" smtClean="0"/>
              <a:t>Central issue for query optimization</a:t>
            </a:r>
            <a:endParaRPr lang="en-US" dirty="0"/>
          </a:p>
        </p:txBody>
      </p:sp>
      <p:sp>
        <p:nvSpPr>
          <p:cNvPr id="4" name="Espace réservé de la date 3"/>
          <p:cNvSpPr>
            <a:spLocks noGrp="1"/>
          </p:cNvSpPr>
          <p:nvPr>
            <p:ph type="dt" sz="half" idx="10"/>
          </p:nvPr>
        </p:nvSpPr>
        <p:spPr/>
        <p:txBody>
          <a:bodyPr/>
          <a:lstStyle/>
          <a:p>
            <a:fld id="{47D0763F-5DE3-8448-B59A-BF490F309BAD}" type="datetime1">
              <a:rPr lang="en-US" smtClean="0"/>
              <a:t>3/19/12</a:t>
            </a:fld>
            <a:endParaRPr lang="fr-FR"/>
          </a:p>
        </p:txBody>
      </p:sp>
      <p:sp>
        <p:nvSpPr>
          <p:cNvPr id="5" name="Espace réservé du numéro de diapositive 4"/>
          <p:cNvSpPr>
            <a:spLocks noGrp="1"/>
          </p:cNvSpPr>
          <p:nvPr>
            <p:ph type="sldNum" sz="quarter" idx="12"/>
          </p:nvPr>
        </p:nvSpPr>
        <p:spPr/>
        <p:txBody>
          <a:bodyPr/>
          <a:lstStyle/>
          <a:p>
            <a:fld id="{09128B45-356E-4A35-ADDB-0EE72B20EEE7}" type="slidenum">
              <a:rPr lang="fr-FR" smtClean="0"/>
              <a:pPr/>
              <a:t>42</a:t>
            </a:fld>
            <a:endParaRPr lang="fr-FR"/>
          </a:p>
        </p:txBody>
      </p:sp>
    </p:spTree>
    <p:extLst>
      <p:ext uri="{BB962C8B-B14F-4D97-AF65-F5344CB8AC3E}">
        <p14:creationId xmlns:p14="http://schemas.microsoft.com/office/powerpoint/2010/main" val="556165667"/>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507288" cy="1143000"/>
          </a:xfrm>
        </p:spPr>
        <p:txBody>
          <a:bodyPr/>
          <a:lstStyle/>
          <a:p>
            <a:r>
              <a:rPr lang="en-US" dirty="0"/>
              <a:t>I</a:t>
            </a:r>
            <a:r>
              <a:rPr lang="en-US" dirty="0" smtClean="0"/>
              <a:t>f there is a homomorphism from Q to Q</a:t>
            </a:r>
            <a:r>
              <a:rPr lang="en-US" dirty="0"/>
              <a:t>’, Q’ ⊆ Q </a:t>
            </a:r>
          </a:p>
        </p:txBody>
      </p:sp>
      <p:sp>
        <p:nvSpPr>
          <p:cNvPr id="4" name="Espace réservé de la date 3"/>
          <p:cNvSpPr>
            <a:spLocks noGrp="1"/>
          </p:cNvSpPr>
          <p:nvPr>
            <p:ph type="dt" sz="half" idx="10"/>
          </p:nvPr>
        </p:nvSpPr>
        <p:spPr>
          <a:xfrm>
            <a:off x="169168" y="6356350"/>
            <a:ext cx="2133600" cy="365125"/>
          </a:xfrm>
        </p:spPr>
        <p:txBody>
          <a:bodyPr/>
          <a:lstStyle/>
          <a:p>
            <a:fld id="{47D0763F-5DE3-8448-B59A-BF490F309BAD}" type="datetime1">
              <a:rPr lang="en-US" smtClean="0"/>
              <a:t>3/19/12</a:t>
            </a:fld>
            <a:endParaRPr lang="fr-FR" dirty="0"/>
          </a:p>
        </p:txBody>
      </p:sp>
      <p:sp>
        <p:nvSpPr>
          <p:cNvPr id="5" name="Espace réservé du numéro de diapositive 4"/>
          <p:cNvSpPr>
            <a:spLocks noGrp="1"/>
          </p:cNvSpPr>
          <p:nvPr>
            <p:ph type="sldNum" sz="quarter" idx="12"/>
          </p:nvPr>
        </p:nvSpPr>
        <p:spPr>
          <a:xfrm>
            <a:off x="6265168" y="6356350"/>
            <a:ext cx="2133600" cy="365125"/>
          </a:xfrm>
        </p:spPr>
        <p:txBody>
          <a:bodyPr/>
          <a:lstStyle/>
          <a:p>
            <a:fld id="{09128B45-356E-4A35-ADDB-0EE72B20EEE7}" type="slidenum">
              <a:rPr lang="fr-FR" smtClean="0"/>
              <a:pPr/>
              <a:t>43</a:t>
            </a:fld>
            <a:endParaRPr lang="fr-FR"/>
          </a:p>
        </p:txBody>
      </p:sp>
      <p:graphicFrame>
        <p:nvGraphicFramePr>
          <p:cNvPr id="6" name="Tableau 5"/>
          <p:cNvGraphicFramePr>
            <a:graphicFrameLocks noGrp="1"/>
          </p:cNvGraphicFramePr>
          <p:nvPr>
            <p:extLst>
              <p:ext uri="{D42A27DB-BD31-4B8C-83A1-F6EECF244321}">
                <p14:modId xmlns:p14="http://schemas.microsoft.com/office/powerpoint/2010/main" val="2975334513"/>
              </p:ext>
            </p:extLst>
          </p:nvPr>
        </p:nvGraphicFramePr>
        <p:xfrm>
          <a:off x="35496" y="2867392"/>
          <a:ext cx="1728192" cy="1569720"/>
        </p:xfrm>
        <a:graphic>
          <a:graphicData uri="http://schemas.openxmlformats.org/drawingml/2006/table">
            <a:tbl>
              <a:tblPr firstRow="1" bandRow="1">
                <a:tableStyleId>{2D5ABB26-0587-4C30-8999-92F81FD0307C}</a:tableStyleId>
              </a:tblPr>
              <a:tblGrid>
                <a:gridCol w="864096"/>
                <a:gridCol w="864096"/>
              </a:tblGrid>
              <a:tr h="370840">
                <a:tc>
                  <a:txBody>
                    <a:bodyPr/>
                    <a:lstStyle/>
                    <a:p>
                      <a:pPr algn="ctr"/>
                      <a:r>
                        <a:rPr lang="en-US" sz="2400" b="1" dirty="0" smtClean="0"/>
                        <a:t>Q</a:t>
                      </a:r>
                      <a:endParaRPr lang="en-US" sz="2400" b="1"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endParaRPr lang="en-US" dirty="0"/>
                    </a:p>
                  </a:txBody>
                  <a:tcPr>
                    <a:lnL w="12700" cap="flat" cmpd="sng" algn="ctr">
                      <a:solidFill>
                        <a:scrgbClr r="0" g="0" b="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70840">
                <a:tc>
                  <a:txBody>
                    <a:bodyPr/>
                    <a:lstStyle/>
                    <a:p>
                      <a:pPr algn="ctr"/>
                      <a:r>
                        <a:rPr lang="en-US" dirty="0" smtClean="0"/>
                        <a:t>x</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dirty="0" smtClean="0"/>
                        <a:t>y</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70840">
                <a:tc>
                  <a:txBody>
                    <a:bodyPr/>
                    <a:lstStyle/>
                    <a:p>
                      <a:pPr algn="ctr"/>
                      <a:r>
                        <a:rPr lang="en-US" dirty="0" smtClean="0"/>
                        <a:t>x’</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dirty="0" smtClean="0"/>
                        <a:t>y</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70840">
                <a:tc>
                  <a:txBody>
                    <a:bodyPr/>
                    <a:lstStyle/>
                    <a:p>
                      <a:pPr algn="ctr"/>
                      <a:r>
                        <a:rPr lang="en-US" dirty="0" smtClean="0"/>
                        <a:t>x”</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dirty="0" smtClean="0"/>
                        <a:t>1</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graphicFrame>
        <p:nvGraphicFramePr>
          <p:cNvPr id="7" name="Tableau 6"/>
          <p:cNvGraphicFramePr>
            <a:graphicFrameLocks noGrp="1"/>
          </p:cNvGraphicFramePr>
          <p:nvPr>
            <p:extLst>
              <p:ext uri="{D42A27DB-BD31-4B8C-83A1-F6EECF244321}">
                <p14:modId xmlns:p14="http://schemas.microsoft.com/office/powerpoint/2010/main" val="530847831"/>
              </p:ext>
            </p:extLst>
          </p:nvPr>
        </p:nvGraphicFramePr>
        <p:xfrm>
          <a:off x="2771800" y="2924944"/>
          <a:ext cx="1728192" cy="1940560"/>
        </p:xfrm>
        <a:graphic>
          <a:graphicData uri="http://schemas.openxmlformats.org/drawingml/2006/table">
            <a:tbl>
              <a:tblPr firstRow="1" bandRow="1">
                <a:tableStyleId>{2D5ABB26-0587-4C30-8999-92F81FD0307C}</a:tableStyleId>
              </a:tblPr>
              <a:tblGrid>
                <a:gridCol w="864096"/>
                <a:gridCol w="864096"/>
              </a:tblGrid>
              <a:tr h="370840">
                <a:tc>
                  <a:txBody>
                    <a:bodyPr/>
                    <a:lstStyle/>
                    <a:p>
                      <a:pPr algn="ctr"/>
                      <a:r>
                        <a:rPr lang="en-US" sz="2400" b="1" dirty="0" smtClean="0"/>
                        <a:t>Q’</a:t>
                      </a:r>
                      <a:endParaRPr lang="en-US" sz="2400" b="1"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endParaRPr lang="en-US" dirty="0"/>
                    </a:p>
                  </a:txBody>
                  <a:tcPr>
                    <a:lnL w="12700" cap="flat" cmpd="sng" algn="ctr">
                      <a:solidFill>
                        <a:scrgbClr r="0" g="0" b="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70840">
                <a:tc>
                  <a:txBody>
                    <a:bodyPr/>
                    <a:lstStyle/>
                    <a:p>
                      <a:pPr algn="ctr"/>
                      <a:r>
                        <a:rPr lang="en-US" dirty="0" smtClean="0"/>
                        <a:t>x</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dirty="0" smtClean="0"/>
                        <a:t>y</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70840">
                <a:tc>
                  <a:txBody>
                    <a:bodyPr/>
                    <a:lstStyle/>
                    <a:p>
                      <a:pPr algn="ctr"/>
                      <a:r>
                        <a:rPr lang="en-US" dirty="0" smtClean="0"/>
                        <a:t>x’</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dirty="0" smtClean="0"/>
                        <a:t>y</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70840">
                <a:tc>
                  <a:txBody>
                    <a:bodyPr/>
                    <a:lstStyle/>
                    <a:p>
                      <a:pPr algn="ctr"/>
                      <a:r>
                        <a:rPr lang="en-US" dirty="0" smtClean="0"/>
                        <a:t>x’</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dirty="0" smtClean="0"/>
                        <a:t>1</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70840">
                <a:tc>
                  <a:txBody>
                    <a:bodyPr/>
                    <a:lstStyle/>
                    <a:p>
                      <a:pPr algn="ctr"/>
                      <a:r>
                        <a:rPr lang="en-US" dirty="0" smtClean="0"/>
                        <a:t>z</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dirty="0" smtClean="0"/>
                        <a:t>z</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cxnSp>
        <p:nvCxnSpPr>
          <p:cNvPr id="9" name="Connecteur droit avec flèche 8"/>
          <p:cNvCxnSpPr/>
          <p:nvPr/>
        </p:nvCxnSpPr>
        <p:spPr>
          <a:xfrm>
            <a:off x="1763688" y="3501008"/>
            <a:ext cx="1008112"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0" name="Connecteur droit avec flèche 9"/>
          <p:cNvCxnSpPr/>
          <p:nvPr/>
        </p:nvCxnSpPr>
        <p:spPr>
          <a:xfrm>
            <a:off x="1763688" y="3861048"/>
            <a:ext cx="1008112"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1" name="Connecteur droit avec flèche 10"/>
          <p:cNvCxnSpPr/>
          <p:nvPr/>
        </p:nvCxnSpPr>
        <p:spPr>
          <a:xfrm>
            <a:off x="1763688" y="4221088"/>
            <a:ext cx="1008112"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aphicFrame>
        <p:nvGraphicFramePr>
          <p:cNvPr id="13" name="Tableau 12"/>
          <p:cNvGraphicFramePr>
            <a:graphicFrameLocks noGrp="1"/>
          </p:cNvGraphicFramePr>
          <p:nvPr>
            <p:extLst>
              <p:ext uri="{D42A27DB-BD31-4B8C-83A1-F6EECF244321}">
                <p14:modId xmlns:p14="http://schemas.microsoft.com/office/powerpoint/2010/main" val="1655806694"/>
              </p:ext>
            </p:extLst>
          </p:nvPr>
        </p:nvGraphicFramePr>
        <p:xfrm>
          <a:off x="5724128" y="1844824"/>
          <a:ext cx="1728192" cy="3053080"/>
        </p:xfrm>
        <a:graphic>
          <a:graphicData uri="http://schemas.openxmlformats.org/drawingml/2006/table">
            <a:tbl>
              <a:tblPr firstRow="1" bandRow="1">
                <a:tableStyleId>{2D5ABB26-0587-4C30-8999-92F81FD0307C}</a:tableStyleId>
              </a:tblPr>
              <a:tblGrid>
                <a:gridCol w="864096"/>
                <a:gridCol w="864096"/>
              </a:tblGrid>
              <a:tr h="370840">
                <a:tc>
                  <a:txBody>
                    <a:bodyPr/>
                    <a:lstStyle/>
                    <a:p>
                      <a:pPr algn="ctr"/>
                      <a:r>
                        <a:rPr lang="en-US" sz="2400" b="1" dirty="0" smtClean="0"/>
                        <a:t>I</a:t>
                      </a:r>
                      <a:endParaRPr lang="en-US" sz="2400" b="1"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endParaRPr lang="en-US" dirty="0"/>
                    </a:p>
                  </a:txBody>
                  <a:tcPr>
                    <a:lnL w="12700" cap="flat" cmpd="sng" algn="ctr">
                      <a:solidFill>
                        <a:scrgbClr r="0" g="0" b="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70840">
                <a:tc>
                  <a:txBody>
                    <a:bodyPr/>
                    <a:lstStyle/>
                    <a:p>
                      <a:pPr algn="ctr"/>
                      <a:r>
                        <a:rPr lang="en-US" dirty="0" smtClean="0"/>
                        <a:t>1</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dirty="0" smtClean="0"/>
                        <a:t>2</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70840">
                <a:tc>
                  <a:txBody>
                    <a:bodyPr/>
                    <a:lstStyle/>
                    <a:p>
                      <a:pPr algn="ctr"/>
                      <a:r>
                        <a:rPr lang="en-US" dirty="0" smtClean="0"/>
                        <a:t>3</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dirty="0" smtClean="0"/>
                        <a:t>2</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70840">
                <a:tc>
                  <a:txBody>
                    <a:bodyPr/>
                    <a:lstStyle/>
                    <a:p>
                      <a:pPr algn="ctr"/>
                      <a:r>
                        <a:rPr lang="en-US" dirty="0" smtClean="0"/>
                        <a:t>4</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dirty="0" smtClean="0"/>
                        <a:t>1</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70840">
                <a:tc>
                  <a:txBody>
                    <a:bodyPr/>
                    <a:lstStyle/>
                    <a:p>
                      <a:pPr algn="ctr"/>
                      <a:r>
                        <a:rPr lang="en-US" b="1" dirty="0" smtClean="0">
                          <a:solidFill>
                            <a:srgbClr val="3366FF"/>
                          </a:solidFill>
                        </a:rPr>
                        <a:t>10</a:t>
                      </a:r>
                      <a:endParaRPr lang="en-US" b="1" dirty="0">
                        <a:solidFill>
                          <a:srgbClr val="3366FF"/>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dirty="0" smtClean="0"/>
                        <a:t>20</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70840">
                <a:tc>
                  <a:txBody>
                    <a:bodyPr/>
                    <a:lstStyle/>
                    <a:p>
                      <a:pPr algn="ctr"/>
                      <a:r>
                        <a:rPr lang="en-US" dirty="0" smtClean="0"/>
                        <a:t>30</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dirty="0" smtClean="0"/>
                        <a:t>20</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70840">
                <a:tc>
                  <a:txBody>
                    <a:bodyPr/>
                    <a:lstStyle/>
                    <a:p>
                      <a:pPr algn="ctr"/>
                      <a:r>
                        <a:rPr lang="en-US" dirty="0" smtClean="0"/>
                        <a:t>30</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dirty="0" smtClean="0"/>
                        <a:t>1</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70840">
                <a:tc>
                  <a:txBody>
                    <a:bodyPr/>
                    <a:lstStyle/>
                    <a:p>
                      <a:pPr algn="ctr"/>
                      <a:r>
                        <a:rPr lang="en-US" dirty="0" smtClean="0"/>
                        <a:t>5</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dirty="0" smtClean="0"/>
                        <a:t>5</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graphicFrame>
        <p:nvGraphicFramePr>
          <p:cNvPr id="14" name="Tableau 13"/>
          <p:cNvGraphicFramePr>
            <a:graphicFrameLocks noGrp="1"/>
          </p:cNvGraphicFramePr>
          <p:nvPr>
            <p:extLst>
              <p:ext uri="{D42A27DB-BD31-4B8C-83A1-F6EECF244321}">
                <p14:modId xmlns:p14="http://schemas.microsoft.com/office/powerpoint/2010/main" val="3002973959"/>
              </p:ext>
            </p:extLst>
          </p:nvPr>
        </p:nvGraphicFramePr>
        <p:xfrm>
          <a:off x="7812360" y="2420888"/>
          <a:ext cx="864096" cy="828040"/>
        </p:xfrm>
        <a:graphic>
          <a:graphicData uri="http://schemas.openxmlformats.org/drawingml/2006/table">
            <a:tbl>
              <a:tblPr firstRow="1" bandRow="1">
                <a:tableStyleId>{2D5ABB26-0587-4C30-8999-92F81FD0307C}</a:tableStyleId>
              </a:tblPr>
              <a:tblGrid>
                <a:gridCol w="864096"/>
              </a:tblGrid>
              <a:tr h="370840">
                <a:tc>
                  <a:txBody>
                    <a:bodyPr/>
                    <a:lstStyle/>
                    <a:p>
                      <a:pPr algn="ctr"/>
                      <a:r>
                        <a:rPr lang="en-US" sz="2400" b="1" dirty="0" smtClean="0">
                          <a:solidFill>
                            <a:srgbClr val="3366FF"/>
                          </a:solidFill>
                        </a:rPr>
                        <a:t>Q’(I)</a:t>
                      </a:r>
                      <a:endParaRPr lang="en-US" sz="2400" b="1" dirty="0">
                        <a:solidFill>
                          <a:srgbClr val="3366FF"/>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70840">
                <a:tc>
                  <a:txBody>
                    <a:bodyPr/>
                    <a:lstStyle/>
                    <a:p>
                      <a:pPr algn="ctr"/>
                      <a:r>
                        <a:rPr lang="en-US" b="1" dirty="0" smtClean="0">
                          <a:solidFill>
                            <a:srgbClr val="3366FF"/>
                          </a:solidFill>
                        </a:rPr>
                        <a:t>10</a:t>
                      </a:r>
                      <a:endParaRPr lang="en-US" b="1" dirty="0">
                        <a:solidFill>
                          <a:srgbClr val="3366FF"/>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cxnSp>
        <p:nvCxnSpPr>
          <p:cNvPr id="15" name="Connecteur droit avec flèche 14"/>
          <p:cNvCxnSpPr/>
          <p:nvPr/>
        </p:nvCxnSpPr>
        <p:spPr>
          <a:xfrm>
            <a:off x="4499992" y="3573016"/>
            <a:ext cx="1224136"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6" name="Connecteur droit avec flèche 15"/>
          <p:cNvCxnSpPr>
            <a:stCxn id="7" idx="3"/>
          </p:cNvCxnSpPr>
          <p:nvPr/>
        </p:nvCxnSpPr>
        <p:spPr>
          <a:xfrm>
            <a:off x="4499992" y="3895224"/>
            <a:ext cx="1224136" cy="3783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7" name="Connecteur droit avec flèche 16"/>
          <p:cNvCxnSpPr/>
          <p:nvPr/>
        </p:nvCxnSpPr>
        <p:spPr>
          <a:xfrm>
            <a:off x="4499992" y="4293096"/>
            <a:ext cx="1224136"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8" name="Connecteur droit avec flèche 17"/>
          <p:cNvCxnSpPr/>
          <p:nvPr/>
        </p:nvCxnSpPr>
        <p:spPr>
          <a:xfrm>
            <a:off x="4499992" y="4653136"/>
            <a:ext cx="1224136"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9" name="ZoneTexte 18"/>
          <p:cNvSpPr txBox="1"/>
          <p:nvPr/>
        </p:nvSpPr>
        <p:spPr>
          <a:xfrm>
            <a:off x="2123728" y="3068960"/>
            <a:ext cx="376425" cy="461665"/>
          </a:xfrm>
          <a:prstGeom prst="rect">
            <a:avLst/>
          </a:prstGeom>
          <a:noFill/>
        </p:spPr>
        <p:txBody>
          <a:bodyPr wrap="none" rtlCol="0">
            <a:spAutoFit/>
          </a:bodyPr>
          <a:lstStyle/>
          <a:p>
            <a:r>
              <a:rPr lang="en-US" sz="2400" dirty="0" smtClean="0"/>
              <a:t>H</a:t>
            </a:r>
            <a:endParaRPr lang="en-US" sz="2400" dirty="0"/>
          </a:p>
        </p:txBody>
      </p:sp>
      <p:sp>
        <p:nvSpPr>
          <p:cNvPr id="8" name="ZoneTexte 7"/>
          <p:cNvSpPr txBox="1"/>
          <p:nvPr/>
        </p:nvSpPr>
        <p:spPr>
          <a:xfrm>
            <a:off x="4860032" y="3039343"/>
            <a:ext cx="364202" cy="461665"/>
          </a:xfrm>
          <a:prstGeom prst="rect">
            <a:avLst/>
          </a:prstGeom>
          <a:noFill/>
        </p:spPr>
        <p:txBody>
          <a:bodyPr wrap="none" rtlCol="0">
            <a:spAutoFit/>
          </a:bodyPr>
          <a:lstStyle/>
          <a:p>
            <a:r>
              <a:rPr lang="en-US" sz="2400" dirty="0" smtClean="0"/>
              <a:t>V</a:t>
            </a:r>
            <a:endParaRPr lang="en-US" sz="2400" dirty="0"/>
          </a:p>
        </p:txBody>
      </p:sp>
      <p:sp>
        <p:nvSpPr>
          <p:cNvPr id="12" name="ZoneTexte 11"/>
          <p:cNvSpPr txBox="1"/>
          <p:nvPr/>
        </p:nvSpPr>
        <p:spPr>
          <a:xfrm>
            <a:off x="2904026" y="5786100"/>
            <a:ext cx="748923" cy="523220"/>
          </a:xfrm>
          <a:prstGeom prst="rect">
            <a:avLst/>
          </a:prstGeom>
          <a:noFill/>
        </p:spPr>
        <p:txBody>
          <a:bodyPr wrap="none" rtlCol="0">
            <a:spAutoFit/>
          </a:bodyPr>
          <a:lstStyle/>
          <a:p>
            <a:r>
              <a:rPr lang="en-US" sz="2800" dirty="0" err="1" smtClean="0"/>
              <a:t>H</a:t>
            </a:r>
            <a:r>
              <a:rPr lang="en-US" sz="2000" dirty="0" err="1" smtClean="0"/>
              <a:t>o</a:t>
            </a:r>
            <a:r>
              <a:rPr lang="en-US" sz="2800" dirty="0" err="1" smtClean="0"/>
              <a:t>V</a:t>
            </a:r>
            <a:r>
              <a:rPr lang="en-US" sz="2800" dirty="0" smtClean="0"/>
              <a:t>                                       </a:t>
            </a:r>
            <a:endParaRPr lang="en-US" sz="2800" dirty="0"/>
          </a:p>
        </p:txBody>
      </p:sp>
      <p:cxnSp>
        <p:nvCxnSpPr>
          <p:cNvPr id="32" name="Connecteur droit avec flèche 31"/>
          <p:cNvCxnSpPr/>
          <p:nvPr/>
        </p:nvCxnSpPr>
        <p:spPr>
          <a:xfrm flipV="1">
            <a:off x="1763688" y="5786100"/>
            <a:ext cx="3960440" cy="19164"/>
          </a:xfrm>
          <a:prstGeom prst="straightConnector1">
            <a:avLst/>
          </a:prstGeom>
          <a:ln w="57150" cmpd="sng">
            <a:tailEnd type="arrow"/>
          </a:ln>
        </p:spPr>
        <p:style>
          <a:lnRef idx="2">
            <a:schemeClr val="accent1"/>
          </a:lnRef>
          <a:fillRef idx="0">
            <a:schemeClr val="accent1"/>
          </a:fillRef>
          <a:effectRef idx="1">
            <a:schemeClr val="accent1"/>
          </a:effectRef>
          <a:fontRef idx="minor">
            <a:schemeClr val="tx1"/>
          </a:fontRef>
        </p:style>
      </p:cxnSp>
      <p:graphicFrame>
        <p:nvGraphicFramePr>
          <p:cNvPr id="33" name="Tableau 32"/>
          <p:cNvGraphicFramePr>
            <a:graphicFrameLocks noGrp="1"/>
          </p:cNvGraphicFramePr>
          <p:nvPr>
            <p:extLst>
              <p:ext uri="{D42A27DB-BD31-4B8C-83A1-F6EECF244321}">
                <p14:modId xmlns:p14="http://schemas.microsoft.com/office/powerpoint/2010/main" val="1817970486"/>
              </p:ext>
            </p:extLst>
          </p:nvPr>
        </p:nvGraphicFramePr>
        <p:xfrm>
          <a:off x="467544" y="4581128"/>
          <a:ext cx="887760" cy="370840"/>
        </p:xfrm>
        <a:graphic>
          <a:graphicData uri="http://schemas.openxmlformats.org/drawingml/2006/table">
            <a:tbl>
              <a:tblPr firstRow="1" bandRow="1">
                <a:tableStyleId>{2D5ABB26-0587-4C30-8999-92F81FD0307C}</a:tableStyleId>
              </a:tblPr>
              <a:tblGrid>
                <a:gridCol w="887760"/>
              </a:tblGrid>
              <a:tr h="370840">
                <a:tc>
                  <a:txBody>
                    <a:bodyPr/>
                    <a:lstStyle/>
                    <a:p>
                      <a:pPr algn="ctr"/>
                      <a:r>
                        <a:rPr lang="en-US" dirty="0" smtClean="0"/>
                        <a:t>x</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graphicFrame>
        <p:nvGraphicFramePr>
          <p:cNvPr id="34" name="Tableau 33"/>
          <p:cNvGraphicFramePr>
            <a:graphicFrameLocks noGrp="1"/>
          </p:cNvGraphicFramePr>
          <p:nvPr>
            <p:extLst>
              <p:ext uri="{D42A27DB-BD31-4B8C-83A1-F6EECF244321}">
                <p14:modId xmlns:p14="http://schemas.microsoft.com/office/powerpoint/2010/main" val="4111533275"/>
              </p:ext>
            </p:extLst>
          </p:nvPr>
        </p:nvGraphicFramePr>
        <p:xfrm>
          <a:off x="3203848" y="5013176"/>
          <a:ext cx="887760" cy="370840"/>
        </p:xfrm>
        <a:graphic>
          <a:graphicData uri="http://schemas.openxmlformats.org/drawingml/2006/table">
            <a:tbl>
              <a:tblPr firstRow="1" bandRow="1">
                <a:tableStyleId>{2D5ABB26-0587-4C30-8999-92F81FD0307C}</a:tableStyleId>
              </a:tblPr>
              <a:tblGrid>
                <a:gridCol w="887760"/>
              </a:tblGrid>
              <a:tr h="370840">
                <a:tc>
                  <a:txBody>
                    <a:bodyPr/>
                    <a:lstStyle/>
                    <a:p>
                      <a:pPr algn="ctr"/>
                      <a:r>
                        <a:rPr lang="en-US" dirty="0" smtClean="0"/>
                        <a:t>x</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graphicFrame>
        <p:nvGraphicFramePr>
          <p:cNvPr id="36" name="Tableau 35"/>
          <p:cNvGraphicFramePr>
            <a:graphicFrameLocks noGrp="1"/>
          </p:cNvGraphicFramePr>
          <p:nvPr>
            <p:extLst>
              <p:ext uri="{D42A27DB-BD31-4B8C-83A1-F6EECF244321}">
                <p14:modId xmlns:p14="http://schemas.microsoft.com/office/powerpoint/2010/main" val="1603976695"/>
              </p:ext>
            </p:extLst>
          </p:nvPr>
        </p:nvGraphicFramePr>
        <p:xfrm>
          <a:off x="7812360" y="4185136"/>
          <a:ext cx="864096" cy="828040"/>
        </p:xfrm>
        <a:graphic>
          <a:graphicData uri="http://schemas.openxmlformats.org/drawingml/2006/table">
            <a:tbl>
              <a:tblPr firstRow="1" bandRow="1">
                <a:tableStyleId>{2D5ABB26-0587-4C30-8999-92F81FD0307C}</a:tableStyleId>
              </a:tblPr>
              <a:tblGrid>
                <a:gridCol w="864096"/>
              </a:tblGrid>
              <a:tr h="370840">
                <a:tc>
                  <a:txBody>
                    <a:bodyPr/>
                    <a:lstStyle/>
                    <a:p>
                      <a:pPr algn="ctr"/>
                      <a:r>
                        <a:rPr lang="en-US" sz="2400" b="1" dirty="0" smtClean="0">
                          <a:solidFill>
                            <a:srgbClr val="3366FF"/>
                          </a:solidFill>
                        </a:rPr>
                        <a:t>Q(I)</a:t>
                      </a:r>
                      <a:endParaRPr lang="en-US" sz="2400" b="1" dirty="0">
                        <a:solidFill>
                          <a:srgbClr val="3366FF"/>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70840">
                <a:tc>
                  <a:txBody>
                    <a:bodyPr/>
                    <a:lstStyle/>
                    <a:p>
                      <a:pPr algn="ctr"/>
                      <a:r>
                        <a:rPr lang="en-US" b="1" dirty="0" smtClean="0">
                          <a:solidFill>
                            <a:srgbClr val="3366FF"/>
                          </a:solidFill>
                        </a:rPr>
                        <a:t>10</a:t>
                      </a:r>
                      <a:endParaRPr lang="en-US" b="1" dirty="0">
                        <a:solidFill>
                          <a:srgbClr val="3366FF"/>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sp>
        <p:nvSpPr>
          <p:cNvPr id="37" name="Forme libre 36"/>
          <p:cNvSpPr/>
          <p:nvPr/>
        </p:nvSpPr>
        <p:spPr>
          <a:xfrm>
            <a:off x="8676456" y="2636912"/>
            <a:ext cx="395536" cy="2088232"/>
          </a:xfrm>
          <a:custGeom>
            <a:avLst/>
            <a:gdLst>
              <a:gd name="connsiteX0" fmla="*/ 16494 w 956677"/>
              <a:gd name="connsiteY0" fmla="*/ 0 h 2886711"/>
              <a:gd name="connsiteX1" fmla="*/ 956666 w 956677"/>
              <a:gd name="connsiteY1" fmla="*/ 1517585 h 2886711"/>
              <a:gd name="connsiteX2" fmla="*/ 0 w 956677"/>
              <a:gd name="connsiteY2" fmla="*/ 2886711 h 2886711"/>
            </a:gdLst>
            <a:ahLst/>
            <a:cxnLst>
              <a:cxn ang="0">
                <a:pos x="connsiteX0" y="connsiteY0"/>
              </a:cxn>
              <a:cxn ang="0">
                <a:pos x="connsiteX1" y="connsiteY1"/>
              </a:cxn>
              <a:cxn ang="0">
                <a:pos x="connsiteX2" y="connsiteY2"/>
              </a:cxn>
            </a:cxnLst>
            <a:rect l="l" t="t" r="r" b="b"/>
            <a:pathLst>
              <a:path w="956677" h="2886711">
                <a:moveTo>
                  <a:pt x="16494" y="0"/>
                </a:moveTo>
                <a:cubicBezTo>
                  <a:pt x="487954" y="518233"/>
                  <a:pt x="959415" y="1036467"/>
                  <a:pt x="956666" y="1517585"/>
                </a:cubicBezTo>
                <a:cubicBezTo>
                  <a:pt x="953917" y="1998703"/>
                  <a:pt x="0" y="2886711"/>
                  <a:pt x="0" y="2886711"/>
                </a:cubicBezTo>
              </a:path>
            </a:pathLst>
          </a:custGeom>
          <a:ln w="57150" cmpd="sng">
            <a:headEnd type="none"/>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8" name="ZoneTexte 37"/>
          <p:cNvSpPr txBox="1"/>
          <p:nvPr/>
        </p:nvSpPr>
        <p:spPr>
          <a:xfrm>
            <a:off x="8532440" y="3429000"/>
            <a:ext cx="595035" cy="584776"/>
          </a:xfrm>
          <a:prstGeom prst="rect">
            <a:avLst/>
          </a:prstGeom>
          <a:noFill/>
        </p:spPr>
        <p:txBody>
          <a:bodyPr wrap="none" rtlCol="0">
            <a:spAutoFit/>
          </a:bodyPr>
          <a:lstStyle/>
          <a:p>
            <a:r>
              <a:rPr lang="en-US" sz="3200" dirty="0"/>
              <a:t>⊆</a:t>
            </a:r>
          </a:p>
        </p:txBody>
      </p:sp>
    </p:spTree>
    <p:extLst>
      <p:ext uri="{BB962C8B-B14F-4D97-AF65-F5344CB8AC3E}">
        <p14:creationId xmlns:p14="http://schemas.microsoft.com/office/powerpoint/2010/main" val="400903779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1" nodeType="clickEffect">
                                  <p:stCondLst>
                                    <p:cond delay="0"/>
                                  </p:stCondLst>
                                  <p:childTnLst>
                                    <p:set>
                                      <p:cBhvr>
                                        <p:cTn id="36" dur="1" fill="hold">
                                          <p:stCondLst>
                                            <p:cond delay="0"/>
                                          </p:stCondLst>
                                        </p:cTn>
                                        <p:tgtEl>
                                          <p:spTgt spid="37"/>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8" grpId="0"/>
      <p:bldP spid="12" grpId="0"/>
      <p:bldP spid="37" grpId="0" animBg="1"/>
      <p:bldP spid="37" grpId="1" animBg="1"/>
      <p:bldP spid="38"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435280" cy="1143000"/>
          </a:xfrm>
        </p:spPr>
        <p:txBody>
          <a:bodyPr/>
          <a:lstStyle/>
          <a:p>
            <a:r>
              <a:rPr lang="en-US" dirty="0" smtClean="0"/>
              <a:t>If </a:t>
            </a:r>
            <a:r>
              <a:rPr lang="en-US" dirty="0"/>
              <a:t>Q’ ⊆ </a:t>
            </a:r>
            <a:r>
              <a:rPr lang="en-US" dirty="0" smtClean="0"/>
              <a:t>Q, there </a:t>
            </a:r>
            <a:r>
              <a:rPr lang="en-US" dirty="0"/>
              <a:t>is a homomorphism from Q to Q</a:t>
            </a:r>
            <a:r>
              <a:rPr lang="en-US" dirty="0" smtClean="0"/>
              <a:t>’</a:t>
            </a:r>
            <a:endParaRPr lang="en-US" dirty="0"/>
          </a:p>
        </p:txBody>
      </p:sp>
      <p:sp>
        <p:nvSpPr>
          <p:cNvPr id="4" name="Espace réservé de la date 3"/>
          <p:cNvSpPr>
            <a:spLocks noGrp="1"/>
          </p:cNvSpPr>
          <p:nvPr>
            <p:ph type="dt" sz="half" idx="10"/>
          </p:nvPr>
        </p:nvSpPr>
        <p:spPr/>
        <p:txBody>
          <a:bodyPr/>
          <a:lstStyle/>
          <a:p>
            <a:fld id="{47D0763F-5DE3-8448-B59A-BF490F309BAD}" type="datetime1">
              <a:rPr lang="en-US" smtClean="0"/>
              <a:t>3/19/12</a:t>
            </a:fld>
            <a:endParaRPr lang="fr-FR"/>
          </a:p>
        </p:txBody>
      </p:sp>
      <p:sp>
        <p:nvSpPr>
          <p:cNvPr id="5" name="Espace réservé du numéro de diapositive 4"/>
          <p:cNvSpPr>
            <a:spLocks noGrp="1"/>
          </p:cNvSpPr>
          <p:nvPr>
            <p:ph type="sldNum" sz="quarter" idx="12"/>
          </p:nvPr>
        </p:nvSpPr>
        <p:spPr/>
        <p:txBody>
          <a:bodyPr/>
          <a:lstStyle/>
          <a:p>
            <a:fld id="{09128B45-356E-4A35-ADDB-0EE72B20EEE7}" type="slidenum">
              <a:rPr lang="fr-FR" smtClean="0"/>
              <a:pPr/>
              <a:t>44</a:t>
            </a:fld>
            <a:endParaRPr lang="fr-FR"/>
          </a:p>
        </p:txBody>
      </p:sp>
      <p:sp>
        <p:nvSpPr>
          <p:cNvPr id="7" name="Espace réservé de la date 3"/>
          <p:cNvSpPr txBox="1">
            <a:spLocks/>
          </p:cNvSpPr>
          <p:nvPr/>
        </p:nvSpPr>
        <p:spPr>
          <a:xfrm>
            <a:off x="457200" y="6356350"/>
            <a:ext cx="2133600" cy="365125"/>
          </a:xfrm>
          <a:prstGeom prst="rect">
            <a:avLst/>
          </a:prstGeom>
        </p:spPr>
        <p:txBody>
          <a:bodyPr vert="horz" lIns="91440" tIns="45720" rIns="91440" bIns="45720" rtlCol="0" anchor="ctr"/>
          <a:lstStyle>
            <a:defPPr>
              <a:defRPr lang="fr-FR"/>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7D0763F-5DE3-8448-B59A-BF490F309BAD}" type="datetime1">
              <a:rPr lang="en-US" smtClean="0"/>
              <a:pPr/>
              <a:t>3/19/12</a:t>
            </a:fld>
            <a:endParaRPr lang="fr-FR"/>
          </a:p>
        </p:txBody>
      </p:sp>
      <p:sp>
        <p:nvSpPr>
          <p:cNvPr id="8" name="Espace réservé du numéro de diapositive 4"/>
          <p:cNvSpPr txBox="1">
            <a:spLocks/>
          </p:cNvSpPr>
          <p:nvPr/>
        </p:nvSpPr>
        <p:spPr>
          <a:xfrm>
            <a:off x="6553200" y="6356350"/>
            <a:ext cx="21336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9128B45-356E-4A35-ADDB-0EE72B20EEE7}" type="slidenum">
              <a:rPr lang="fr-FR" smtClean="0"/>
              <a:pPr/>
              <a:t>44</a:t>
            </a:fld>
            <a:endParaRPr lang="fr-FR"/>
          </a:p>
        </p:txBody>
      </p:sp>
      <p:graphicFrame>
        <p:nvGraphicFramePr>
          <p:cNvPr id="10" name="Tableau 9"/>
          <p:cNvGraphicFramePr>
            <a:graphicFrameLocks noGrp="1"/>
          </p:cNvGraphicFramePr>
          <p:nvPr>
            <p:extLst>
              <p:ext uri="{D42A27DB-BD31-4B8C-83A1-F6EECF244321}">
                <p14:modId xmlns:p14="http://schemas.microsoft.com/office/powerpoint/2010/main" val="3317923838"/>
              </p:ext>
            </p:extLst>
          </p:nvPr>
        </p:nvGraphicFramePr>
        <p:xfrm>
          <a:off x="467544" y="1762016"/>
          <a:ext cx="1728192" cy="1940560"/>
        </p:xfrm>
        <a:graphic>
          <a:graphicData uri="http://schemas.openxmlformats.org/drawingml/2006/table">
            <a:tbl>
              <a:tblPr firstRow="1" bandRow="1">
                <a:tableStyleId>{2D5ABB26-0587-4C30-8999-92F81FD0307C}</a:tableStyleId>
              </a:tblPr>
              <a:tblGrid>
                <a:gridCol w="864096"/>
                <a:gridCol w="864096"/>
              </a:tblGrid>
              <a:tr h="370840">
                <a:tc>
                  <a:txBody>
                    <a:bodyPr/>
                    <a:lstStyle/>
                    <a:p>
                      <a:pPr algn="ctr"/>
                      <a:r>
                        <a:rPr lang="en-US" sz="2400" b="1" dirty="0" smtClean="0"/>
                        <a:t>Q’</a:t>
                      </a:r>
                      <a:endParaRPr lang="en-US" sz="2400" b="1"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endParaRPr lang="en-US" dirty="0"/>
                    </a:p>
                  </a:txBody>
                  <a:tcPr>
                    <a:lnL w="12700" cap="flat" cmpd="sng" algn="ctr">
                      <a:solidFill>
                        <a:scrgbClr r="0" g="0" b="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70840">
                <a:tc>
                  <a:txBody>
                    <a:bodyPr/>
                    <a:lstStyle/>
                    <a:p>
                      <a:pPr algn="ctr"/>
                      <a:r>
                        <a:rPr lang="en-US" dirty="0" smtClean="0"/>
                        <a:t>x</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dirty="0" smtClean="0"/>
                        <a:t>y</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70840">
                <a:tc>
                  <a:txBody>
                    <a:bodyPr/>
                    <a:lstStyle/>
                    <a:p>
                      <a:pPr algn="ctr"/>
                      <a:r>
                        <a:rPr lang="en-US" dirty="0" smtClean="0"/>
                        <a:t>x’</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dirty="0" smtClean="0"/>
                        <a:t>y</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70840">
                <a:tc>
                  <a:txBody>
                    <a:bodyPr/>
                    <a:lstStyle/>
                    <a:p>
                      <a:pPr algn="ctr"/>
                      <a:r>
                        <a:rPr lang="en-US" dirty="0" smtClean="0"/>
                        <a:t>x’</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dirty="0" smtClean="0"/>
                        <a:t>1</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70840">
                <a:tc>
                  <a:txBody>
                    <a:bodyPr/>
                    <a:lstStyle/>
                    <a:p>
                      <a:pPr algn="ctr"/>
                      <a:r>
                        <a:rPr lang="en-US" dirty="0" smtClean="0"/>
                        <a:t>z</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dirty="0" smtClean="0"/>
                        <a:t>z</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cxnSp>
        <p:nvCxnSpPr>
          <p:cNvPr id="11" name="Connecteur droit avec flèche 10"/>
          <p:cNvCxnSpPr/>
          <p:nvPr/>
        </p:nvCxnSpPr>
        <p:spPr>
          <a:xfrm>
            <a:off x="2195736" y="2420888"/>
            <a:ext cx="1008112"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2" name="Connecteur droit avec flèche 11"/>
          <p:cNvCxnSpPr/>
          <p:nvPr/>
        </p:nvCxnSpPr>
        <p:spPr>
          <a:xfrm>
            <a:off x="2195736" y="2780928"/>
            <a:ext cx="1008112"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3" name="Connecteur droit avec flèche 12"/>
          <p:cNvCxnSpPr/>
          <p:nvPr/>
        </p:nvCxnSpPr>
        <p:spPr>
          <a:xfrm>
            <a:off x="2195736" y="3140968"/>
            <a:ext cx="1008112"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aphicFrame>
        <p:nvGraphicFramePr>
          <p:cNvPr id="22" name="Tableau 21"/>
          <p:cNvGraphicFramePr>
            <a:graphicFrameLocks noGrp="1"/>
          </p:cNvGraphicFramePr>
          <p:nvPr>
            <p:extLst>
              <p:ext uri="{D42A27DB-BD31-4B8C-83A1-F6EECF244321}">
                <p14:modId xmlns:p14="http://schemas.microsoft.com/office/powerpoint/2010/main" val="72354879"/>
              </p:ext>
            </p:extLst>
          </p:nvPr>
        </p:nvGraphicFramePr>
        <p:xfrm>
          <a:off x="539552" y="4426312"/>
          <a:ext cx="1728192" cy="1569720"/>
        </p:xfrm>
        <a:graphic>
          <a:graphicData uri="http://schemas.openxmlformats.org/drawingml/2006/table">
            <a:tbl>
              <a:tblPr firstRow="1" bandRow="1">
                <a:tableStyleId>{2D5ABB26-0587-4C30-8999-92F81FD0307C}</a:tableStyleId>
              </a:tblPr>
              <a:tblGrid>
                <a:gridCol w="864096"/>
                <a:gridCol w="864096"/>
              </a:tblGrid>
              <a:tr h="370840">
                <a:tc>
                  <a:txBody>
                    <a:bodyPr/>
                    <a:lstStyle/>
                    <a:p>
                      <a:pPr algn="ctr"/>
                      <a:r>
                        <a:rPr lang="en-US" sz="2400" b="1" dirty="0" smtClean="0"/>
                        <a:t>Q</a:t>
                      </a:r>
                      <a:endParaRPr lang="en-US" sz="2400" b="1"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endParaRPr lang="en-US" dirty="0"/>
                    </a:p>
                  </a:txBody>
                  <a:tcPr>
                    <a:lnL w="12700" cap="flat" cmpd="sng" algn="ctr">
                      <a:solidFill>
                        <a:scrgbClr r="0" g="0" b="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70840">
                <a:tc>
                  <a:txBody>
                    <a:bodyPr/>
                    <a:lstStyle/>
                    <a:p>
                      <a:pPr algn="ctr"/>
                      <a:r>
                        <a:rPr lang="en-US" dirty="0" smtClean="0"/>
                        <a:t>x</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dirty="0" smtClean="0"/>
                        <a:t>y</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70840">
                <a:tc>
                  <a:txBody>
                    <a:bodyPr/>
                    <a:lstStyle/>
                    <a:p>
                      <a:pPr algn="ctr"/>
                      <a:r>
                        <a:rPr lang="en-US" dirty="0" smtClean="0"/>
                        <a:t>x’</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dirty="0" smtClean="0"/>
                        <a:t>y</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70840">
                <a:tc>
                  <a:txBody>
                    <a:bodyPr/>
                    <a:lstStyle/>
                    <a:p>
                      <a:pPr algn="ctr"/>
                      <a:r>
                        <a:rPr lang="en-US" dirty="0" smtClean="0"/>
                        <a:t>x”</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dirty="0" smtClean="0"/>
                        <a:t>1</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graphicFrame>
        <p:nvGraphicFramePr>
          <p:cNvPr id="23" name="Tableau 22"/>
          <p:cNvGraphicFramePr>
            <a:graphicFrameLocks noGrp="1"/>
          </p:cNvGraphicFramePr>
          <p:nvPr>
            <p:extLst>
              <p:ext uri="{D42A27DB-BD31-4B8C-83A1-F6EECF244321}">
                <p14:modId xmlns:p14="http://schemas.microsoft.com/office/powerpoint/2010/main" val="922263967"/>
              </p:ext>
            </p:extLst>
          </p:nvPr>
        </p:nvGraphicFramePr>
        <p:xfrm>
          <a:off x="6516216" y="4725144"/>
          <a:ext cx="1080120" cy="828040"/>
        </p:xfrm>
        <a:graphic>
          <a:graphicData uri="http://schemas.openxmlformats.org/drawingml/2006/table">
            <a:tbl>
              <a:tblPr firstRow="1" bandRow="1">
                <a:tableStyleId>{2D5ABB26-0587-4C30-8999-92F81FD0307C}</a:tableStyleId>
              </a:tblPr>
              <a:tblGrid>
                <a:gridCol w="1080120"/>
              </a:tblGrid>
              <a:tr h="370840">
                <a:tc>
                  <a:txBody>
                    <a:bodyPr/>
                    <a:lstStyle/>
                    <a:p>
                      <a:pPr algn="ctr"/>
                      <a:r>
                        <a:rPr lang="en-US" sz="2400" b="1" dirty="0" smtClean="0">
                          <a:solidFill>
                            <a:srgbClr val="3366FF"/>
                          </a:solidFill>
                        </a:rPr>
                        <a:t>Q(I</a:t>
                      </a:r>
                      <a:r>
                        <a:rPr lang="en-US" sz="2400" b="1" baseline="0" dirty="0" smtClean="0">
                          <a:solidFill>
                            <a:srgbClr val="3366FF"/>
                          </a:solidFill>
                        </a:rPr>
                        <a:t>Q’</a:t>
                      </a:r>
                      <a:r>
                        <a:rPr lang="en-US" sz="2400" b="1" dirty="0" smtClean="0">
                          <a:solidFill>
                            <a:srgbClr val="3366FF"/>
                          </a:solidFill>
                        </a:rPr>
                        <a:t>)</a:t>
                      </a:r>
                      <a:endParaRPr lang="en-US" sz="2400" b="1" dirty="0">
                        <a:solidFill>
                          <a:srgbClr val="3366FF"/>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70840">
                <a:tc>
                  <a:txBody>
                    <a:bodyPr/>
                    <a:lstStyle/>
                    <a:p>
                      <a:pPr algn="ctr"/>
                      <a:r>
                        <a:rPr lang="en-US" b="1" dirty="0" smtClean="0">
                          <a:solidFill>
                            <a:srgbClr val="3366FF"/>
                          </a:solidFill>
                        </a:rPr>
                        <a:t>x</a:t>
                      </a:r>
                      <a:endParaRPr lang="en-US" b="1" dirty="0">
                        <a:solidFill>
                          <a:srgbClr val="3366FF"/>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graphicFrame>
        <p:nvGraphicFramePr>
          <p:cNvPr id="24" name="Tableau 23"/>
          <p:cNvGraphicFramePr>
            <a:graphicFrameLocks noGrp="1"/>
          </p:cNvGraphicFramePr>
          <p:nvPr>
            <p:extLst>
              <p:ext uri="{D42A27DB-BD31-4B8C-83A1-F6EECF244321}">
                <p14:modId xmlns:p14="http://schemas.microsoft.com/office/powerpoint/2010/main" val="2289210717"/>
              </p:ext>
            </p:extLst>
          </p:nvPr>
        </p:nvGraphicFramePr>
        <p:xfrm>
          <a:off x="6444208" y="2204864"/>
          <a:ext cx="1224136" cy="828040"/>
        </p:xfrm>
        <a:graphic>
          <a:graphicData uri="http://schemas.openxmlformats.org/drawingml/2006/table">
            <a:tbl>
              <a:tblPr firstRow="1" bandRow="1">
                <a:tableStyleId>{2D5ABB26-0587-4C30-8999-92F81FD0307C}</a:tableStyleId>
              </a:tblPr>
              <a:tblGrid>
                <a:gridCol w="1224136"/>
              </a:tblGrid>
              <a:tr h="370840">
                <a:tc>
                  <a:txBody>
                    <a:bodyPr/>
                    <a:lstStyle/>
                    <a:p>
                      <a:pPr algn="ctr"/>
                      <a:r>
                        <a:rPr lang="en-US" sz="2400" b="1" dirty="0" smtClean="0">
                          <a:solidFill>
                            <a:srgbClr val="3366FF"/>
                          </a:solidFill>
                        </a:rPr>
                        <a:t>Q’(I</a:t>
                      </a:r>
                      <a:r>
                        <a:rPr lang="en-US" sz="2400" b="1" baseline="0" dirty="0" smtClean="0">
                          <a:solidFill>
                            <a:srgbClr val="3366FF"/>
                          </a:solidFill>
                        </a:rPr>
                        <a:t>Q’</a:t>
                      </a:r>
                      <a:r>
                        <a:rPr lang="en-US" sz="2400" b="1" dirty="0" smtClean="0">
                          <a:solidFill>
                            <a:srgbClr val="3366FF"/>
                          </a:solidFill>
                        </a:rPr>
                        <a:t>)</a:t>
                      </a:r>
                      <a:endParaRPr lang="en-US" sz="2400" b="1" dirty="0">
                        <a:solidFill>
                          <a:srgbClr val="3366FF"/>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70840">
                <a:tc>
                  <a:txBody>
                    <a:bodyPr/>
                    <a:lstStyle/>
                    <a:p>
                      <a:pPr algn="ctr"/>
                      <a:r>
                        <a:rPr lang="en-US" b="1" dirty="0" smtClean="0">
                          <a:solidFill>
                            <a:srgbClr val="3366FF"/>
                          </a:solidFill>
                        </a:rPr>
                        <a:t>x</a:t>
                      </a:r>
                      <a:endParaRPr lang="en-US" b="1" dirty="0">
                        <a:solidFill>
                          <a:srgbClr val="3366FF"/>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sp>
        <p:nvSpPr>
          <p:cNvPr id="31" name="Forme libre 30"/>
          <p:cNvSpPr/>
          <p:nvPr/>
        </p:nvSpPr>
        <p:spPr>
          <a:xfrm>
            <a:off x="7647771" y="2414497"/>
            <a:ext cx="956677" cy="2886711"/>
          </a:xfrm>
          <a:custGeom>
            <a:avLst/>
            <a:gdLst>
              <a:gd name="connsiteX0" fmla="*/ 16494 w 956677"/>
              <a:gd name="connsiteY0" fmla="*/ 0 h 2886711"/>
              <a:gd name="connsiteX1" fmla="*/ 956666 w 956677"/>
              <a:gd name="connsiteY1" fmla="*/ 1517585 h 2886711"/>
              <a:gd name="connsiteX2" fmla="*/ 0 w 956677"/>
              <a:gd name="connsiteY2" fmla="*/ 2886711 h 2886711"/>
            </a:gdLst>
            <a:ahLst/>
            <a:cxnLst>
              <a:cxn ang="0">
                <a:pos x="connsiteX0" y="connsiteY0"/>
              </a:cxn>
              <a:cxn ang="0">
                <a:pos x="connsiteX1" y="connsiteY1"/>
              </a:cxn>
              <a:cxn ang="0">
                <a:pos x="connsiteX2" y="connsiteY2"/>
              </a:cxn>
            </a:cxnLst>
            <a:rect l="l" t="t" r="r" b="b"/>
            <a:pathLst>
              <a:path w="956677" h="2886711">
                <a:moveTo>
                  <a:pt x="16494" y="0"/>
                </a:moveTo>
                <a:cubicBezTo>
                  <a:pt x="487954" y="518233"/>
                  <a:pt x="959415" y="1036467"/>
                  <a:pt x="956666" y="1517585"/>
                </a:cubicBezTo>
                <a:cubicBezTo>
                  <a:pt x="953917" y="1998703"/>
                  <a:pt x="0" y="2886711"/>
                  <a:pt x="0" y="2886711"/>
                </a:cubicBezTo>
              </a:path>
            </a:pathLst>
          </a:custGeom>
          <a:ln w="57150" cmpd="sng">
            <a:headEnd type="arrow"/>
            <a:tailEnd type="non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2" name="ZoneTexte 31"/>
          <p:cNvSpPr txBox="1"/>
          <p:nvPr/>
        </p:nvSpPr>
        <p:spPr>
          <a:xfrm>
            <a:off x="7956376" y="3501008"/>
            <a:ext cx="1133644" cy="461665"/>
          </a:xfrm>
          <a:prstGeom prst="rect">
            <a:avLst/>
          </a:prstGeom>
          <a:noFill/>
        </p:spPr>
        <p:txBody>
          <a:bodyPr wrap="none" rtlCol="0">
            <a:spAutoFit/>
          </a:bodyPr>
          <a:lstStyle/>
          <a:p>
            <a:r>
              <a:rPr lang="en-US" sz="2400" dirty="0"/>
              <a:t>Q’ ⊆ Q</a:t>
            </a:r>
          </a:p>
        </p:txBody>
      </p:sp>
      <p:cxnSp>
        <p:nvCxnSpPr>
          <p:cNvPr id="34" name="Connecteur en arc 33"/>
          <p:cNvCxnSpPr>
            <a:stCxn id="22" idx="3"/>
            <a:endCxn id="27" idx="2"/>
          </p:cNvCxnSpPr>
          <p:nvPr/>
        </p:nvCxnSpPr>
        <p:spPr>
          <a:xfrm flipV="1">
            <a:off x="2267744" y="3713376"/>
            <a:ext cx="1800200" cy="1497796"/>
          </a:xfrm>
          <a:prstGeom prst="curvedConnector2">
            <a:avLst/>
          </a:prstGeom>
          <a:ln>
            <a:tailEnd type="arrow"/>
          </a:ln>
        </p:spPr>
        <p:style>
          <a:lnRef idx="2">
            <a:schemeClr val="accent1"/>
          </a:lnRef>
          <a:fillRef idx="0">
            <a:schemeClr val="accent1"/>
          </a:fillRef>
          <a:effectRef idx="1">
            <a:schemeClr val="accent1"/>
          </a:effectRef>
          <a:fontRef idx="minor">
            <a:schemeClr val="tx1"/>
          </a:fontRef>
        </p:style>
      </p:cxnSp>
      <p:sp>
        <p:nvSpPr>
          <p:cNvPr id="35" name="ZoneTexte 34"/>
          <p:cNvSpPr txBox="1"/>
          <p:nvPr/>
        </p:nvSpPr>
        <p:spPr>
          <a:xfrm>
            <a:off x="2123728" y="1887215"/>
            <a:ext cx="1159292" cy="461665"/>
          </a:xfrm>
          <a:prstGeom prst="rect">
            <a:avLst/>
          </a:prstGeom>
          <a:noFill/>
        </p:spPr>
        <p:txBody>
          <a:bodyPr wrap="none" rtlCol="0">
            <a:spAutoFit/>
          </a:bodyPr>
          <a:lstStyle/>
          <a:p>
            <a:r>
              <a:rPr lang="en-US" sz="2400" dirty="0" smtClean="0"/>
              <a:t>Identity </a:t>
            </a:r>
            <a:endParaRPr lang="en-US" sz="2400" dirty="0"/>
          </a:p>
        </p:txBody>
      </p:sp>
      <p:graphicFrame>
        <p:nvGraphicFramePr>
          <p:cNvPr id="21" name="Tableau 20"/>
          <p:cNvGraphicFramePr>
            <a:graphicFrameLocks noGrp="1"/>
          </p:cNvGraphicFramePr>
          <p:nvPr>
            <p:extLst>
              <p:ext uri="{D42A27DB-BD31-4B8C-83A1-F6EECF244321}">
                <p14:modId xmlns:p14="http://schemas.microsoft.com/office/powerpoint/2010/main" val="938029703"/>
              </p:ext>
            </p:extLst>
          </p:nvPr>
        </p:nvGraphicFramePr>
        <p:xfrm>
          <a:off x="947936" y="6082496"/>
          <a:ext cx="887760" cy="370840"/>
        </p:xfrm>
        <a:graphic>
          <a:graphicData uri="http://schemas.openxmlformats.org/drawingml/2006/table">
            <a:tbl>
              <a:tblPr firstRow="1" bandRow="1">
                <a:tableStyleId>{2D5ABB26-0587-4C30-8999-92F81FD0307C}</a:tableStyleId>
              </a:tblPr>
              <a:tblGrid>
                <a:gridCol w="887760"/>
              </a:tblGrid>
              <a:tr h="370840">
                <a:tc>
                  <a:txBody>
                    <a:bodyPr/>
                    <a:lstStyle/>
                    <a:p>
                      <a:pPr algn="ctr"/>
                      <a:r>
                        <a:rPr lang="en-US" dirty="0" smtClean="0"/>
                        <a:t>x</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graphicFrame>
        <p:nvGraphicFramePr>
          <p:cNvPr id="25" name="Tableau 24"/>
          <p:cNvGraphicFramePr>
            <a:graphicFrameLocks noGrp="1"/>
          </p:cNvGraphicFramePr>
          <p:nvPr>
            <p:extLst>
              <p:ext uri="{D42A27DB-BD31-4B8C-83A1-F6EECF244321}">
                <p14:modId xmlns:p14="http://schemas.microsoft.com/office/powerpoint/2010/main" val="1486819585"/>
              </p:ext>
            </p:extLst>
          </p:nvPr>
        </p:nvGraphicFramePr>
        <p:xfrm>
          <a:off x="875928" y="3778240"/>
          <a:ext cx="887760" cy="370840"/>
        </p:xfrm>
        <a:graphic>
          <a:graphicData uri="http://schemas.openxmlformats.org/drawingml/2006/table">
            <a:tbl>
              <a:tblPr firstRow="1" bandRow="1">
                <a:tableStyleId>{2D5ABB26-0587-4C30-8999-92F81FD0307C}</a:tableStyleId>
              </a:tblPr>
              <a:tblGrid>
                <a:gridCol w="887760"/>
              </a:tblGrid>
              <a:tr h="370840">
                <a:tc>
                  <a:txBody>
                    <a:bodyPr/>
                    <a:lstStyle/>
                    <a:p>
                      <a:pPr algn="ctr"/>
                      <a:r>
                        <a:rPr lang="en-US" dirty="0" smtClean="0"/>
                        <a:t>x</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graphicFrame>
        <p:nvGraphicFramePr>
          <p:cNvPr id="27" name="Tableau 26"/>
          <p:cNvGraphicFramePr>
            <a:graphicFrameLocks noGrp="1"/>
          </p:cNvGraphicFramePr>
          <p:nvPr>
            <p:extLst>
              <p:ext uri="{D42A27DB-BD31-4B8C-83A1-F6EECF244321}">
                <p14:modId xmlns:p14="http://schemas.microsoft.com/office/powerpoint/2010/main" val="3135593694"/>
              </p:ext>
            </p:extLst>
          </p:nvPr>
        </p:nvGraphicFramePr>
        <p:xfrm>
          <a:off x="3203848" y="1772816"/>
          <a:ext cx="1728192" cy="1940560"/>
        </p:xfrm>
        <a:graphic>
          <a:graphicData uri="http://schemas.openxmlformats.org/drawingml/2006/table">
            <a:tbl>
              <a:tblPr firstRow="1" bandRow="1">
                <a:tableStyleId>{2D5ABB26-0587-4C30-8999-92F81FD0307C}</a:tableStyleId>
              </a:tblPr>
              <a:tblGrid>
                <a:gridCol w="864096"/>
                <a:gridCol w="864096"/>
              </a:tblGrid>
              <a:tr h="370840">
                <a:tc>
                  <a:txBody>
                    <a:bodyPr/>
                    <a:lstStyle/>
                    <a:p>
                      <a:pPr algn="ctr"/>
                      <a:r>
                        <a:rPr lang="en-US" sz="2400" b="1" dirty="0" smtClean="0"/>
                        <a:t>I</a:t>
                      </a:r>
                      <a:r>
                        <a:rPr lang="en-US" sz="2400" b="1" baseline="0" dirty="0" smtClean="0"/>
                        <a:t>Q’</a:t>
                      </a:r>
                      <a:endParaRPr lang="en-US" sz="2400" b="1" baseline="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endParaRPr lang="en-US" dirty="0"/>
                    </a:p>
                  </a:txBody>
                  <a:tcPr>
                    <a:lnL w="12700" cap="flat" cmpd="sng" algn="ctr">
                      <a:solidFill>
                        <a:scrgbClr r="0" g="0" b="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70840">
                <a:tc>
                  <a:txBody>
                    <a:bodyPr/>
                    <a:lstStyle/>
                    <a:p>
                      <a:pPr algn="ctr"/>
                      <a:r>
                        <a:rPr lang="en-US" dirty="0" smtClean="0"/>
                        <a:t>x</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dirty="0" smtClean="0"/>
                        <a:t>y</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70840">
                <a:tc>
                  <a:txBody>
                    <a:bodyPr/>
                    <a:lstStyle/>
                    <a:p>
                      <a:pPr algn="ctr"/>
                      <a:r>
                        <a:rPr lang="en-US" dirty="0" smtClean="0"/>
                        <a:t>x’</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dirty="0" smtClean="0"/>
                        <a:t>y</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70840">
                <a:tc>
                  <a:txBody>
                    <a:bodyPr/>
                    <a:lstStyle/>
                    <a:p>
                      <a:pPr algn="ctr"/>
                      <a:r>
                        <a:rPr lang="en-US" dirty="0" smtClean="0"/>
                        <a:t>x’</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dirty="0" smtClean="0"/>
                        <a:t>1</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70840">
                <a:tc>
                  <a:txBody>
                    <a:bodyPr/>
                    <a:lstStyle/>
                    <a:p>
                      <a:pPr algn="ctr"/>
                      <a:r>
                        <a:rPr lang="en-US" dirty="0" smtClean="0"/>
                        <a:t>z</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dirty="0" smtClean="0"/>
                        <a:t>z</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cxnSp>
        <p:nvCxnSpPr>
          <p:cNvPr id="28" name="Connecteur droit avec flèche 27"/>
          <p:cNvCxnSpPr/>
          <p:nvPr/>
        </p:nvCxnSpPr>
        <p:spPr>
          <a:xfrm>
            <a:off x="2195736" y="3501008"/>
            <a:ext cx="1008112"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9" name="ZoneTexte 28"/>
          <p:cNvSpPr txBox="1"/>
          <p:nvPr/>
        </p:nvSpPr>
        <p:spPr>
          <a:xfrm>
            <a:off x="2755415" y="4623519"/>
            <a:ext cx="376425" cy="461665"/>
          </a:xfrm>
          <a:prstGeom prst="rect">
            <a:avLst/>
          </a:prstGeom>
          <a:noFill/>
        </p:spPr>
        <p:txBody>
          <a:bodyPr wrap="none" rtlCol="0">
            <a:spAutoFit/>
          </a:bodyPr>
          <a:lstStyle/>
          <a:p>
            <a:r>
              <a:rPr lang="en-US" sz="2400" dirty="0" smtClean="0"/>
              <a:t>H</a:t>
            </a:r>
            <a:endParaRPr lang="en-US" sz="2400" dirty="0"/>
          </a:p>
        </p:txBody>
      </p:sp>
    </p:spTree>
    <p:extLst>
      <p:ext uri="{BB962C8B-B14F-4D97-AF65-F5344CB8AC3E}">
        <p14:creationId xmlns:p14="http://schemas.microsoft.com/office/powerpoint/2010/main" val="124446796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2"/>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p:bldP spid="35" grpId="0"/>
      <p:bldP spid="29"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3528" y="2646040"/>
            <a:ext cx="8640960" cy="1143000"/>
          </a:xfrm>
        </p:spPr>
        <p:txBody>
          <a:bodyPr>
            <a:normAutofit fontScale="90000"/>
          </a:bodyPr>
          <a:lstStyle/>
          <a:p>
            <a:pPr algn="l"/>
            <a:r>
              <a:rPr lang="en-US" dirty="0" smtClean="0"/>
              <a:t>Q</a:t>
            </a:r>
            <a:r>
              <a:rPr lang="en-US" dirty="0"/>
              <a:t>’ ⊆ </a:t>
            </a:r>
            <a:r>
              <a:rPr lang="en-US" dirty="0" smtClean="0"/>
              <a:t>Q </a:t>
            </a:r>
            <a:r>
              <a:rPr lang="en-US" dirty="0" err="1" smtClean="0"/>
              <a:t>iff</a:t>
            </a:r>
            <a:r>
              <a:rPr lang="en-US" dirty="0" smtClean="0"/>
              <a:t> </a:t>
            </a:r>
            <a:r>
              <a:rPr lang="en-US" dirty="0"/>
              <a:t>there is a homomorphism from Q to Q</a:t>
            </a:r>
            <a:r>
              <a:rPr lang="en-US" dirty="0" smtClean="0"/>
              <a:t>’</a:t>
            </a:r>
            <a:br>
              <a:rPr lang="en-US" dirty="0" smtClean="0"/>
            </a:br>
            <a:r>
              <a:rPr lang="en-US" dirty="0"/>
              <a:t/>
            </a:r>
            <a:br>
              <a:rPr lang="en-US" dirty="0"/>
            </a:br>
            <a:r>
              <a:rPr lang="en-US" dirty="0" smtClean="0"/>
              <a:t>The problem is NP-complete</a:t>
            </a:r>
            <a:endParaRPr lang="fr-FR" dirty="0"/>
          </a:p>
        </p:txBody>
      </p:sp>
      <p:sp>
        <p:nvSpPr>
          <p:cNvPr id="4" name="Espace réservé de la date 3"/>
          <p:cNvSpPr>
            <a:spLocks noGrp="1"/>
          </p:cNvSpPr>
          <p:nvPr>
            <p:ph type="dt" sz="half" idx="10"/>
          </p:nvPr>
        </p:nvSpPr>
        <p:spPr/>
        <p:txBody>
          <a:bodyPr/>
          <a:lstStyle/>
          <a:p>
            <a:fld id="{47D0763F-5DE3-8448-B59A-BF490F309BAD}" type="datetime1">
              <a:rPr lang="en-US" smtClean="0"/>
              <a:t>3/19/12</a:t>
            </a:fld>
            <a:endParaRPr lang="fr-FR"/>
          </a:p>
        </p:txBody>
      </p:sp>
      <p:sp>
        <p:nvSpPr>
          <p:cNvPr id="5" name="Espace réservé du numéro de diapositive 4"/>
          <p:cNvSpPr>
            <a:spLocks noGrp="1"/>
          </p:cNvSpPr>
          <p:nvPr>
            <p:ph type="sldNum" sz="quarter" idx="12"/>
          </p:nvPr>
        </p:nvSpPr>
        <p:spPr/>
        <p:txBody>
          <a:bodyPr/>
          <a:lstStyle/>
          <a:p>
            <a:fld id="{09128B45-356E-4A35-ADDB-0EE72B20EEE7}" type="slidenum">
              <a:rPr lang="fr-FR" smtClean="0"/>
              <a:pPr/>
              <a:t>45</a:t>
            </a:fld>
            <a:endParaRPr lang="fr-FR"/>
          </a:p>
        </p:txBody>
      </p:sp>
    </p:spTree>
    <p:extLst>
      <p:ext uri="{BB962C8B-B14F-4D97-AF65-F5344CB8AC3E}">
        <p14:creationId xmlns:p14="http://schemas.microsoft.com/office/powerpoint/2010/main" val="2859309897"/>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smtClean="0"/>
              <a:t>Disjunction</a:t>
            </a:r>
            <a:endParaRPr lang="en-US" dirty="0"/>
          </a:p>
        </p:txBody>
      </p:sp>
      <p:sp>
        <p:nvSpPr>
          <p:cNvPr id="3" name="Espace réservé du contenu 2"/>
          <p:cNvSpPr>
            <a:spLocks noGrp="1"/>
          </p:cNvSpPr>
          <p:nvPr>
            <p:ph idx="1"/>
          </p:nvPr>
        </p:nvSpPr>
        <p:spPr/>
        <p:txBody>
          <a:bodyPr>
            <a:normAutofit fontScale="92500"/>
          </a:bodyPr>
          <a:lstStyle/>
          <a:p>
            <a:pPr marL="0" lvl="2" indent="0">
              <a:buNone/>
            </a:pPr>
            <a:r>
              <a:rPr lang="en-US" sz="2400" dirty="0" err="1" smtClean="0"/>
              <a:t>Thm</a:t>
            </a:r>
            <a:r>
              <a:rPr lang="en-US" sz="2400" dirty="0" smtClean="0"/>
              <a:t>: ∪</a:t>
            </a:r>
            <a:r>
              <a:rPr lang="en-US" sz="2400" dirty="0" err="1"/>
              <a:t>Q’</a:t>
            </a:r>
            <a:r>
              <a:rPr lang="en-US" sz="2400" baseline="-25000" dirty="0" err="1"/>
              <a:t>i</a:t>
            </a:r>
            <a:r>
              <a:rPr lang="en-US" sz="2400" dirty="0"/>
              <a:t> ⊆ ∪</a:t>
            </a:r>
            <a:r>
              <a:rPr lang="en-US" sz="2400" dirty="0" err="1"/>
              <a:t>Q</a:t>
            </a:r>
            <a:r>
              <a:rPr lang="en-US" sz="2400" baseline="-25000" dirty="0" err="1"/>
              <a:t>j</a:t>
            </a:r>
            <a:r>
              <a:rPr lang="en-US" sz="2400" baseline="-25000" dirty="0"/>
              <a:t>  </a:t>
            </a:r>
            <a:r>
              <a:rPr lang="en-US" sz="2400" dirty="0" err="1"/>
              <a:t>iff</a:t>
            </a:r>
            <a:r>
              <a:rPr lang="en-US" sz="2400" dirty="0"/>
              <a:t> for each </a:t>
            </a:r>
            <a:r>
              <a:rPr lang="en-US" sz="2400" dirty="0" err="1" smtClean="0"/>
              <a:t>i</a:t>
            </a:r>
            <a:r>
              <a:rPr lang="en-US" sz="2400" dirty="0" smtClean="0"/>
              <a:t>, </a:t>
            </a:r>
            <a:r>
              <a:rPr lang="en-US" sz="2400" dirty="0"/>
              <a:t>there exists j, </a:t>
            </a:r>
            <a:r>
              <a:rPr lang="en-US" sz="2400" dirty="0" err="1"/>
              <a:t>Q’</a:t>
            </a:r>
            <a:r>
              <a:rPr lang="en-US" sz="2400" baseline="-25000" dirty="0" err="1"/>
              <a:t>i</a:t>
            </a:r>
            <a:r>
              <a:rPr lang="en-US" sz="2400" dirty="0"/>
              <a:t> ⊆ </a:t>
            </a:r>
            <a:r>
              <a:rPr lang="en-US" sz="2400" dirty="0" err="1" smtClean="0"/>
              <a:t>Q</a:t>
            </a:r>
            <a:r>
              <a:rPr lang="en-US" sz="2400" baseline="-25000" dirty="0" err="1" smtClean="0"/>
              <a:t>j</a:t>
            </a:r>
            <a:endParaRPr lang="en-US" sz="2400" baseline="-25000" dirty="0" smtClean="0"/>
          </a:p>
          <a:p>
            <a:pPr marL="0" lvl="2" indent="0">
              <a:buNone/>
            </a:pPr>
            <a:endParaRPr lang="en-US" sz="2400" dirty="0" smtClean="0"/>
          </a:p>
          <a:p>
            <a:pPr marL="0" lvl="2" indent="0">
              <a:buNone/>
            </a:pPr>
            <a:r>
              <a:rPr lang="en-US" sz="2400" dirty="0"/>
              <a:t>⟸) </a:t>
            </a:r>
            <a:r>
              <a:rPr lang="en-US" sz="2400" dirty="0" smtClean="0"/>
              <a:t>Suppose for </a:t>
            </a:r>
            <a:r>
              <a:rPr lang="en-US" sz="2400" dirty="0"/>
              <a:t>each </a:t>
            </a:r>
            <a:r>
              <a:rPr lang="en-US" sz="2400" dirty="0" err="1" smtClean="0"/>
              <a:t>i</a:t>
            </a:r>
            <a:r>
              <a:rPr lang="en-US" sz="2400" dirty="0" smtClean="0"/>
              <a:t>, </a:t>
            </a:r>
            <a:r>
              <a:rPr lang="en-US" sz="2400" dirty="0"/>
              <a:t>there exists j, </a:t>
            </a:r>
            <a:r>
              <a:rPr lang="en-US" sz="2400" dirty="0" err="1"/>
              <a:t>Q’</a:t>
            </a:r>
            <a:r>
              <a:rPr lang="en-US" sz="2400" baseline="-25000" dirty="0" err="1"/>
              <a:t>i</a:t>
            </a:r>
            <a:r>
              <a:rPr lang="en-US" sz="2400" dirty="0"/>
              <a:t> ⊆ </a:t>
            </a:r>
            <a:r>
              <a:rPr lang="en-US" sz="2400" dirty="0" err="1" smtClean="0"/>
              <a:t>Q</a:t>
            </a:r>
            <a:r>
              <a:rPr lang="en-US" sz="2400" baseline="-25000" dirty="0" err="1" smtClean="0"/>
              <a:t>j</a:t>
            </a:r>
            <a:endParaRPr lang="en-US" sz="2400" baseline="-25000" dirty="0" smtClean="0"/>
          </a:p>
          <a:p>
            <a:pPr marL="0" lvl="2" indent="0">
              <a:buNone/>
            </a:pPr>
            <a:r>
              <a:rPr lang="en-US" sz="2400" dirty="0"/>
              <a:t>L</a:t>
            </a:r>
            <a:r>
              <a:rPr lang="en-US" sz="2400" dirty="0" smtClean="0"/>
              <a:t>et I be some instance: consider some I; </a:t>
            </a:r>
            <a:r>
              <a:rPr lang="en-US" sz="2400" dirty="0"/>
              <a:t>there exists j, </a:t>
            </a:r>
            <a:r>
              <a:rPr lang="en-US" sz="2400" dirty="0" err="1" smtClean="0"/>
              <a:t>Q’</a:t>
            </a:r>
            <a:r>
              <a:rPr lang="en-US" sz="2400" baseline="-25000" dirty="0" err="1" smtClean="0"/>
              <a:t>i</a:t>
            </a:r>
            <a:r>
              <a:rPr lang="en-US" sz="2400" dirty="0"/>
              <a:t>(I) </a:t>
            </a:r>
            <a:r>
              <a:rPr lang="en-US" sz="2400" dirty="0" smtClean="0"/>
              <a:t> </a:t>
            </a:r>
            <a:r>
              <a:rPr lang="en-US" sz="2400" dirty="0"/>
              <a:t>⊆ </a:t>
            </a:r>
            <a:r>
              <a:rPr lang="en-US" sz="2400" dirty="0" err="1" smtClean="0"/>
              <a:t>Q</a:t>
            </a:r>
            <a:r>
              <a:rPr lang="en-US" sz="2400" baseline="-25000" dirty="0" err="1" smtClean="0"/>
              <a:t>j</a:t>
            </a:r>
            <a:r>
              <a:rPr lang="en-US" sz="2400" dirty="0"/>
              <a:t>(</a:t>
            </a:r>
            <a:r>
              <a:rPr lang="en-US" sz="2400" dirty="0" smtClean="0"/>
              <a:t>I)</a:t>
            </a:r>
            <a:endParaRPr lang="en-US" sz="2400" dirty="0"/>
          </a:p>
          <a:p>
            <a:pPr marL="0" lvl="2" indent="0">
              <a:buNone/>
            </a:pPr>
            <a:r>
              <a:rPr lang="en-US" sz="2400" dirty="0" err="1" smtClean="0"/>
              <a:t>Q’</a:t>
            </a:r>
            <a:r>
              <a:rPr lang="en-US" sz="2400" baseline="-25000" dirty="0" err="1" smtClean="0"/>
              <a:t>i</a:t>
            </a:r>
            <a:r>
              <a:rPr lang="en-US" sz="2400" dirty="0" smtClean="0"/>
              <a:t>(I)  ⊆ </a:t>
            </a:r>
            <a:r>
              <a:rPr lang="en-US" sz="2400" dirty="0"/>
              <a:t>∪</a:t>
            </a:r>
            <a:r>
              <a:rPr lang="en-US" sz="2400" dirty="0" err="1" smtClean="0"/>
              <a:t>Q</a:t>
            </a:r>
            <a:r>
              <a:rPr lang="en-US" sz="2400" baseline="-25000" dirty="0" err="1" smtClean="0"/>
              <a:t>j</a:t>
            </a:r>
            <a:r>
              <a:rPr lang="en-US" sz="2400" dirty="0" smtClean="0"/>
              <a:t>(I); so, </a:t>
            </a:r>
            <a:r>
              <a:rPr lang="en-US" sz="2400" dirty="0"/>
              <a:t>∪</a:t>
            </a:r>
            <a:r>
              <a:rPr lang="en-US" sz="2400" dirty="0" err="1"/>
              <a:t>Q’</a:t>
            </a:r>
            <a:r>
              <a:rPr lang="en-US" sz="2400" baseline="-25000" dirty="0" err="1"/>
              <a:t>i</a:t>
            </a:r>
            <a:r>
              <a:rPr lang="en-US" sz="2400" dirty="0"/>
              <a:t> </a:t>
            </a:r>
            <a:r>
              <a:rPr lang="en-US" sz="2400" dirty="0" smtClean="0"/>
              <a:t>(I) ⊆∪</a:t>
            </a:r>
            <a:r>
              <a:rPr lang="en-US" sz="2400" dirty="0" err="1"/>
              <a:t>Q</a:t>
            </a:r>
            <a:r>
              <a:rPr lang="en-US" sz="2400" baseline="-25000" dirty="0" err="1"/>
              <a:t>j</a:t>
            </a:r>
            <a:r>
              <a:rPr lang="en-US" sz="2400" baseline="-25000" dirty="0"/>
              <a:t> </a:t>
            </a:r>
            <a:r>
              <a:rPr lang="en-US" sz="2400" dirty="0"/>
              <a:t>(</a:t>
            </a:r>
            <a:r>
              <a:rPr lang="en-US" sz="2400" dirty="0" smtClean="0"/>
              <a:t>I); so,∪</a:t>
            </a:r>
            <a:r>
              <a:rPr lang="en-US" sz="2400" dirty="0" err="1"/>
              <a:t>Q’</a:t>
            </a:r>
            <a:r>
              <a:rPr lang="en-US" sz="2400" baseline="-25000" dirty="0" err="1"/>
              <a:t>i</a:t>
            </a:r>
            <a:r>
              <a:rPr lang="en-US" sz="2400" dirty="0"/>
              <a:t> ⊆ ∪</a:t>
            </a:r>
            <a:r>
              <a:rPr lang="en-US" sz="2400" dirty="0" err="1"/>
              <a:t>Q</a:t>
            </a:r>
            <a:r>
              <a:rPr lang="en-US" sz="2400" baseline="-25000" dirty="0" err="1"/>
              <a:t>j</a:t>
            </a:r>
            <a:r>
              <a:rPr lang="en-US" sz="2400" baseline="-25000" dirty="0"/>
              <a:t> </a:t>
            </a:r>
          </a:p>
          <a:p>
            <a:pPr marL="0" lvl="2" indent="0">
              <a:buNone/>
            </a:pPr>
            <a:r>
              <a:rPr lang="en-US" sz="2400" dirty="0" smtClean="0"/>
              <a:t>⇒) Suppose ∪</a:t>
            </a:r>
            <a:r>
              <a:rPr lang="en-US" sz="2400" dirty="0" err="1" smtClean="0"/>
              <a:t>Q’</a:t>
            </a:r>
            <a:r>
              <a:rPr lang="en-US" sz="2400" baseline="-25000" dirty="0" err="1" smtClean="0"/>
              <a:t>i</a:t>
            </a:r>
            <a:r>
              <a:rPr lang="en-US" sz="2400" dirty="0" smtClean="0"/>
              <a:t> ⊆ ∪</a:t>
            </a:r>
            <a:r>
              <a:rPr lang="en-US" sz="2400" dirty="0" err="1" smtClean="0"/>
              <a:t>Q</a:t>
            </a:r>
            <a:r>
              <a:rPr lang="en-US" sz="2400" baseline="-25000" dirty="0" err="1" smtClean="0"/>
              <a:t>j</a:t>
            </a:r>
            <a:r>
              <a:rPr lang="en-US" sz="2400" baseline="-25000" dirty="0" smtClean="0"/>
              <a:t> 		</a:t>
            </a:r>
          </a:p>
          <a:p>
            <a:pPr marL="0" lvl="2" indent="0">
              <a:buNone/>
            </a:pPr>
            <a:r>
              <a:rPr lang="en-US" sz="2400" baseline="-25000" dirty="0"/>
              <a:t>	</a:t>
            </a:r>
            <a:r>
              <a:rPr lang="en-US" sz="2400" dirty="0" smtClean="0"/>
              <a:t>(to simplify assume </a:t>
            </a:r>
            <a:r>
              <a:rPr lang="en-US" sz="2400" dirty="0" err="1" smtClean="0"/>
              <a:t>wlg</a:t>
            </a:r>
            <a:r>
              <a:rPr lang="en-US" sz="2400" dirty="0" smtClean="0"/>
              <a:t> they are Boolean queries)</a:t>
            </a:r>
            <a:endParaRPr lang="en-US" sz="2400" baseline="-25000" dirty="0" smtClean="0"/>
          </a:p>
          <a:p>
            <a:pPr marL="0" lvl="2" indent="0">
              <a:buNone/>
            </a:pPr>
            <a:r>
              <a:rPr lang="en-US" sz="2400" dirty="0" smtClean="0"/>
              <a:t>Consider some </a:t>
            </a:r>
            <a:r>
              <a:rPr lang="en-US" sz="2400" dirty="0" err="1" smtClean="0"/>
              <a:t>i</a:t>
            </a:r>
            <a:r>
              <a:rPr lang="en-US" sz="2400" dirty="0" smtClean="0"/>
              <a:t> and the instance </a:t>
            </a:r>
            <a:r>
              <a:rPr lang="en-US" sz="2400" dirty="0" err="1" smtClean="0"/>
              <a:t>IQ’</a:t>
            </a:r>
            <a:r>
              <a:rPr lang="en-US" sz="2400" baseline="-25000" dirty="0" err="1"/>
              <a:t>i</a:t>
            </a:r>
            <a:r>
              <a:rPr lang="en-US" sz="2400" baseline="-25000" dirty="0" smtClean="0"/>
              <a:t> </a:t>
            </a:r>
          </a:p>
          <a:p>
            <a:pPr marL="0" lvl="2" indent="0">
              <a:buNone/>
            </a:pPr>
            <a:r>
              <a:rPr lang="en-US" sz="2400" dirty="0"/>
              <a:t>∪</a:t>
            </a:r>
            <a:r>
              <a:rPr lang="en-US" sz="2400" dirty="0" err="1"/>
              <a:t>Q’</a:t>
            </a:r>
            <a:r>
              <a:rPr lang="en-US" sz="2400" baseline="-25000" dirty="0" err="1"/>
              <a:t>i</a:t>
            </a:r>
            <a:r>
              <a:rPr lang="en-US" sz="2400" dirty="0"/>
              <a:t> </a:t>
            </a:r>
            <a:r>
              <a:rPr lang="en-US" sz="2400" dirty="0" smtClean="0"/>
              <a:t>(</a:t>
            </a:r>
            <a:r>
              <a:rPr lang="en-US" sz="2400" dirty="0" err="1" smtClean="0"/>
              <a:t>IQ’</a:t>
            </a:r>
            <a:r>
              <a:rPr lang="en-US" sz="2400" baseline="-25000" dirty="0" err="1"/>
              <a:t>i</a:t>
            </a:r>
            <a:r>
              <a:rPr lang="en-US" sz="2400" baseline="-25000" dirty="0" smtClean="0"/>
              <a:t> </a:t>
            </a:r>
            <a:r>
              <a:rPr lang="en-US" sz="2400" dirty="0" smtClean="0"/>
              <a:t>) not empty;  so </a:t>
            </a:r>
            <a:r>
              <a:rPr lang="en-US" sz="2400" dirty="0"/>
              <a:t>∪</a:t>
            </a:r>
            <a:r>
              <a:rPr lang="en-US" sz="2400" dirty="0" err="1" smtClean="0"/>
              <a:t>Q</a:t>
            </a:r>
            <a:r>
              <a:rPr lang="en-US" sz="2400" baseline="-25000" dirty="0" err="1" smtClean="0"/>
              <a:t>j</a:t>
            </a:r>
            <a:r>
              <a:rPr lang="en-US" sz="2400" dirty="0"/>
              <a:t>(</a:t>
            </a:r>
            <a:r>
              <a:rPr lang="en-US" sz="2400" dirty="0" err="1" smtClean="0"/>
              <a:t>IQ’</a:t>
            </a:r>
            <a:r>
              <a:rPr lang="en-US" sz="2400" baseline="-25000" dirty="0" err="1"/>
              <a:t>i</a:t>
            </a:r>
            <a:r>
              <a:rPr lang="en-US" sz="2400" baseline="-25000" dirty="0" smtClean="0"/>
              <a:t> </a:t>
            </a:r>
            <a:r>
              <a:rPr lang="en-US" sz="2400" dirty="0"/>
              <a:t>) not empty; </a:t>
            </a:r>
            <a:endParaRPr lang="en-US" sz="2400" dirty="0" smtClean="0"/>
          </a:p>
          <a:p>
            <a:pPr marL="0" lvl="2" indent="0">
              <a:buNone/>
            </a:pPr>
            <a:r>
              <a:rPr lang="en-US" sz="2400" dirty="0" smtClean="0"/>
              <a:t>For some j, </a:t>
            </a:r>
            <a:r>
              <a:rPr lang="en-US" sz="2400" dirty="0" err="1"/>
              <a:t>Q</a:t>
            </a:r>
            <a:r>
              <a:rPr lang="en-US" sz="2400" baseline="-25000" dirty="0" err="1"/>
              <a:t>j</a:t>
            </a:r>
            <a:r>
              <a:rPr lang="en-US" sz="2400" dirty="0"/>
              <a:t>(</a:t>
            </a:r>
            <a:r>
              <a:rPr lang="en-US" sz="2400" dirty="0" err="1" smtClean="0"/>
              <a:t>IQ’</a:t>
            </a:r>
            <a:r>
              <a:rPr lang="en-US" sz="2400" baseline="-25000" dirty="0" err="1" smtClean="0"/>
              <a:t>i</a:t>
            </a:r>
            <a:r>
              <a:rPr lang="en-US" sz="2400" baseline="-25000" dirty="0" smtClean="0"/>
              <a:t> </a:t>
            </a:r>
            <a:r>
              <a:rPr lang="en-US" sz="2400" dirty="0"/>
              <a:t>) not empty</a:t>
            </a:r>
            <a:r>
              <a:rPr lang="en-US" sz="2400" dirty="0" smtClean="0"/>
              <a:t>; </a:t>
            </a:r>
          </a:p>
          <a:p>
            <a:pPr marL="0" lvl="2" indent="0">
              <a:buNone/>
            </a:pPr>
            <a:r>
              <a:rPr lang="en-US" sz="2400" dirty="0" smtClean="0"/>
              <a:t>So there is a homomorphism from </a:t>
            </a:r>
            <a:r>
              <a:rPr lang="en-US" sz="2400" dirty="0" err="1"/>
              <a:t>Q</a:t>
            </a:r>
            <a:r>
              <a:rPr lang="en-US" sz="2400" baseline="-25000" dirty="0" err="1"/>
              <a:t>j</a:t>
            </a:r>
            <a:r>
              <a:rPr lang="en-US" sz="2400" baseline="-25000" dirty="0"/>
              <a:t> </a:t>
            </a:r>
            <a:r>
              <a:rPr lang="en-US" sz="2400" dirty="0" smtClean="0"/>
              <a:t>to </a:t>
            </a:r>
            <a:r>
              <a:rPr lang="en-US" sz="2400" dirty="0" err="1" smtClean="0"/>
              <a:t>Q’</a:t>
            </a:r>
            <a:r>
              <a:rPr lang="en-US" sz="2400" baseline="-25000" dirty="0" err="1" smtClean="0"/>
              <a:t>i</a:t>
            </a:r>
            <a:r>
              <a:rPr lang="en-US" sz="2400" dirty="0" smtClean="0"/>
              <a:t> </a:t>
            </a:r>
            <a:endParaRPr lang="en-US" sz="2400" baseline="-25000" dirty="0"/>
          </a:p>
        </p:txBody>
      </p:sp>
      <p:sp>
        <p:nvSpPr>
          <p:cNvPr id="4" name="Espace réservé de la date 3"/>
          <p:cNvSpPr>
            <a:spLocks noGrp="1"/>
          </p:cNvSpPr>
          <p:nvPr>
            <p:ph type="dt" sz="half" idx="10"/>
          </p:nvPr>
        </p:nvSpPr>
        <p:spPr/>
        <p:txBody>
          <a:bodyPr/>
          <a:lstStyle/>
          <a:p>
            <a:fld id="{47D0763F-5DE3-8448-B59A-BF490F309BAD}" type="datetime1">
              <a:rPr lang="en-US" smtClean="0"/>
              <a:t>3/19/12</a:t>
            </a:fld>
            <a:endParaRPr lang="fr-FR"/>
          </a:p>
        </p:txBody>
      </p:sp>
      <p:sp>
        <p:nvSpPr>
          <p:cNvPr id="5" name="Espace réservé du numéro de diapositive 4"/>
          <p:cNvSpPr>
            <a:spLocks noGrp="1"/>
          </p:cNvSpPr>
          <p:nvPr>
            <p:ph type="sldNum" sz="quarter" idx="12"/>
          </p:nvPr>
        </p:nvSpPr>
        <p:spPr/>
        <p:txBody>
          <a:bodyPr/>
          <a:lstStyle/>
          <a:p>
            <a:fld id="{09128B45-356E-4A35-ADDB-0EE72B20EEE7}" type="slidenum">
              <a:rPr lang="fr-FR" smtClean="0"/>
              <a:pPr/>
              <a:t>46</a:t>
            </a:fld>
            <a:endParaRPr lang="fr-FR"/>
          </a:p>
        </p:txBody>
      </p:sp>
    </p:spTree>
    <p:extLst>
      <p:ext uri="{BB962C8B-B14F-4D97-AF65-F5344CB8AC3E}">
        <p14:creationId xmlns:p14="http://schemas.microsoft.com/office/powerpoint/2010/main" val="1798680688"/>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smtClean="0"/>
              <a:t>Beyond </a:t>
            </a:r>
            <a:endParaRPr lang="en-US" dirty="0"/>
          </a:p>
        </p:txBody>
      </p:sp>
      <p:sp>
        <p:nvSpPr>
          <p:cNvPr id="3" name="Espace réservé du contenu 2"/>
          <p:cNvSpPr>
            <a:spLocks noGrp="1"/>
          </p:cNvSpPr>
          <p:nvPr>
            <p:ph idx="1"/>
          </p:nvPr>
        </p:nvSpPr>
        <p:spPr/>
        <p:txBody>
          <a:bodyPr/>
          <a:lstStyle/>
          <a:p>
            <a:r>
              <a:rPr lang="en-US" dirty="0" smtClean="0"/>
              <a:t>Negation: containment of FO queries is </a:t>
            </a:r>
            <a:r>
              <a:rPr lang="en-US" dirty="0" err="1" smtClean="0"/>
              <a:t>undecidable</a:t>
            </a:r>
            <a:endParaRPr lang="en-US" dirty="0" smtClean="0"/>
          </a:p>
          <a:p>
            <a:pPr lvl="1"/>
            <a:r>
              <a:rPr lang="en-US" dirty="0" smtClean="0"/>
              <a:t>co </a:t>
            </a:r>
            <a:r>
              <a:rPr lang="en-US" dirty="0" err="1" smtClean="0"/>
              <a:t>r.e</a:t>
            </a:r>
            <a:r>
              <a:rPr lang="en-US" dirty="0" smtClean="0"/>
              <a:t>. for finite relations  (</a:t>
            </a:r>
            <a:r>
              <a:rPr lang="en-US" dirty="0" err="1" smtClean="0"/>
              <a:t>r.e</a:t>
            </a:r>
            <a:r>
              <a:rPr lang="en-US" dirty="0" smtClean="0"/>
              <a:t>. for arbitrary relations)  </a:t>
            </a:r>
          </a:p>
          <a:p>
            <a:r>
              <a:rPr lang="en-US" dirty="0" smtClean="0"/>
              <a:t>Recursion: containment of datalog is </a:t>
            </a:r>
            <a:r>
              <a:rPr lang="en-US" dirty="0" err="1" smtClean="0"/>
              <a:t>undecidable</a:t>
            </a:r>
            <a:endParaRPr lang="en-US" dirty="0" smtClean="0"/>
          </a:p>
          <a:p>
            <a:pPr lvl="1"/>
            <a:r>
              <a:rPr lang="en-US" dirty="0" smtClean="0"/>
              <a:t>Decidable for monadic datalog</a:t>
            </a:r>
          </a:p>
          <a:p>
            <a:pPr lvl="1"/>
            <a:r>
              <a:rPr lang="en-US" dirty="0" err="1" smtClean="0"/>
              <a:t>Undecidable</a:t>
            </a:r>
            <a:r>
              <a:rPr lang="en-US" dirty="0" smtClean="0"/>
              <a:t> for monadic datalog over trees or </a:t>
            </a:r>
            <a:r>
              <a:rPr lang="en-US" dirty="0" smtClean="0"/>
              <a:t>strings (for </a:t>
            </a:r>
            <a:r>
              <a:rPr lang="en-US" smtClean="0"/>
              <a:t>infinite alphabet)</a:t>
            </a:r>
            <a:endParaRPr lang="en-US" dirty="0" smtClean="0"/>
          </a:p>
          <a:p>
            <a:pPr lvl="1"/>
            <a:endParaRPr lang="en-US" dirty="0"/>
          </a:p>
          <a:p>
            <a:r>
              <a:rPr lang="en-US" dirty="0" smtClean="0"/>
              <a:t>Tableau </a:t>
            </a:r>
            <a:r>
              <a:rPr lang="en-US" dirty="0" err="1" smtClean="0"/>
              <a:t>homorphism</a:t>
            </a:r>
            <a:r>
              <a:rPr lang="en-US" dirty="0" smtClean="0"/>
              <a:t> is a particular case of </a:t>
            </a:r>
            <a:r>
              <a:rPr lang="en-US" dirty="0" err="1" smtClean="0"/>
              <a:t>subsumption</a:t>
            </a:r>
            <a:r>
              <a:rPr lang="en-US" dirty="0" smtClean="0"/>
              <a:t> in resolution theorem proving</a:t>
            </a:r>
          </a:p>
          <a:p>
            <a:endParaRPr lang="en-US" dirty="0" smtClean="0"/>
          </a:p>
        </p:txBody>
      </p:sp>
      <p:sp>
        <p:nvSpPr>
          <p:cNvPr id="4" name="Espace réservé de la date 3"/>
          <p:cNvSpPr>
            <a:spLocks noGrp="1"/>
          </p:cNvSpPr>
          <p:nvPr>
            <p:ph type="dt" sz="half" idx="10"/>
          </p:nvPr>
        </p:nvSpPr>
        <p:spPr/>
        <p:txBody>
          <a:bodyPr/>
          <a:lstStyle/>
          <a:p>
            <a:fld id="{47D0763F-5DE3-8448-B59A-BF490F309BAD}" type="datetime1">
              <a:rPr lang="en-US" smtClean="0"/>
              <a:t>3/19/12</a:t>
            </a:fld>
            <a:endParaRPr lang="fr-FR"/>
          </a:p>
        </p:txBody>
      </p:sp>
      <p:sp>
        <p:nvSpPr>
          <p:cNvPr id="5" name="Espace réservé du numéro de diapositive 4"/>
          <p:cNvSpPr>
            <a:spLocks noGrp="1"/>
          </p:cNvSpPr>
          <p:nvPr>
            <p:ph type="sldNum" sz="quarter" idx="12"/>
          </p:nvPr>
        </p:nvSpPr>
        <p:spPr/>
        <p:txBody>
          <a:bodyPr/>
          <a:lstStyle/>
          <a:p>
            <a:fld id="{09128B45-356E-4A35-ADDB-0EE72B20EEE7}" type="slidenum">
              <a:rPr lang="fr-FR" smtClean="0"/>
              <a:pPr/>
              <a:t>47</a:t>
            </a:fld>
            <a:endParaRPr lang="fr-FR"/>
          </a:p>
        </p:txBody>
      </p:sp>
    </p:spTree>
    <p:extLst>
      <p:ext uri="{BB962C8B-B14F-4D97-AF65-F5344CB8AC3E}">
        <p14:creationId xmlns:p14="http://schemas.microsoft.com/office/powerpoint/2010/main" val="3915224580"/>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ctrTitle"/>
          </p:nvPr>
        </p:nvSpPr>
        <p:spPr/>
        <p:txBody>
          <a:bodyPr/>
          <a:lstStyle/>
          <a:p>
            <a:r>
              <a:rPr lang="en-US" dirty="0" smtClean="0"/>
              <a:t>Conclusion</a:t>
            </a:r>
            <a:endParaRPr lang="en-US" dirty="0"/>
          </a:p>
        </p:txBody>
      </p:sp>
      <p:sp>
        <p:nvSpPr>
          <p:cNvPr id="7" name="Sous-titre 6"/>
          <p:cNvSpPr>
            <a:spLocks noGrp="1"/>
          </p:cNvSpPr>
          <p:nvPr>
            <p:ph type="subTitle" idx="1"/>
          </p:nvPr>
        </p:nvSpPr>
        <p:spPr/>
        <p:txBody>
          <a:bodyPr/>
          <a:lstStyle/>
          <a:p>
            <a:endParaRPr lang="en-US"/>
          </a:p>
        </p:txBody>
      </p:sp>
      <p:sp>
        <p:nvSpPr>
          <p:cNvPr id="4" name="Espace réservé de la date 3"/>
          <p:cNvSpPr>
            <a:spLocks noGrp="1"/>
          </p:cNvSpPr>
          <p:nvPr>
            <p:ph type="dt" sz="half" idx="10"/>
          </p:nvPr>
        </p:nvSpPr>
        <p:spPr/>
        <p:txBody>
          <a:bodyPr/>
          <a:lstStyle/>
          <a:p>
            <a:fld id="{C696F03C-C618-9A45-9F5F-C74BD8BC102F}" type="datetime1">
              <a:rPr lang="en-US" smtClean="0"/>
              <a:t>3/19/12</a:t>
            </a:fld>
            <a:endParaRPr lang="fr-FR"/>
          </a:p>
        </p:txBody>
      </p:sp>
      <p:sp>
        <p:nvSpPr>
          <p:cNvPr id="5" name="Espace réservé du numéro de diapositive 4"/>
          <p:cNvSpPr>
            <a:spLocks noGrp="1"/>
          </p:cNvSpPr>
          <p:nvPr>
            <p:ph type="sldNum" sz="quarter" idx="12"/>
          </p:nvPr>
        </p:nvSpPr>
        <p:spPr/>
        <p:txBody>
          <a:bodyPr/>
          <a:lstStyle/>
          <a:p>
            <a:fld id="{09128B45-356E-4A35-ADDB-0EE72B20EEE7}" type="slidenum">
              <a:rPr lang="fr-FR" smtClean="0"/>
              <a:pPr/>
              <a:t>48</a:t>
            </a:fld>
            <a:endParaRPr lang="fr-FR"/>
          </a:p>
        </p:txBody>
      </p:sp>
    </p:spTree>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Relational databases</a:t>
            </a:r>
            <a:endParaRPr lang="en-US"/>
          </a:p>
        </p:txBody>
      </p:sp>
      <p:sp>
        <p:nvSpPr>
          <p:cNvPr id="3" name="Espace réservé du contenu 2"/>
          <p:cNvSpPr>
            <a:spLocks noGrp="1"/>
          </p:cNvSpPr>
          <p:nvPr>
            <p:ph idx="1"/>
          </p:nvPr>
        </p:nvSpPr>
        <p:spPr/>
        <p:txBody>
          <a:bodyPr/>
          <a:lstStyle/>
          <a:p>
            <a:pPr marL="0" indent="0">
              <a:buNone/>
            </a:pPr>
            <a:r>
              <a:rPr lang="en-US" dirty="0" smtClean="0"/>
              <a:t>Very successful in industry</a:t>
            </a:r>
          </a:p>
          <a:p>
            <a:pPr marL="0" indent="0">
              <a:buNone/>
            </a:pPr>
            <a:r>
              <a:rPr lang="en-US" dirty="0" smtClean="0"/>
              <a:t>Lots of results in academia</a:t>
            </a:r>
          </a:p>
          <a:p>
            <a:pPr marL="0" indent="0">
              <a:buNone/>
            </a:pPr>
            <a:endParaRPr lang="en-US" dirty="0"/>
          </a:p>
          <a:p>
            <a:pPr marL="0" indent="0">
              <a:buNone/>
            </a:pPr>
            <a:endParaRPr lang="en-US" dirty="0"/>
          </a:p>
        </p:txBody>
      </p:sp>
      <p:sp>
        <p:nvSpPr>
          <p:cNvPr id="4" name="Espace réservé de la date 3"/>
          <p:cNvSpPr>
            <a:spLocks noGrp="1"/>
          </p:cNvSpPr>
          <p:nvPr>
            <p:ph type="dt" sz="half" idx="10"/>
          </p:nvPr>
        </p:nvSpPr>
        <p:spPr/>
        <p:txBody>
          <a:bodyPr/>
          <a:lstStyle/>
          <a:p>
            <a:fld id="{2C433093-B211-C94B-9384-C954894C6B43}" type="datetime1">
              <a:rPr lang="en-US" smtClean="0"/>
              <a:t>3/19/12</a:t>
            </a:fld>
            <a:endParaRPr lang="en-US"/>
          </a:p>
        </p:txBody>
      </p:sp>
      <p:sp>
        <p:nvSpPr>
          <p:cNvPr id="5" name="Espace réservé du numéro de diapositive 4"/>
          <p:cNvSpPr>
            <a:spLocks noGrp="1"/>
          </p:cNvSpPr>
          <p:nvPr>
            <p:ph type="sldNum" sz="quarter" idx="12"/>
          </p:nvPr>
        </p:nvSpPr>
        <p:spPr/>
        <p:txBody>
          <a:bodyPr/>
          <a:lstStyle/>
          <a:p>
            <a:fld id="{09128B45-356E-4A35-ADDB-0EE72B20EEE7}" type="slidenum">
              <a:rPr lang="en-US" smtClean="0"/>
              <a:pPr/>
              <a:t>49</a:t>
            </a:fld>
            <a:endParaRPr lang="en-US"/>
          </a:p>
        </p:txBody>
      </p:sp>
    </p:spTree>
    <p:extLst>
      <p:ext uri="{BB962C8B-B14F-4D97-AF65-F5344CB8AC3E}">
        <p14:creationId xmlns:p14="http://schemas.microsoft.com/office/powerpoint/2010/main" val="378960603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en-US" sz="3200" dirty="0" smtClean="0"/>
              <a:t>Database Management  System</a:t>
            </a:r>
            <a:endParaRPr lang="en-US" sz="3200" dirty="0"/>
          </a:p>
        </p:txBody>
      </p:sp>
      <p:sp>
        <p:nvSpPr>
          <p:cNvPr id="3" name="Espace réservé du contenu 2"/>
          <p:cNvSpPr>
            <a:spLocks noGrp="1"/>
          </p:cNvSpPr>
          <p:nvPr>
            <p:ph idx="1"/>
          </p:nvPr>
        </p:nvSpPr>
        <p:spPr/>
        <p:txBody>
          <a:bodyPr>
            <a:normAutofit/>
          </a:bodyPr>
          <a:lstStyle/>
          <a:p>
            <a:pPr>
              <a:buNone/>
            </a:pPr>
            <a:r>
              <a:rPr lang="en-US" sz="2400" dirty="0" smtClean="0"/>
              <a:t>Goal: the management of large amounts of data</a:t>
            </a:r>
          </a:p>
          <a:p>
            <a:pPr lvl="1"/>
            <a:r>
              <a:rPr lang="en-US" sz="2000" b="1" dirty="0" smtClean="0">
                <a:solidFill>
                  <a:srgbClr val="3366FF"/>
                </a:solidFill>
              </a:rPr>
              <a:t>Large</a:t>
            </a:r>
            <a:r>
              <a:rPr lang="en-US" sz="2000" dirty="0" smtClean="0"/>
              <a:t> </a:t>
            </a:r>
            <a:r>
              <a:rPr lang="en-US" sz="2000" b="1" dirty="0" smtClean="0">
                <a:solidFill>
                  <a:srgbClr val="3366FF"/>
                </a:solidFill>
              </a:rPr>
              <a:t>data</a:t>
            </a:r>
            <a:r>
              <a:rPr lang="en-US" sz="2000" dirty="0" smtClean="0"/>
              <a:t>: </a:t>
            </a:r>
            <a:r>
              <a:rPr lang="en-US" sz="2000" b="1" dirty="0" smtClean="0">
                <a:solidFill>
                  <a:srgbClr val="FF0000"/>
                </a:solidFill>
              </a:rPr>
              <a:t>database</a:t>
            </a:r>
          </a:p>
          <a:p>
            <a:pPr lvl="1"/>
            <a:r>
              <a:rPr lang="en-US" sz="2000" b="1" dirty="0" smtClean="0">
                <a:solidFill>
                  <a:srgbClr val="3366FF"/>
                </a:solidFill>
              </a:rPr>
              <a:t>Large software</a:t>
            </a:r>
            <a:r>
              <a:rPr lang="en-US" sz="2000" dirty="0" smtClean="0"/>
              <a:t> to manage them: </a:t>
            </a:r>
            <a:r>
              <a:rPr lang="en-US" sz="2000" b="1" dirty="0" smtClean="0">
                <a:solidFill>
                  <a:srgbClr val="FF0000"/>
                </a:solidFill>
              </a:rPr>
              <a:t>DBMS</a:t>
            </a:r>
          </a:p>
          <a:p>
            <a:pPr lvl="2"/>
            <a:r>
              <a:rPr lang="en-US" sz="1600" dirty="0" smtClean="0"/>
              <a:t>Very complex systems</a:t>
            </a:r>
          </a:p>
          <a:p>
            <a:pPr lvl="2"/>
            <a:r>
              <a:rPr lang="en-US" sz="1600" dirty="0" smtClean="0"/>
              <a:t>Years of research and development by large groups of researchers/engineers</a:t>
            </a:r>
          </a:p>
          <a:p>
            <a:pPr>
              <a:buNone/>
            </a:pPr>
            <a:r>
              <a:rPr lang="en-US" sz="2400" dirty="0" smtClean="0"/>
              <a:t>Characteristics of the data</a:t>
            </a:r>
          </a:p>
          <a:p>
            <a:pPr lvl="1"/>
            <a:r>
              <a:rPr lang="en-US" sz="2000" dirty="0" smtClean="0"/>
              <a:t>Persistence over time (years)</a:t>
            </a:r>
          </a:p>
          <a:p>
            <a:pPr lvl="1"/>
            <a:r>
              <a:rPr lang="en-US" sz="2000" dirty="0" smtClean="0"/>
              <a:t>Possibly very large (</a:t>
            </a:r>
            <a:r>
              <a:rPr lang="en-US" sz="2000" dirty="0" err="1" smtClean="0"/>
              <a:t>giga</a:t>
            </a:r>
            <a:r>
              <a:rPr lang="en-US" sz="2000" dirty="0" smtClean="0"/>
              <a:t>, </a:t>
            </a:r>
            <a:r>
              <a:rPr lang="en-US" sz="2000" dirty="0" err="1" smtClean="0"/>
              <a:t>tera</a:t>
            </a:r>
            <a:r>
              <a:rPr lang="en-US" sz="2000" dirty="0" smtClean="0"/>
              <a:t>, etc.).</a:t>
            </a:r>
          </a:p>
          <a:p>
            <a:pPr lvl="1"/>
            <a:r>
              <a:rPr lang="en-US" sz="2000" dirty="0" smtClean="0"/>
              <a:t>Possibly distributed geographically</a:t>
            </a:r>
          </a:p>
          <a:p>
            <a:pPr lvl="1"/>
            <a:r>
              <a:rPr lang="en-US" sz="2000" dirty="0" smtClean="0"/>
              <a:t>Typically shared between many </a:t>
            </a:r>
            <a:r>
              <a:rPr lang="en-US" sz="2000" dirty="0"/>
              <a:t>users and </a:t>
            </a:r>
            <a:r>
              <a:rPr lang="en-US" sz="2000" dirty="0" smtClean="0"/>
              <a:t>programs</a:t>
            </a:r>
          </a:p>
          <a:p>
            <a:pPr lvl="1"/>
            <a:r>
              <a:rPr lang="en-US" sz="2000" dirty="0" smtClean="0"/>
              <a:t>Typically stored on heterogeneous storage : hard disk, network</a:t>
            </a:r>
          </a:p>
          <a:p>
            <a:pPr>
              <a:buNone/>
            </a:pPr>
            <a:endParaRPr lang="en-US" sz="2400" dirty="0" smtClean="0"/>
          </a:p>
        </p:txBody>
      </p:sp>
      <p:sp>
        <p:nvSpPr>
          <p:cNvPr id="4" name="Espace réservé de la date 3"/>
          <p:cNvSpPr>
            <a:spLocks noGrp="1"/>
          </p:cNvSpPr>
          <p:nvPr>
            <p:ph type="dt" sz="half" idx="10"/>
          </p:nvPr>
        </p:nvSpPr>
        <p:spPr/>
        <p:txBody>
          <a:bodyPr/>
          <a:lstStyle/>
          <a:p>
            <a:fld id="{5A3E0D52-E215-3B47-AF19-EF71E30A92F3}" type="datetime1">
              <a:rPr lang="en-US" smtClean="0"/>
              <a:t>3/19/12</a:t>
            </a:fld>
            <a:endParaRPr lang="en-US"/>
          </a:p>
        </p:txBody>
      </p:sp>
      <p:sp>
        <p:nvSpPr>
          <p:cNvPr id="5" name="Espace réservé du numéro de diapositive 4"/>
          <p:cNvSpPr>
            <a:spLocks noGrp="1"/>
          </p:cNvSpPr>
          <p:nvPr>
            <p:ph type="sldNum" sz="quarter" idx="12"/>
          </p:nvPr>
        </p:nvSpPr>
        <p:spPr/>
        <p:txBody>
          <a:bodyPr/>
          <a:lstStyle/>
          <a:p>
            <a:fld id="{09128B45-356E-4A35-ADDB-0EE72B20EEE7}" type="slidenum">
              <a:rPr lang="en-US" smtClean="0"/>
              <a:pPr/>
              <a:t>5</a:t>
            </a:fld>
            <a:endParaRPr lang="en-US"/>
          </a:p>
        </p:txBody>
      </p:sp>
    </p:spTree>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smtClean="0"/>
              <a:t>Blend with other technologies</a:t>
            </a:r>
            <a:endParaRPr lang="en-US" dirty="0"/>
          </a:p>
        </p:txBody>
      </p:sp>
      <p:sp>
        <p:nvSpPr>
          <p:cNvPr id="3" name="Espace réservé du contenu 2"/>
          <p:cNvSpPr>
            <a:spLocks noGrp="1"/>
          </p:cNvSpPr>
          <p:nvPr>
            <p:ph idx="1"/>
          </p:nvPr>
        </p:nvSpPr>
        <p:spPr/>
        <p:txBody>
          <a:bodyPr/>
          <a:lstStyle/>
          <a:p>
            <a:pPr marL="0" indent="0">
              <a:buNone/>
            </a:pPr>
            <a:r>
              <a:rPr lang="en-US" dirty="0" smtClean="0"/>
              <a:t>Logic programming</a:t>
            </a:r>
          </a:p>
          <a:p>
            <a:pPr marL="0" indent="0">
              <a:buNone/>
            </a:pPr>
            <a:r>
              <a:rPr lang="en-US" dirty="0" smtClean="0"/>
              <a:t>Production rule systems</a:t>
            </a:r>
          </a:p>
          <a:p>
            <a:pPr marL="0" indent="0">
              <a:buNone/>
            </a:pPr>
            <a:r>
              <a:rPr lang="en-US" dirty="0" smtClean="0"/>
              <a:t>Object-oriented languages</a:t>
            </a:r>
          </a:p>
          <a:p>
            <a:pPr marL="0" indent="0">
              <a:buNone/>
            </a:pPr>
            <a:r>
              <a:rPr lang="en-US" dirty="0" smtClean="0"/>
              <a:t>Workflows </a:t>
            </a:r>
          </a:p>
          <a:p>
            <a:pPr marL="0" indent="0">
              <a:buNone/>
            </a:pPr>
            <a:r>
              <a:rPr lang="en-US" dirty="0" smtClean="0"/>
              <a:t>Clusters of machines</a:t>
            </a:r>
          </a:p>
          <a:p>
            <a:pPr marL="0" indent="0">
              <a:buNone/>
            </a:pPr>
            <a:r>
              <a:rPr lang="en-US" dirty="0" smtClean="0"/>
              <a:t>Peer-to-peer architecture</a:t>
            </a:r>
          </a:p>
          <a:p>
            <a:pPr marL="0" indent="0">
              <a:buNone/>
            </a:pPr>
            <a:endParaRPr lang="en-US" dirty="0"/>
          </a:p>
        </p:txBody>
      </p:sp>
      <p:sp>
        <p:nvSpPr>
          <p:cNvPr id="4" name="Espace réservé de la date 3"/>
          <p:cNvSpPr>
            <a:spLocks noGrp="1"/>
          </p:cNvSpPr>
          <p:nvPr>
            <p:ph type="dt" sz="half" idx="10"/>
          </p:nvPr>
        </p:nvSpPr>
        <p:spPr/>
        <p:txBody>
          <a:bodyPr/>
          <a:lstStyle/>
          <a:p>
            <a:fld id="{47D0763F-5DE3-8448-B59A-BF490F309BAD}" type="datetime1">
              <a:rPr lang="en-US" smtClean="0"/>
              <a:t>3/19/12</a:t>
            </a:fld>
            <a:endParaRPr lang="fr-FR"/>
          </a:p>
        </p:txBody>
      </p:sp>
      <p:sp>
        <p:nvSpPr>
          <p:cNvPr id="5" name="Espace réservé du numéro de diapositive 4"/>
          <p:cNvSpPr>
            <a:spLocks noGrp="1"/>
          </p:cNvSpPr>
          <p:nvPr>
            <p:ph type="sldNum" sz="quarter" idx="12"/>
          </p:nvPr>
        </p:nvSpPr>
        <p:spPr/>
        <p:txBody>
          <a:bodyPr/>
          <a:lstStyle/>
          <a:p>
            <a:fld id="{09128B45-356E-4A35-ADDB-0EE72B20EEE7}" type="slidenum">
              <a:rPr lang="fr-FR" smtClean="0"/>
              <a:pPr/>
              <a:t>50</a:t>
            </a:fld>
            <a:endParaRPr lang="fr-FR"/>
          </a:p>
        </p:txBody>
      </p:sp>
    </p:spTree>
    <p:extLst>
      <p:ext uri="{BB962C8B-B14F-4D97-AF65-F5344CB8AC3E}">
        <p14:creationId xmlns:p14="http://schemas.microsoft.com/office/powerpoint/2010/main" val="4257884880"/>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smtClean="0"/>
              <a:t>Always </a:t>
            </a:r>
            <a:r>
              <a:rPr lang="en-US" dirty="0"/>
              <a:t>question </a:t>
            </a:r>
            <a:r>
              <a:rPr lang="en-US" dirty="0" smtClean="0"/>
              <a:t>everything</a:t>
            </a:r>
            <a:endParaRPr lang="en-US" dirty="0"/>
          </a:p>
        </p:txBody>
      </p:sp>
      <p:sp>
        <p:nvSpPr>
          <p:cNvPr id="3" name="Espace réservé du contenu 2"/>
          <p:cNvSpPr>
            <a:spLocks noGrp="1"/>
          </p:cNvSpPr>
          <p:nvPr>
            <p:ph idx="1"/>
          </p:nvPr>
        </p:nvSpPr>
        <p:spPr>
          <a:xfrm>
            <a:off x="467544" y="1484784"/>
            <a:ext cx="8435280" cy="4525963"/>
          </a:xfrm>
        </p:spPr>
        <p:txBody>
          <a:bodyPr>
            <a:normAutofit/>
          </a:bodyPr>
          <a:lstStyle/>
          <a:p>
            <a:endParaRPr lang="en-US" sz="2400" dirty="0" smtClean="0"/>
          </a:p>
          <a:p>
            <a:pPr>
              <a:buNone/>
            </a:pPr>
            <a:r>
              <a:rPr lang="en-US" sz="2400" dirty="0" smtClean="0"/>
              <a:t>In industry: to challenge the well established guys </a:t>
            </a:r>
          </a:p>
          <a:p>
            <a:pPr>
              <a:buNone/>
            </a:pPr>
            <a:r>
              <a:rPr lang="en-US" sz="2400" dirty="0" smtClean="0"/>
              <a:t>In academia: to discover new problems</a:t>
            </a:r>
          </a:p>
          <a:p>
            <a:pPr>
              <a:buNone/>
            </a:pPr>
            <a:r>
              <a:rPr lang="en-US" sz="2400" dirty="0" smtClean="0"/>
              <a:t>Revisit the models, languages​​, principles</a:t>
            </a:r>
          </a:p>
          <a:p>
            <a:pPr>
              <a:buNone/>
            </a:pPr>
            <a:r>
              <a:rPr lang="en-US" sz="2400" dirty="0" smtClean="0"/>
              <a:t>Main motivations</a:t>
            </a:r>
          </a:p>
          <a:p>
            <a:pPr lvl="1"/>
            <a:r>
              <a:rPr lang="en-US" sz="2000" dirty="0"/>
              <a:t>To facilitate application development</a:t>
            </a:r>
          </a:p>
          <a:p>
            <a:pPr lvl="1"/>
            <a:r>
              <a:rPr lang="en-US" sz="2000" dirty="0" smtClean="0"/>
              <a:t>Performance to scale to always more data and queries</a:t>
            </a:r>
          </a:p>
          <a:p>
            <a:pPr lvl="2"/>
            <a:r>
              <a:rPr lang="en-US" sz="1800" dirty="0" smtClean="0"/>
              <a:t>For extreme applications that cannot be supported by standard technology</a:t>
            </a:r>
          </a:p>
          <a:p>
            <a:pPr lvl="2"/>
            <a:r>
              <a:rPr lang="en-US" sz="1800" dirty="0" smtClean="0"/>
              <a:t>Web search engines with huge volumes of data/queries</a:t>
            </a:r>
          </a:p>
          <a:p>
            <a:pPr lvl="2"/>
            <a:r>
              <a:rPr lang="en-US" sz="1800" dirty="0" smtClean="0"/>
              <a:t>World wide banking with huge volumes of transactions</a:t>
            </a:r>
          </a:p>
          <a:p>
            <a:pPr lvl="1"/>
            <a:r>
              <a:rPr lang="en-US" sz="2000" dirty="0" smtClean="0"/>
              <a:t>To offer more in terms of reliability, security, etc..</a:t>
            </a:r>
          </a:p>
        </p:txBody>
      </p:sp>
      <p:sp>
        <p:nvSpPr>
          <p:cNvPr id="4" name="Espace réservé de la date 3"/>
          <p:cNvSpPr>
            <a:spLocks noGrp="1"/>
          </p:cNvSpPr>
          <p:nvPr>
            <p:ph type="dt" sz="half" idx="10"/>
          </p:nvPr>
        </p:nvSpPr>
        <p:spPr/>
        <p:txBody>
          <a:bodyPr/>
          <a:lstStyle/>
          <a:p>
            <a:fld id="{E3478639-6547-494C-9982-CE2502FD5787}" type="datetime1">
              <a:rPr lang="en-US" smtClean="0"/>
              <a:t>3/19/12</a:t>
            </a:fld>
            <a:endParaRPr lang="en-US"/>
          </a:p>
        </p:txBody>
      </p:sp>
      <p:sp>
        <p:nvSpPr>
          <p:cNvPr id="5" name="Espace réservé du numéro de diapositive 4"/>
          <p:cNvSpPr>
            <a:spLocks noGrp="1"/>
          </p:cNvSpPr>
          <p:nvPr>
            <p:ph type="sldNum" sz="quarter" idx="12"/>
          </p:nvPr>
        </p:nvSpPr>
        <p:spPr/>
        <p:txBody>
          <a:bodyPr/>
          <a:lstStyle/>
          <a:p>
            <a:fld id="{09128B45-356E-4A35-ADDB-0EE72B20EEE7}" type="slidenum">
              <a:rPr lang="en-US" smtClean="0"/>
              <a:pPr/>
              <a:t>51</a:t>
            </a:fld>
            <a:endParaRPr lang="en-US"/>
          </a:p>
        </p:txBody>
      </p:sp>
    </p:spTree>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smtClean="0"/>
              <a:t>For instance, what can be questioned</a:t>
            </a:r>
            <a:endParaRPr lang="en-US" dirty="0"/>
          </a:p>
        </p:txBody>
      </p:sp>
      <p:sp>
        <p:nvSpPr>
          <p:cNvPr id="4" name="Espace réservé de la date 3"/>
          <p:cNvSpPr>
            <a:spLocks noGrp="1"/>
          </p:cNvSpPr>
          <p:nvPr>
            <p:ph type="dt" sz="half" idx="10"/>
          </p:nvPr>
        </p:nvSpPr>
        <p:spPr>
          <a:xfrm>
            <a:off x="457200" y="6222875"/>
            <a:ext cx="2133600" cy="365125"/>
          </a:xfrm>
        </p:spPr>
        <p:txBody>
          <a:bodyPr/>
          <a:lstStyle/>
          <a:p>
            <a:fld id="{223889AB-D929-3341-BD66-1A6C33E3AB08}" type="datetime1">
              <a:rPr lang="en-US" smtClean="0"/>
              <a:t>3/19/12</a:t>
            </a:fld>
            <a:endParaRPr lang="en-US"/>
          </a:p>
        </p:txBody>
      </p:sp>
      <p:sp>
        <p:nvSpPr>
          <p:cNvPr id="5" name="Espace réservé du numéro de diapositive 4"/>
          <p:cNvSpPr>
            <a:spLocks noGrp="1"/>
          </p:cNvSpPr>
          <p:nvPr>
            <p:ph type="sldNum" sz="quarter" idx="12"/>
          </p:nvPr>
        </p:nvSpPr>
        <p:spPr>
          <a:xfrm>
            <a:off x="6553200" y="6222875"/>
            <a:ext cx="2133600" cy="365125"/>
          </a:xfrm>
        </p:spPr>
        <p:txBody>
          <a:bodyPr/>
          <a:lstStyle/>
          <a:p>
            <a:fld id="{09128B45-356E-4A35-ADDB-0EE72B20EEE7}" type="slidenum">
              <a:rPr lang="en-US" smtClean="0"/>
              <a:pPr/>
              <a:t>52</a:t>
            </a:fld>
            <a:endParaRPr lang="en-US"/>
          </a:p>
        </p:txBody>
      </p:sp>
      <p:graphicFrame>
        <p:nvGraphicFramePr>
          <p:cNvPr id="6" name="Tableau 5"/>
          <p:cNvGraphicFramePr>
            <a:graphicFrameLocks noGrp="1"/>
          </p:cNvGraphicFramePr>
          <p:nvPr>
            <p:extLst>
              <p:ext uri="{D42A27DB-BD31-4B8C-83A1-F6EECF244321}">
                <p14:modId xmlns:p14="http://schemas.microsoft.com/office/powerpoint/2010/main" val="3846054066"/>
              </p:ext>
            </p:extLst>
          </p:nvPr>
        </p:nvGraphicFramePr>
        <p:xfrm>
          <a:off x="683568" y="2132856"/>
          <a:ext cx="7704856" cy="4348480"/>
        </p:xfrm>
        <a:graphic>
          <a:graphicData uri="http://schemas.openxmlformats.org/drawingml/2006/table">
            <a:tbl>
              <a:tblPr firstRow="1" bandRow="1">
                <a:tableStyleId>{5C22544A-7EE6-4342-B048-85BDC9FD1C3A}</a:tableStyleId>
              </a:tblPr>
              <a:tblGrid>
                <a:gridCol w="3852428"/>
                <a:gridCol w="3852428"/>
              </a:tblGrid>
              <a:tr h="370840">
                <a:tc>
                  <a:txBody>
                    <a:bodyPr/>
                    <a:lstStyle/>
                    <a:p>
                      <a:r>
                        <a:rPr lang="en-US" noProof="0" dirty="0" smtClean="0"/>
                        <a:t>Relational model</a:t>
                      </a:r>
                      <a:endParaRPr lang="en-US" noProof="0" dirty="0"/>
                    </a:p>
                  </a:txBody>
                  <a:tcPr/>
                </a:tc>
                <a:tc>
                  <a:txBody>
                    <a:bodyPr/>
                    <a:lstStyle/>
                    <a:p>
                      <a:r>
                        <a:rPr lang="en-US" noProof="0" dirty="0" smtClean="0"/>
                        <a:t>Beyond</a:t>
                      </a:r>
                      <a:endParaRPr lang="en-US" noProof="0" dirty="0"/>
                    </a:p>
                  </a:txBody>
                  <a:tcPr/>
                </a:tc>
              </a:tr>
              <a:tr h="370840">
                <a:tc>
                  <a:txBody>
                    <a:bodyPr/>
                    <a:lstStyle/>
                    <a:p>
                      <a:r>
                        <a:rPr lang="en-US" noProof="0" dirty="0" smtClean="0"/>
                        <a:t>Entries in relations</a:t>
                      </a:r>
                      <a:r>
                        <a:rPr lang="en-US" baseline="0" noProof="0" dirty="0" smtClean="0"/>
                        <a:t> are </a:t>
                      </a:r>
                      <a:r>
                        <a:rPr lang="en-US" noProof="0" dirty="0" smtClean="0"/>
                        <a:t>atomic</a:t>
                      </a:r>
                      <a:r>
                        <a:rPr lang="en-US" baseline="0" noProof="0" dirty="0" smtClean="0"/>
                        <a:t> values</a:t>
                      </a:r>
                      <a:endParaRPr lang="en-US" noProof="0" dirty="0"/>
                    </a:p>
                  </a:txBody>
                  <a:tcPr/>
                </a:tc>
                <a:tc>
                  <a:txBody>
                    <a:bodyPr/>
                    <a:lstStyle/>
                    <a:p>
                      <a:r>
                        <a:rPr lang="en-US" noProof="0" dirty="0" smtClean="0"/>
                        <a:t>Entries are set of values</a:t>
                      </a:r>
                    </a:p>
                  </a:txBody>
                  <a:tcPr/>
                </a:tc>
              </a:tr>
              <a:tr h="370840">
                <a:tc>
                  <a:txBody>
                    <a:bodyPr/>
                    <a:lstStyle/>
                    <a:p>
                      <a:endParaRPr lang="en-US" noProof="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noProof="0" dirty="0" smtClean="0"/>
                        <a:t>Missing data, probabilistic data</a:t>
                      </a:r>
                    </a:p>
                  </a:txBody>
                  <a:tcPr/>
                </a:tc>
              </a:tr>
              <a:tr h="370840">
                <a:tc>
                  <a:txBody>
                    <a:bodyPr/>
                    <a:lstStyle/>
                    <a:p>
                      <a:endParaRPr lang="en-US" noProof="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noProof="0" dirty="0" err="1" smtClean="0"/>
                        <a:t>Spatio</a:t>
                      </a:r>
                      <a:r>
                        <a:rPr lang="en-US" baseline="0" noProof="0" dirty="0" smtClean="0"/>
                        <a:t>-temporal data</a:t>
                      </a:r>
                    </a:p>
                  </a:txBody>
                  <a:tcPr/>
                </a:tc>
              </a:tr>
              <a:tr h="370840">
                <a:tc>
                  <a:txBody>
                    <a:bodyPr/>
                    <a:lstStyle/>
                    <a:p>
                      <a:r>
                        <a:rPr lang="en-US" noProof="0" dirty="0" smtClean="0"/>
                        <a:t>Data are regular</a:t>
                      </a:r>
                      <a:endParaRPr lang="en-US" noProof="0" dirty="0"/>
                    </a:p>
                  </a:txBody>
                  <a:tcPr/>
                </a:tc>
                <a:tc>
                  <a:txBody>
                    <a:bodyPr/>
                    <a:lstStyle/>
                    <a:p>
                      <a:r>
                        <a:rPr lang="en-US" noProof="0" dirty="0" smtClean="0"/>
                        <a:t>Semistructured</a:t>
                      </a:r>
                      <a:endParaRPr lang="en-US" noProof="0" dirty="0"/>
                    </a:p>
                  </a:txBody>
                  <a:tcPr/>
                </a:tc>
              </a:tr>
              <a:tr h="370840">
                <a:tc>
                  <a:txBody>
                    <a:bodyPr/>
                    <a:lstStyle/>
                    <a:p>
                      <a:r>
                        <a:rPr lang="en-US" noProof="0" dirty="0" smtClean="0"/>
                        <a:t>ACID</a:t>
                      </a:r>
                      <a:endParaRPr lang="en-US" noProof="0" dirty="0"/>
                    </a:p>
                  </a:txBody>
                  <a:tcPr/>
                </a:tc>
                <a:tc>
                  <a:txBody>
                    <a:bodyPr/>
                    <a:lstStyle/>
                    <a:p>
                      <a:r>
                        <a:rPr lang="en-US" baseline="0" noProof="0" dirty="0" smtClean="0"/>
                        <a:t>Weaker concurrency</a:t>
                      </a:r>
                      <a:endParaRPr lang="en-US" noProof="0" dirty="0"/>
                    </a:p>
                  </a:txBody>
                  <a:tcPr/>
                </a:tc>
              </a:tr>
              <a:tr h="370840">
                <a:tc>
                  <a:txBody>
                    <a:bodyPr/>
                    <a:lstStyle/>
                    <a:p>
                      <a:r>
                        <a:rPr lang="en-US" noProof="0" dirty="0" smtClean="0"/>
                        <a:t>Universal</a:t>
                      </a:r>
                      <a:endParaRPr lang="en-US" noProof="0" dirty="0"/>
                    </a:p>
                  </a:txBody>
                  <a:tcPr/>
                </a:tc>
                <a:tc>
                  <a:txBody>
                    <a:bodyPr/>
                    <a:lstStyle/>
                    <a:p>
                      <a:r>
                        <a:rPr lang="en-US" noProof="0" dirty="0" smtClean="0"/>
                        <a:t>Specialized:</a:t>
                      </a:r>
                      <a:r>
                        <a:rPr lang="en-US" baseline="0" noProof="0" dirty="0" smtClean="0"/>
                        <a:t> noSQL</a:t>
                      </a:r>
                      <a:endParaRPr lang="en-US" noProof="0" dirty="0"/>
                    </a:p>
                  </a:txBody>
                  <a:tcPr/>
                </a:tc>
              </a:tr>
              <a:tr h="370840">
                <a:tc>
                  <a:txBody>
                    <a:bodyPr/>
                    <a:lstStyle/>
                    <a:p>
                      <a:r>
                        <a:rPr lang="en-US" noProof="0" dirty="0" smtClean="0"/>
                        <a:t>Data are persistent</a:t>
                      </a:r>
                      <a:endParaRPr lang="en-US" noProof="0" dirty="0"/>
                    </a:p>
                  </a:txBody>
                  <a:tcPr/>
                </a:tc>
                <a:tc>
                  <a:txBody>
                    <a:bodyPr/>
                    <a:lstStyle/>
                    <a:p>
                      <a:r>
                        <a:rPr lang="en-US" noProof="0" dirty="0" smtClean="0"/>
                        <a:t>Persistent</a:t>
                      </a:r>
                      <a:r>
                        <a:rPr lang="en-US" baseline="0" noProof="0" dirty="0" smtClean="0"/>
                        <a:t> q</a:t>
                      </a:r>
                      <a:r>
                        <a:rPr lang="en-US" noProof="0" dirty="0" smtClean="0"/>
                        <a:t>ueries on data flows</a:t>
                      </a:r>
                      <a:endParaRPr lang="en-US" noProof="0" dirty="0"/>
                    </a:p>
                  </a:txBody>
                  <a:tcPr/>
                </a:tc>
              </a:tr>
              <a:tr h="370840">
                <a:tc>
                  <a:txBody>
                    <a:bodyPr/>
                    <a:lstStyle/>
                    <a:p>
                      <a:r>
                        <a:rPr lang="en-US" noProof="0" dirty="0" smtClean="0"/>
                        <a:t>Data are static</a:t>
                      </a:r>
                      <a:endParaRPr lang="en-US" noProof="0" dirty="0"/>
                    </a:p>
                  </a:txBody>
                  <a:tcPr/>
                </a:tc>
                <a:tc>
                  <a:txBody>
                    <a:bodyPr/>
                    <a:lstStyle/>
                    <a:p>
                      <a:r>
                        <a:rPr lang="en-US" noProof="0" dirty="0" smtClean="0"/>
                        <a:t>Data &amp; behavior</a:t>
                      </a:r>
                      <a:r>
                        <a:rPr lang="en-US" baseline="0" noProof="0" dirty="0" smtClean="0"/>
                        <a:t>: Object databases</a:t>
                      </a:r>
                    </a:p>
                    <a:p>
                      <a:r>
                        <a:rPr lang="en-US" baseline="0" noProof="0" dirty="0" smtClean="0"/>
                        <a:t>Active databases</a:t>
                      </a:r>
                      <a:endParaRPr lang="en-US" noProof="0" dirty="0"/>
                    </a:p>
                  </a:txBody>
                  <a:tcPr/>
                </a:tc>
              </a:tr>
              <a:tr h="370840">
                <a:tc>
                  <a:txBody>
                    <a:bodyPr/>
                    <a:lstStyle/>
                    <a:p>
                      <a:r>
                        <a:rPr lang="en-US" noProof="0" dirty="0" smtClean="0"/>
                        <a:t>Constraints</a:t>
                      </a:r>
                      <a:r>
                        <a:rPr lang="en-US" baseline="0" noProof="0" dirty="0" smtClean="0"/>
                        <a:t> are static (FDs, etc.)</a:t>
                      </a:r>
                      <a:endParaRPr lang="en-US" noProof="0" dirty="0"/>
                    </a:p>
                  </a:txBody>
                  <a:tcPr/>
                </a:tc>
                <a:tc>
                  <a:txBody>
                    <a:bodyPr/>
                    <a:lstStyle/>
                    <a:p>
                      <a:r>
                        <a:rPr lang="en-US" noProof="0" dirty="0" smtClean="0"/>
                        <a:t>Triggers</a:t>
                      </a:r>
                      <a:endParaRPr lang="en-US" noProof="0" dirty="0"/>
                    </a:p>
                  </a:txBody>
                  <a:tcPr/>
                </a:tc>
              </a:tr>
              <a:tr h="370840">
                <a:tc>
                  <a:txBody>
                    <a:bodyPr/>
                    <a:lstStyle/>
                    <a:p>
                      <a:r>
                        <a:rPr lang="en-US" noProof="0" dirty="0" smtClean="0"/>
                        <a:t>…</a:t>
                      </a:r>
                      <a:endParaRPr lang="en-US" noProof="0" dirty="0"/>
                    </a:p>
                  </a:txBody>
                  <a:tcPr/>
                </a:tc>
                <a:tc>
                  <a:txBody>
                    <a:bodyPr/>
                    <a:lstStyle/>
                    <a:p>
                      <a:endParaRPr lang="en-US" noProof="0" dirty="0"/>
                    </a:p>
                  </a:txBody>
                  <a:tcPr/>
                </a:tc>
              </a:tr>
            </a:tbl>
          </a:graphicData>
        </a:graphic>
      </p:graphicFrame>
    </p:spTree>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7504" y="908720"/>
            <a:ext cx="7272808" cy="4464496"/>
          </a:xfrm>
        </p:spPr>
        <p:txBody>
          <a:bodyPr>
            <a:normAutofit/>
          </a:bodyPr>
          <a:lstStyle/>
          <a:p>
            <a:pPr marL="0" indent="0">
              <a:buNone/>
            </a:pPr>
            <a:r>
              <a:rPr lang="en-US" sz="2400" i="1" dirty="0"/>
              <a:t>Foundations of databases</a:t>
            </a:r>
            <a:r>
              <a:rPr lang="en-US" sz="2400" dirty="0"/>
              <a:t>, S. Abiteboul, R. Hull, V. Vianu. </a:t>
            </a:r>
            <a:r>
              <a:rPr lang="en-US" sz="2400" i="1" dirty="0"/>
              <a:t>Addison-Wesley</a:t>
            </a:r>
            <a:r>
              <a:rPr lang="en-US" sz="2400" dirty="0"/>
              <a:t>. 1995. </a:t>
            </a:r>
            <a:r>
              <a:rPr lang="fr-FR" sz="2400" u="sng" dirty="0">
                <a:hlinkClick r:id="rId2"/>
              </a:rPr>
              <a:t>www.webdam.inria.fr/</a:t>
            </a:r>
            <a:r>
              <a:rPr lang="fr-FR" sz="2400" u="sng" dirty="0" smtClean="0">
                <a:hlinkClick r:id="rId2"/>
              </a:rPr>
              <a:t>Alice</a:t>
            </a:r>
            <a:endParaRPr lang="fr-FR" sz="2400" u="sng" dirty="0" smtClean="0"/>
          </a:p>
          <a:p>
            <a:pPr marL="0" indent="0">
              <a:buNone/>
            </a:pPr>
            <a:r>
              <a:rPr lang="fr-FR" sz="2400" i="1" dirty="0"/>
              <a:t>Database Systems: The Complete </a:t>
            </a:r>
            <a:r>
              <a:rPr lang="fr-FR" sz="2400" i="1" dirty="0" smtClean="0"/>
              <a:t>Book, </a:t>
            </a:r>
            <a:r>
              <a:rPr lang="fr-FR" sz="2400" dirty="0" err="1" smtClean="0"/>
              <a:t>J.Widom</a:t>
            </a:r>
            <a:r>
              <a:rPr lang="fr-FR" sz="2400" dirty="0"/>
              <a:t>, </a:t>
            </a:r>
            <a:r>
              <a:rPr lang="fr-FR" sz="2400" dirty="0" smtClean="0"/>
              <a:t>J.D</a:t>
            </a:r>
            <a:r>
              <a:rPr lang="fr-FR" sz="2400" dirty="0"/>
              <a:t>. </a:t>
            </a:r>
            <a:r>
              <a:rPr lang="fr-FR" sz="2400" dirty="0" err="1" smtClean="0"/>
              <a:t>Ullman</a:t>
            </a:r>
            <a:r>
              <a:rPr lang="fr-FR" sz="2400" dirty="0" smtClean="0"/>
              <a:t>, </a:t>
            </a:r>
            <a:r>
              <a:rPr lang="fr-FR" sz="2400" dirty="0" err="1" smtClean="0"/>
              <a:t>H.Garcia</a:t>
            </a:r>
            <a:r>
              <a:rPr lang="fr-FR" sz="2400" dirty="0"/>
              <a:t>-</a:t>
            </a:r>
            <a:r>
              <a:rPr lang="fr-FR" sz="2400" dirty="0" smtClean="0"/>
              <a:t>Molina</a:t>
            </a:r>
            <a:endParaRPr lang="en-US" sz="2400" dirty="0"/>
          </a:p>
          <a:p>
            <a:pPr marL="0" indent="0">
              <a:buNone/>
            </a:pPr>
            <a:r>
              <a:rPr lang="en-US" sz="2400" i="1" dirty="0"/>
              <a:t>Databases</a:t>
            </a:r>
            <a:r>
              <a:rPr lang="en-US" sz="2400" dirty="0"/>
              <a:t>, M. </a:t>
            </a:r>
            <a:r>
              <a:rPr lang="en-US" sz="2400" dirty="0" err="1"/>
              <a:t>Benedikt</a:t>
            </a:r>
            <a:r>
              <a:rPr lang="en-US" sz="2400" dirty="0"/>
              <a:t> et P. </a:t>
            </a:r>
            <a:r>
              <a:rPr lang="en-US" sz="2400" dirty="0" err="1"/>
              <a:t>Senellart</a:t>
            </a:r>
            <a:r>
              <a:rPr lang="en-US" sz="2400" dirty="0"/>
              <a:t>, E. K. Blum et A. V. </a:t>
            </a:r>
            <a:r>
              <a:rPr lang="en-US" sz="2400" dirty="0" err="1"/>
              <a:t>Aho</a:t>
            </a:r>
            <a:r>
              <a:rPr lang="en-US" sz="2400" dirty="0"/>
              <a:t>, </a:t>
            </a:r>
            <a:r>
              <a:rPr lang="en-US" sz="2400" dirty="0" err="1"/>
              <a:t>éditeurs</a:t>
            </a:r>
            <a:r>
              <a:rPr lang="en-US" sz="2400" dirty="0"/>
              <a:t>, Computer Science. </a:t>
            </a:r>
            <a:r>
              <a:rPr lang="en-US" sz="2400" i="1" dirty="0"/>
              <a:t>The Hardware, Software and Heart</a:t>
            </a:r>
            <a:r>
              <a:rPr lang="fr-FR" sz="2400" i="1" dirty="0"/>
              <a:t> of It.</a:t>
            </a:r>
            <a:r>
              <a:rPr lang="fr-FR" sz="2400" dirty="0"/>
              <a:t> </a:t>
            </a:r>
            <a:r>
              <a:rPr lang="fr-FR" sz="2400" i="1" dirty="0"/>
              <a:t>Springer-</a:t>
            </a:r>
            <a:r>
              <a:rPr lang="fr-FR" sz="2400" i="1" dirty="0" err="1"/>
              <a:t>Verlag</a:t>
            </a:r>
            <a:r>
              <a:rPr lang="fr-FR" sz="2400" dirty="0"/>
              <a:t>, 2012. </a:t>
            </a:r>
          </a:p>
        </p:txBody>
      </p:sp>
      <p:sp>
        <p:nvSpPr>
          <p:cNvPr id="4" name="Espace réservé de la date 3"/>
          <p:cNvSpPr>
            <a:spLocks noGrp="1"/>
          </p:cNvSpPr>
          <p:nvPr>
            <p:ph type="dt" sz="half" idx="10"/>
          </p:nvPr>
        </p:nvSpPr>
        <p:spPr/>
        <p:txBody>
          <a:bodyPr/>
          <a:lstStyle/>
          <a:p>
            <a:fld id="{4223B89C-792F-DB4E-9DA5-453424A93D0F}" type="datetime1">
              <a:rPr lang="en-US" smtClean="0"/>
              <a:t>3/19/12</a:t>
            </a:fld>
            <a:endParaRPr lang="fr-FR"/>
          </a:p>
        </p:txBody>
      </p:sp>
      <p:sp>
        <p:nvSpPr>
          <p:cNvPr id="5" name="Espace réservé du numéro de diapositive 4"/>
          <p:cNvSpPr>
            <a:spLocks noGrp="1"/>
          </p:cNvSpPr>
          <p:nvPr>
            <p:ph type="sldNum" sz="quarter" idx="12"/>
          </p:nvPr>
        </p:nvSpPr>
        <p:spPr/>
        <p:txBody>
          <a:bodyPr/>
          <a:lstStyle/>
          <a:p>
            <a:fld id="{09128B45-356E-4A35-ADDB-0EE72B20EEE7}" type="slidenum">
              <a:rPr lang="fr-FR" smtClean="0"/>
              <a:pPr/>
              <a:t>53</a:t>
            </a:fld>
            <a:endParaRPr lang="fr-FR"/>
          </a:p>
        </p:txBody>
      </p:sp>
      <p:grpSp>
        <p:nvGrpSpPr>
          <p:cNvPr id="8" name="Groupe 7"/>
          <p:cNvGrpSpPr/>
          <p:nvPr/>
        </p:nvGrpSpPr>
        <p:grpSpPr>
          <a:xfrm>
            <a:off x="7380312" y="-27384"/>
            <a:ext cx="2160240" cy="2232248"/>
            <a:chOff x="6121630" y="2754199"/>
            <a:chExt cx="3578673" cy="3653036"/>
          </a:xfrm>
        </p:grpSpPr>
        <p:sp>
          <p:nvSpPr>
            <p:cNvPr id="9" name="Text Box 5"/>
            <p:cNvSpPr txBox="1">
              <a:spLocks noChangeArrowheads="1"/>
            </p:cNvSpPr>
            <p:nvPr/>
          </p:nvSpPr>
          <p:spPr bwMode="auto">
            <a:xfrm>
              <a:off x="6131603" y="4629150"/>
              <a:ext cx="3568700" cy="398463"/>
            </a:xfrm>
            <a:prstGeom prst="rect">
              <a:avLst/>
            </a:prstGeom>
            <a:noFill/>
            <a:ln w="9525">
              <a:noFill/>
              <a:miter lim="800000"/>
              <a:headEnd/>
              <a:tailEnd/>
            </a:ln>
          </p:spPr>
          <p:txBody>
            <a:bodyPr lIns="0" tIns="0" rIns="0" bIns="0">
              <a:spAutoFit/>
            </a:bodyPr>
            <a:lstStyle/>
            <a:p>
              <a:pPr algn="r">
                <a:lnSpc>
                  <a:spcPct val="109000"/>
                </a:lnSpc>
                <a:spcBef>
                  <a:spcPts val="788"/>
                </a:spcBef>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fr-FR" dirty="0">
                <a:solidFill>
                  <a:srgbClr val="FFFFFF"/>
                </a:solidFill>
                <a:latin typeface="Arial" charset="0"/>
              </a:endParaRPr>
            </a:p>
          </p:txBody>
        </p:sp>
        <p:sp>
          <p:nvSpPr>
            <p:cNvPr id="10" name="Rectangle 9"/>
            <p:cNvSpPr/>
            <p:nvPr/>
          </p:nvSpPr>
          <p:spPr bwMode="auto">
            <a:xfrm>
              <a:off x="6296703" y="3149600"/>
              <a:ext cx="800100" cy="1397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96" charset="0"/>
              </a:endParaRPr>
            </a:p>
          </p:txBody>
        </p:sp>
        <p:pic>
          <p:nvPicPr>
            <p:cNvPr id="11" name="Picture 2"/>
            <p:cNvPicPr>
              <a:picLocks noChangeAspect="1" noChangeArrowheads="1"/>
            </p:cNvPicPr>
            <p:nvPr/>
          </p:nvPicPr>
          <p:blipFill>
            <a:blip r:embed="rId3" cstate="print">
              <a:alphaModFix/>
            </a:blip>
            <a:srcRect/>
            <a:stretch>
              <a:fillRect/>
            </a:stretch>
          </p:blipFill>
          <p:spPr bwMode="auto">
            <a:xfrm>
              <a:off x="6121630" y="2754199"/>
              <a:ext cx="3022370" cy="3653036"/>
            </a:xfrm>
            <a:prstGeom prst="rect">
              <a:avLst/>
            </a:prstGeom>
            <a:noFill/>
            <a:ln w="9525">
              <a:noFill/>
              <a:miter lim="800000"/>
              <a:headEnd/>
              <a:tailEnd/>
            </a:ln>
          </p:spPr>
        </p:pic>
        <p:sp>
          <p:nvSpPr>
            <p:cNvPr id="12" name="Rectangle à coins arrondis 11"/>
            <p:cNvSpPr/>
            <p:nvPr/>
          </p:nvSpPr>
          <p:spPr bwMode="auto">
            <a:xfrm>
              <a:off x="6568225" y="2884877"/>
              <a:ext cx="1390918" cy="553792"/>
            </a:xfrm>
            <a:prstGeom prst="round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Script MT Bold" pitchFamily="66" charset="0"/>
                </a:rPr>
                <a:t>Merci</a:t>
              </a:r>
              <a:r>
                <a:rPr kumimoji="0" lang="en-US" sz="1600" b="0" i="0" u="none" strike="noStrike" cap="none" normalizeH="0" dirty="0" smtClean="0">
                  <a:ln>
                    <a:noFill/>
                  </a:ln>
                  <a:solidFill>
                    <a:schemeClr val="tx1"/>
                  </a:solidFill>
                  <a:effectLst/>
                  <a:latin typeface="Script MT Bold" pitchFamily="66" charset="0"/>
                </a:rPr>
                <a:t> </a:t>
              </a:r>
              <a:r>
                <a:rPr kumimoji="0" lang="en-US" b="0" i="0" u="none" strike="noStrike" cap="none" normalizeH="0" dirty="0" smtClean="0">
                  <a:ln>
                    <a:noFill/>
                  </a:ln>
                  <a:solidFill>
                    <a:schemeClr val="tx1"/>
                  </a:solidFill>
                  <a:effectLst/>
                  <a:latin typeface="Script MT Bold" pitchFamily="66" charset="0"/>
                </a:rPr>
                <a:t>!</a:t>
              </a:r>
              <a:endParaRPr kumimoji="0" lang="en-US" b="0" i="0" u="none" strike="noStrike" cap="none" normalizeH="0" baseline="0" dirty="0" smtClean="0">
                <a:ln>
                  <a:noFill/>
                </a:ln>
                <a:solidFill>
                  <a:schemeClr val="tx1"/>
                </a:solidFill>
                <a:effectLst/>
                <a:latin typeface="Script MT Bold" pitchFamily="66" charset="0"/>
              </a:endParaRPr>
            </a:p>
          </p:txBody>
        </p:sp>
      </p:grpSp>
      <p:sp>
        <p:nvSpPr>
          <p:cNvPr id="13" name="Espace réservé de la date 3"/>
          <p:cNvSpPr txBox="1">
            <a:spLocks/>
          </p:cNvSpPr>
          <p:nvPr/>
        </p:nvSpPr>
        <p:spPr>
          <a:xfrm>
            <a:off x="518864" y="6356350"/>
            <a:ext cx="2133600" cy="365125"/>
          </a:xfrm>
          <a:prstGeom prst="rect">
            <a:avLst/>
          </a:prstGeom>
        </p:spPr>
        <p:txBody>
          <a:bodyPr vert="horz" lIns="91440" tIns="45720" rIns="91440" bIns="45720" rtlCol="0" anchor="ctr"/>
          <a:lstStyle>
            <a:defPPr>
              <a:defRPr lang="fr-FR"/>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AD6D11A-350C-0D4C-BE1C-2AE2FD4F7718}" type="datetime1">
              <a:rPr lang="en-US" smtClean="0"/>
              <a:pPr/>
              <a:t>3/19/12</a:t>
            </a:fld>
            <a:endParaRPr lang="fr-FR" dirty="0"/>
          </a:p>
        </p:txBody>
      </p:sp>
      <p:sp>
        <p:nvSpPr>
          <p:cNvPr id="14" name="Espace réservé du numéro de diapositive 4"/>
          <p:cNvSpPr txBox="1">
            <a:spLocks/>
          </p:cNvSpPr>
          <p:nvPr/>
        </p:nvSpPr>
        <p:spPr>
          <a:xfrm>
            <a:off x="6372200" y="6356350"/>
            <a:ext cx="21336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9128B45-356E-4A35-ADDB-0EE72B20EEE7}" type="slidenum">
              <a:rPr lang="fr-FR" smtClean="0"/>
              <a:pPr/>
              <a:t>53</a:t>
            </a:fld>
            <a:endParaRPr lang="fr-FR" dirty="0"/>
          </a:p>
        </p:txBody>
      </p:sp>
      <p:sp>
        <p:nvSpPr>
          <p:cNvPr id="15" name="Espace réservé de la date 3"/>
          <p:cNvSpPr txBox="1">
            <a:spLocks/>
          </p:cNvSpPr>
          <p:nvPr/>
        </p:nvSpPr>
        <p:spPr>
          <a:xfrm>
            <a:off x="518864" y="6356350"/>
            <a:ext cx="2133600" cy="365125"/>
          </a:xfrm>
          <a:prstGeom prst="rect">
            <a:avLst/>
          </a:prstGeom>
        </p:spPr>
        <p:txBody>
          <a:bodyPr vert="horz" lIns="91440" tIns="45720" rIns="91440" bIns="45720" rtlCol="0" anchor="ctr"/>
          <a:lstStyle>
            <a:defPPr>
              <a:defRPr lang="fr-FR"/>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59F14E5-B6AB-3A42-A800-E01831A72A35}" type="datetime1">
              <a:rPr lang="en-US" smtClean="0"/>
              <a:pPr/>
              <a:t>3/19/12</a:t>
            </a:fld>
            <a:endParaRPr lang="fr-FR" dirty="0"/>
          </a:p>
        </p:txBody>
      </p:sp>
      <p:sp>
        <p:nvSpPr>
          <p:cNvPr id="16" name="Espace réservé du numéro de diapositive 4"/>
          <p:cNvSpPr txBox="1">
            <a:spLocks/>
          </p:cNvSpPr>
          <p:nvPr/>
        </p:nvSpPr>
        <p:spPr>
          <a:xfrm>
            <a:off x="6372200" y="6356350"/>
            <a:ext cx="2133600"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9128B45-356E-4A35-ADDB-0EE72B20EEE7}" type="slidenum">
              <a:rPr lang="fr-FR" smtClean="0"/>
              <a:pPr/>
              <a:t>53</a:t>
            </a:fld>
            <a:endParaRPr lang="fr-FR" dirty="0"/>
          </a:p>
        </p:txBody>
      </p:sp>
      <p:pic>
        <p:nvPicPr>
          <p:cNvPr id="17" name="Image 16" descr="cachan.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76256" y="5908231"/>
            <a:ext cx="1522258" cy="761129"/>
          </a:xfrm>
          <a:prstGeom prst="rect">
            <a:avLst/>
          </a:prstGeom>
        </p:spPr>
      </p:pic>
      <p:pic>
        <p:nvPicPr>
          <p:cNvPr id="18" name="Image 17" descr="college.jpe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13584" y="5874581"/>
            <a:ext cx="2049394" cy="794779"/>
          </a:xfrm>
          <a:prstGeom prst="rect">
            <a:avLst/>
          </a:prstGeom>
        </p:spPr>
      </p:pic>
      <p:pic>
        <p:nvPicPr>
          <p:cNvPr id="19" name="Image 18" descr="logoinria.jp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3529" y="5916976"/>
            <a:ext cx="2506128" cy="752384"/>
          </a:xfrm>
          <a:prstGeom prst="rect">
            <a:avLst/>
          </a:prstGeom>
          <a:ln>
            <a:noFill/>
          </a:ln>
        </p:spPr>
      </p:pic>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re 12"/>
          <p:cNvSpPr>
            <a:spLocks noGrp="1"/>
          </p:cNvSpPr>
          <p:nvPr>
            <p:ph type="title"/>
          </p:nvPr>
        </p:nvSpPr>
        <p:spPr>
          <a:xfrm>
            <a:off x="251520" y="274638"/>
            <a:ext cx="8712968" cy="1143000"/>
          </a:xfrm>
        </p:spPr>
        <p:txBody>
          <a:bodyPr/>
          <a:lstStyle/>
          <a:p>
            <a:r>
              <a:rPr lang="en-US" sz="3200" dirty="0" smtClean="0"/>
              <a:t>Key role: Mediation between human and machines</a:t>
            </a:r>
            <a:endParaRPr lang="en-US" sz="3200" dirty="0"/>
          </a:p>
        </p:txBody>
      </p:sp>
      <p:sp>
        <p:nvSpPr>
          <p:cNvPr id="6" name="Espace réservé du contenu 5"/>
          <p:cNvSpPr>
            <a:spLocks noGrp="1"/>
          </p:cNvSpPr>
          <p:nvPr>
            <p:ph idx="1"/>
          </p:nvPr>
        </p:nvSpPr>
        <p:spPr/>
        <p:txBody>
          <a:bodyPr>
            <a:noAutofit/>
          </a:bodyPr>
          <a:lstStyle/>
          <a:p>
            <a:pPr>
              <a:buNone/>
            </a:pPr>
            <a:r>
              <a:rPr lang="en-US" sz="2400" dirty="0" smtClean="0"/>
              <a:t>The data management system acts as a </a:t>
            </a:r>
            <a:r>
              <a:rPr lang="en-US" sz="2400" b="1" dirty="0" smtClean="0">
                <a:solidFill>
                  <a:srgbClr val="FF0000"/>
                </a:solidFill>
              </a:rPr>
              <a:t>mediator</a:t>
            </a:r>
            <a:r>
              <a:rPr lang="en-US" sz="2400" dirty="0" smtClean="0"/>
              <a:t> between intelligent users and objects that store information</a:t>
            </a:r>
          </a:p>
          <a:p>
            <a:pPr>
              <a:buNone/>
            </a:pPr>
            <a:endParaRPr lang="en-US" sz="2400" dirty="0" smtClean="0"/>
          </a:p>
          <a:p>
            <a:pPr>
              <a:buNone/>
            </a:pPr>
            <a:endParaRPr lang="en-US" sz="2400" dirty="0" smtClean="0"/>
          </a:p>
          <a:p>
            <a:pPr>
              <a:buNone/>
            </a:pPr>
            <a:r>
              <a:rPr lang="en-US" sz="2400" dirty="0" smtClean="0"/>
              <a:t/>
            </a:r>
            <a:br>
              <a:rPr lang="en-US" sz="2400" dirty="0" smtClean="0"/>
            </a:br>
            <a:r>
              <a:rPr lang="en-US" sz="2400" dirty="0" smtClean="0"/>
              <a:t/>
            </a:r>
            <a:br>
              <a:rPr lang="en-US" sz="2400" dirty="0" smtClean="0"/>
            </a:br>
            <a:r>
              <a:rPr lang="en-US" sz="2400" dirty="0" smtClean="0"/>
              <a:t/>
            </a:r>
            <a:br>
              <a:rPr lang="en-US" sz="2400" dirty="0" smtClean="0"/>
            </a:br>
            <a:r>
              <a:rPr lang="en-US" sz="2400" dirty="0" smtClean="0"/>
              <a:t/>
            </a:r>
            <a:br>
              <a:rPr lang="en-US" sz="2400" dirty="0" smtClean="0"/>
            </a:br>
            <a:endParaRPr lang="en-US" sz="2400" dirty="0"/>
          </a:p>
          <a:p>
            <a:pPr>
              <a:buNone/>
            </a:pPr>
            <a:r>
              <a:rPr lang="en-US" sz="2400" dirty="0" smtClean="0"/>
              <a:t>First order logic:  precise and unambiguous syntax and semantics</a:t>
            </a:r>
          </a:p>
          <a:p>
            <a:pPr>
              <a:buNone/>
            </a:pPr>
            <a:r>
              <a:rPr lang="en-US" sz="2400" dirty="0" smtClean="0"/>
              <a:t>Program: Alice does not want to write it; she does not have to</a:t>
            </a:r>
            <a:endParaRPr lang="en-US" sz="2000" dirty="0"/>
          </a:p>
        </p:txBody>
      </p:sp>
      <p:grpSp>
        <p:nvGrpSpPr>
          <p:cNvPr id="22" name="Groupe 21"/>
          <p:cNvGrpSpPr/>
          <p:nvPr/>
        </p:nvGrpSpPr>
        <p:grpSpPr>
          <a:xfrm>
            <a:off x="1763688" y="2564904"/>
            <a:ext cx="6214467" cy="2448272"/>
            <a:chOff x="733797" y="2367632"/>
            <a:chExt cx="7673582" cy="3149600"/>
          </a:xfrm>
        </p:grpSpPr>
        <p:pic>
          <p:nvPicPr>
            <p:cNvPr id="7" name="Image 6"/>
            <p:cNvPicPr>
              <a:picLocks noChangeAspect="1"/>
            </p:cNvPicPr>
            <p:nvPr/>
          </p:nvPicPr>
          <p:blipFill>
            <a:blip r:embed="rId2" cstate="print"/>
            <a:stretch>
              <a:fillRect/>
            </a:stretch>
          </p:blipFill>
          <p:spPr>
            <a:xfrm>
              <a:off x="3733790" y="3659111"/>
              <a:ext cx="1261533" cy="1041071"/>
            </a:xfrm>
            <a:prstGeom prst="rect">
              <a:avLst/>
            </a:prstGeom>
          </p:spPr>
        </p:pic>
        <p:sp>
          <p:nvSpPr>
            <p:cNvPr id="17" name="Pensées 16"/>
            <p:cNvSpPr/>
            <p:nvPr/>
          </p:nvSpPr>
          <p:spPr bwMode="auto">
            <a:xfrm>
              <a:off x="3606800" y="2367632"/>
              <a:ext cx="2065867" cy="1151467"/>
            </a:xfrm>
            <a:prstGeom prst="cloudCallout">
              <a:avLst>
                <a:gd name="adj1" fmla="val -6899"/>
                <a:gd name="adj2" fmla="val 83088"/>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smtClean="0">
                <a:ln>
                  <a:noFill/>
                </a:ln>
                <a:solidFill>
                  <a:schemeClr val="tx1"/>
                </a:solidFill>
                <a:effectLst/>
                <a:latin typeface="Times New Roman" pitchFamily="-96" charset="0"/>
              </a:endParaRPr>
            </a:p>
          </p:txBody>
        </p:sp>
        <p:pic>
          <p:nvPicPr>
            <p:cNvPr id="8" name="Image 7"/>
            <p:cNvPicPr>
              <a:picLocks noChangeAspect="1"/>
            </p:cNvPicPr>
            <p:nvPr/>
          </p:nvPicPr>
          <p:blipFill>
            <a:blip r:embed="rId3" cstate="print"/>
            <a:stretch>
              <a:fillRect/>
            </a:stretch>
          </p:blipFill>
          <p:spPr>
            <a:xfrm flipH="1">
              <a:off x="733797" y="2689359"/>
              <a:ext cx="1731991" cy="1765299"/>
            </a:xfrm>
            <a:prstGeom prst="rect">
              <a:avLst/>
            </a:prstGeom>
          </p:spPr>
        </p:pic>
        <p:pic>
          <p:nvPicPr>
            <p:cNvPr id="11" name="Image 10"/>
            <p:cNvPicPr>
              <a:picLocks noChangeAspect="1"/>
            </p:cNvPicPr>
            <p:nvPr/>
          </p:nvPicPr>
          <p:blipFill>
            <a:blip r:embed="rId4" cstate="print"/>
            <a:stretch>
              <a:fillRect/>
            </a:stretch>
          </p:blipFill>
          <p:spPr>
            <a:xfrm>
              <a:off x="6866445" y="3436990"/>
              <a:ext cx="1540934" cy="1409955"/>
            </a:xfrm>
            <a:prstGeom prst="rect">
              <a:avLst/>
            </a:prstGeom>
          </p:spPr>
        </p:pic>
        <p:sp>
          <p:nvSpPr>
            <p:cNvPr id="14" name="Rectangle 13"/>
            <p:cNvSpPr/>
            <p:nvPr/>
          </p:nvSpPr>
          <p:spPr>
            <a:xfrm>
              <a:off x="3801514" y="2417803"/>
              <a:ext cx="2019299" cy="950260"/>
            </a:xfrm>
            <a:prstGeom prst="rect">
              <a:avLst/>
            </a:prstGeom>
          </p:spPr>
          <p:txBody>
            <a:bodyPr wrap="square">
              <a:spAutoFit/>
            </a:bodyPr>
            <a:lstStyle/>
            <a:p>
              <a:r>
                <a:rPr lang="en-US" sz="1400" smtClean="0">
                  <a:sym typeface="Symbol"/>
                </a:rPr>
                <a:t>  </a:t>
              </a:r>
              <a:r>
                <a:rPr lang="en-US" sz="1400" smtClean="0"/>
                <a:t> </a:t>
              </a:r>
              <a:r>
                <a:rPr lang="en-US" sz="1400" i="1" smtClean="0"/>
                <a:t>t,d</a:t>
              </a:r>
              <a:r>
                <a:rPr lang="en-US" sz="1400" smtClean="0"/>
                <a:t> ( </a:t>
              </a:r>
              <a:r>
                <a:rPr lang="en-US" sz="1400" i="1" smtClean="0"/>
                <a:t>Film</a:t>
              </a:r>
              <a:r>
                <a:rPr lang="en-US" sz="1400" smtClean="0"/>
                <a:t>(</a:t>
              </a:r>
              <a:r>
                <a:rPr lang="en-US" sz="1400" i="1" smtClean="0"/>
                <a:t>t</a:t>
              </a:r>
              <a:r>
                <a:rPr lang="en-US" sz="1400" smtClean="0"/>
                <a:t>, </a:t>
              </a:r>
              <a:r>
                <a:rPr lang="en-US" sz="1400" i="1" smtClean="0"/>
                <a:t>d</a:t>
              </a:r>
              <a:r>
                <a:rPr lang="en-US" sz="1400" smtClean="0"/>
                <a:t>,                                                                               « Bogart ») </a:t>
              </a:r>
              <a:r>
                <a:rPr lang="en-US" sz="1400" b="1" smtClean="0">
                  <a:sym typeface="Symbol"/>
                </a:rPr>
                <a:t></a:t>
              </a:r>
              <a:r>
                <a:rPr lang="en-US" sz="1400" b="1" smtClean="0"/>
                <a:t> </a:t>
              </a:r>
              <a:r>
                <a:rPr lang="en-US" sz="1400" i="1" smtClean="0"/>
                <a:t>Séance</a:t>
              </a:r>
              <a:r>
                <a:rPr lang="en-US" sz="1400" smtClean="0"/>
                <a:t>(</a:t>
              </a:r>
              <a:r>
                <a:rPr lang="en-US" sz="1400" i="1" smtClean="0"/>
                <a:t>t</a:t>
              </a:r>
              <a:r>
                <a:rPr lang="en-US" sz="1400" smtClean="0"/>
                <a:t>, </a:t>
              </a:r>
              <a:r>
                <a:rPr lang="en-US" sz="1400" i="1" smtClean="0"/>
                <a:t>s</a:t>
              </a:r>
              <a:r>
                <a:rPr lang="en-US" sz="1400" smtClean="0"/>
                <a:t>, </a:t>
              </a:r>
              <a:r>
                <a:rPr lang="en-US" sz="1400" i="1" smtClean="0"/>
                <a:t>h</a:t>
              </a:r>
              <a:r>
                <a:rPr lang="en-US" sz="1400" smtClean="0"/>
                <a:t>) )</a:t>
              </a:r>
              <a:endParaRPr lang="en-US" sz="1400"/>
            </a:p>
          </p:txBody>
        </p:sp>
        <p:sp>
          <p:nvSpPr>
            <p:cNvPr id="15" name="Flèche courbée vers le bas 14"/>
            <p:cNvSpPr/>
            <p:nvPr/>
          </p:nvSpPr>
          <p:spPr bwMode="auto">
            <a:xfrm>
              <a:off x="1388532" y="3688432"/>
              <a:ext cx="2370667" cy="457200"/>
            </a:xfrm>
            <a:prstGeom prst="curved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smtClean="0">
                <a:ln>
                  <a:noFill/>
                </a:ln>
                <a:solidFill>
                  <a:schemeClr val="tx1"/>
                </a:solidFill>
                <a:effectLst/>
                <a:latin typeface="Times New Roman" pitchFamily="-96" charset="0"/>
              </a:endParaRPr>
            </a:p>
          </p:txBody>
        </p:sp>
        <p:sp>
          <p:nvSpPr>
            <p:cNvPr id="16" name="Flèche courbée vers le bas 15"/>
            <p:cNvSpPr/>
            <p:nvPr/>
          </p:nvSpPr>
          <p:spPr bwMode="auto">
            <a:xfrm>
              <a:off x="5113795" y="3705368"/>
              <a:ext cx="2370667" cy="457200"/>
            </a:xfrm>
            <a:prstGeom prst="curved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smtClean="0">
                <a:ln>
                  <a:noFill/>
                </a:ln>
                <a:solidFill>
                  <a:schemeClr val="tx1"/>
                </a:solidFill>
                <a:effectLst/>
                <a:latin typeface="Times New Roman" pitchFamily="-96" charset="0"/>
              </a:endParaRPr>
            </a:p>
          </p:txBody>
        </p:sp>
        <p:sp>
          <p:nvSpPr>
            <p:cNvPr id="18" name="Carré corné 17"/>
            <p:cNvSpPr/>
            <p:nvPr/>
          </p:nvSpPr>
          <p:spPr bwMode="auto">
            <a:xfrm>
              <a:off x="1947332" y="3840832"/>
              <a:ext cx="1354667" cy="1134533"/>
            </a:xfrm>
            <a:prstGeom prst="foldedCorner">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96" charset="0"/>
                </a:rPr>
                <a:t>Où et à quelle heure puis-je voir un film</a:t>
              </a:r>
              <a:r>
                <a:rPr kumimoji="0" lang="en-US" sz="1200" b="0" i="0" u="none" strike="noStrike" cap="none" normalizeH="0" smtClean="0">
                  <a:ln>
                    <a:noFill/>
                  </a:ln>
                  <a:solidFill>
                    <a:schemeClr val="tx1"/>
                  </a:solidFill>
                  <a:effectLst/>
                  <a:latin typeface="Times New Roman" pitchFamily="-96" charset="0"/>
                </a:rPr>
                <a:t> avec Bogart?</a:t>
              </a:r>
              <a:endParaRPr kumimoji="0" lang="en-US" sz="1200" b="0" i="0" u="none" strike="noStrike" cap="none" normalizeH="0" baseline="0" smtClean="0">
                <a:ln>
                  <a:noFill/>
                </a:ln>
                <a:solidFill>
                  <a:schemeClr val="tx1"/>
                </a:solidFill>
                <a:effectLst/>
                <a:latin typeface="Times New Roman" pitchFamily="-96" charset="0"/>
              </a:endParaRPr>
            </a:p>
          </p:txBody>
        </p:sp>
        <p:sp>
          <p:nvSpPr>
            <p:cNvPr id="19" name="Carré corné 18"/>
            <p:cNvSpPr/>
            <p:nvPr/>
          </p:nvSpPr>
          <p:spPr bwMode="auto">
            <a:xfrm>
              <a:off x="5689592" y="3891635"/>
              <a:ext cx="1354675" cy="1625597"/>
            </a:xfrm>
            <a:prstGeom prst="foldedCorner">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US" sz="1100" smtClean="0"/>
                <a:t>intget</a:t>
              </a:r>
              <a:r>
                <a:rPr lang="en-US" sz="1100"/>
                <a:t>(</a:t>
              </a:r>
              <a:r>
                <a:rPr lang="en-US" sz="1100" smtClean="0"/>
                <a:t>intkey){</a:t>
              </a:r>
              <a:endParaRPr lang="en-US" sz="1100"/>
            </a:p>
            <a:p>
              <a:r>
                <a:rPr lang="en-US" sz="1100" smtClean="0"/>
                <a:t>inthash=(key%TS);while(</a:t>
              </a:r>
              <a:r>
                <a:rPr lang="en-US" sz="1100"/>
                <a:t>table[hash</a:t>
              </a:r>
              <a:r>
                <a:rPr lang="en-US" sz="1100" smtClean="0"/>
                <a:t>]=NULL&amp;&amp;table</a:t>
              </a:r>
              <a:r>
                <a:rPr lang="en-US" sz="1100"/>
                <a:t>[hash]-&gt;getKey(</a:t>
              </a:r>
              <a:r>
                <a:rPr lang="en-US" sz="1100" smtClean="0"/>
                <a:t>)=key</a:t>
              </a:r>
              <a:r>
                <a:rPr lang="en-US" sz="1100"/>
                <a:t>)</a:t>
              </a:r>
            </a:p>
            <a:p>
              <a:r>
                <a:rPr lang="en-US" sz="1100" smtClean="0"/>
                <a:t>hash=(hash…</a:t>
              </a:r>
              <a:endParaRPr lang="en-US" sz="1100"/>
            </a:p>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96" charset="0"/>
              </a:endParaRPr>
            </a:p>
          </p:txBody>
        </p:sp>
      </p:grpSp>
      <p:sp>
        <p:nvSpPr>
          <p:cNvPr id="20" name="Espace réservé de la date 19"/>
          <p:cNvSpPr>
            <a:spLocks noGrp="1"/>
          </p:cNvSpPr>
          <p:nvPr>
            <p:ph type="dt" sz="half" idx="10"/>
          </p:nvPr>
        </p:nvSpPr>
        <p:spPr/>
        <p:txBody>
          <a:bodyPr/>
          <a:lstStyle/>
          <a:p>
            <a:fld id="{B0BA8A79-00CC-6041-83E9-381EACBB0FE2}" type="datetime1">
              <a:rPr lang="en-US" smtClean="0"/>
              <a:t>3/19/12</a:t>
            </a:fld>
            <a:endParaRPr lang="en-US"/>
          </a:p>
        </p:txBody>
      </p:sp>
      <p:sp>
        <p:nvSpPr>
          <p:cNvPr id="21" name="Espace réservé du numéro de diapositive 20"/>
          <p:cNvSpPr>
            <a:spLocks noGrp="1"/>
          </p:cNvSpPr>
          <p:nvPr>
            <p:ph type="sldNum" sz="quarter" idx="12"/>
          </p:nvPr>
        </p:nvSpPr>
        <p:spPr/>
        <p:txBody>
          <a:bodyPr/>
          <a:lstStyle/>
          <a:p>
            <a:fld id="{09128B45-356E-4A35-ADDB-0EE72B20EEE7}" type="slidenum">
              <a:rPr lang="en-US" smtClean="0"/>
              <a:pPr/>
              <a:t>6</a:t>
            </a:fld>
            <a:endParaRPr lang="en-US"/>
          </a:p>
        </p:txBody>
      </p:sp>
    </p:spTree>
    <p:extLst>
      <p:ext uri="{BB962C8B-B14F-4D97-AF65-F5344CB8AC3E}">
        <p14:creationId xmlns:p14="http://schemas.microsoft.com/office/powerpoint/2010/main" val="431308419"/>
      </p:ext>
    </p:extLst>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435280" cy="1138138"/>
          </a:xfrm>
        </p:spPr>
        <p:txBody>
          <a:bodyPr/>
          <a:lstStyle/>
          <a:p>
            <a:r>
              <a:rPr lang="en-US" sz="3200" dirty="0" smtClean="0"/>
              <a:t>1</a:t>
            </a:r>
            <a:r>
              <a:rPr lang="en-US" baseline="30000" dirty="0" smtClean="0"/>
              <a:t>st</a:t>
            </a:r>
            <a:r>
              <a:rPr lang="en-US" sz="3200" dirty="0" smtClean="0"/>
              <a:t> principle: abstraction</a:t>
            </a:r>
            <a:endParaRPr lang="en-US" sz="3200" dirty="0"/>
          </a:p>
        </p:txBody>
      </p:sp>
      <p:sp>
        <p:nvSpPr>
          <p:cNvPr id="3" name="Espace réservé du contenu 2"/>
          <p:cNvSpPr>
            <a:spLocks noGrp="1"/>
          </p:cNvSpPr>
          <p:nvPr>
            <p:ph idx="1"/>
          </p:nvPr>
        </p:nvSpPr>
        <p:spPr/>
        <p:txBody>
          <a:bodyPr>
            <a:normAutofit/>
          </a:bodyPr>
          <a:lstStyle/>
          <a:p>
            <a:pPr marL="0" indent="0">
              <a:buNone/>
            </a:pPr>
            <a:r>
              <a:rPr lang="en-US" sz="2400" dirty="0" smtClean="0"/>
              <a:t>High level data model</a:t>
            </a:r>
          </a:p>
          <a:p>
            <a:pPr lvl="1"/>
            <a:r>
              <a:rPr lang="en-US" sz="2000" b="1" dirty="0" smtClean="0">
                <a:solidFill>
                  <a:srgbClr val="FF0000"/>
                </a:solidFill>
              </a:rPr>
              <a:t>Definition language  </a:t>
            </a:r>
            <a:r>
              <a:rPr lang="en-US" sz="2000" dirty="0" smtClean="0"/>
              <a:t>for describing the data</a:t>
            </a:r>
          </a:p>
          <a:p>
            <a:pPr lvl="1"/>
            <a:r>
              <a:rPr lang="en-US" sz="2000" dirty="0" smtClean="0"/>
              <a:t>Manipulation language: </a:t>
            </a:r>
            <a:r>
              <a:rPr lang="en-US" sz="2000" b="1" dirty="0" smtClean="0">
                <a:solidFill>
                  <a:srgbClr val="FF0000"/>
                </a:solidFill>
              </a:rPr>
              <a:t>queries</a:t>
            </a:r>
            <a:r>
              <a:rPr lang="en-US" sz="2000" dirty="0" smtClean="0"/>
              <a:t> and </a:t>
            </a:r>
            <a:r>
              <a:rPr lang="en-US" sz="2000" b="1" dirty="0" smtClean="0">
                <a:solidFill>
                  <a:srgbClr val="FF0000"/>
                </a:solidFill>
              </a:rPr>
              <a:t>updates</a:t>
            </a:r>
            <a:endParaRPr lang="en-US" sz="1800" b="1" dirty="0" smtClean="0">
              <a:solidFill>
                <a:srgbClr val="FF0000"/>
              </a:solidFill>
            </a:endParaRPr>
          </a:p>
          <a:p>
            <a:pPr marL="0" indent="0">
              <a:buNone/>
            </a:pPr>
            <a:r>
              <a:rPr lang="en-US" sz="2400" dirty="0" smtClean="0"/>
              <a:t>Definition language based on simple data structure</a:t>
            </a:r>
          </a:p>
          <a:p>
            <a:pPr lvl="1"/>
            <a:r>
              <a:rPr lang="en-US" sz="2000" dirty="0" smtClean="0"/>
              <a:t>Relations</a:t>
            </a:r>
          </a:p>
          <a:p>
            <a:pPr lvl="1"/>
            <a:r>
              <a:rPr lang="en-US" sz="2000" dirty="0" smtClean="0"/>
              <a:t>Trees </a:t>
            </a:r>
          </a:p>
          <a:p>
            <a:pPr lvl="1"/>
            <a:r>
              <a:rPr lang="en-US" sz="2000" dirty="0" smtClean="0"/>
              <a:t>Graphs </a:t>
            </a:r>
            <a:endParaRPr lang="en-US" sz="2800" dirty="0" smtClean="0"/>
          </a:p>
          <a:p>
            <a:pPr marL="0" indent="0">
              <a:buNone/>
            </a:pPr>
            <a:r>
              <a:rPr lang="en-US" sz="2400" dirty="0" smtClean="0"/>
              <a:t>Formal language for queries</a:t>
            </a:r>
          </a:p>
          <a:p>
            <a:pPr lvl="1"/>
            <a:r>
              <a:rPr lang="en-US" sz="2000" dirty="0" smtClean="0"/>
              <a:t>Logics</a:t>
            </a:r>
          </a:p>
          <a:p>
            <a:pPr lvl="1"/>
            <a:r>
              <a:rPr lang="en-US" sz="2000" dirty="0" smtClean="0"/>
              <a:t>Declarative vs. Procedural</a:t>
            </a:r>
          </a:p>
          <a:p>
            <a:pPr lvl="1"/>
            <a:r>
              <a:rPr lang="en-US" sz="2000" dirty="0" smtClean="0"/>
              <a:t>Graphical languages</a:t>
            </a:r>
          </a:p>
        </p:txBody>
      </p:sp>
      <p:sp>
        <p:nvSpPr>
          <p:cNvPr id="4" name="Espace réservé de la date 3"/>
          <p:cNvSpPr>
            <a:spLocks noGrp="1"/>
          </p:cNvSpPr>
          <p:nvPr>
            <p:ph type="dt" sz="half" idx="10"/>
          </p:nvPr>
        </p:nvSpPr>
        <p:spPr/>
        <p:txBody>
          <a:bodyPr/>
          <a:lstStyle/>
          <a:p>
            <a:fld id="{F0B1CAF4-4EEF-714C-8055-F364D42A888A}" type="datetime1">
              <a:rPr lang="en-US" smtClean="0"/>
              <a:t>3/19/12</a:t>
            </a:fld>
            <a:endParaRPr lang="en-US"/>
          </a:p>
        </p:txBody>
      </p:sp>
      <p:sp>
        <p:nvSpPr>
          <p:cNvPr id="5" name="Espace réservé du numéro de diapositive 4"/>
          <p:cNvSpPr>
            <a:spLocks noGrp="1"/>
          </p:cNvSpPr>
          <p:nvPr>
            <p:ph type="sldNum" sz="quarter" idx="12"/>
          </p:nvPr>
        </p:nvSpPr>
        <p:spPr/>
        <p:txBody>
          <a:bodyPr/>
          <a:lstStyle/>
          <a:p>
            <a:fld id="{09128B45-356E-4A35-ADDB-0EE72B20EEE7}" type="slidenum">
              <a:rPr lang="en-US" smtClean="0"/>
              <a:pPr/>
              <a:t>7</a:t>
            </a:fld>
            <a:endParaRPr lang="en-US"/>
          </a:p>
        </p:txBody>
      </p:sp>
      <p:pic>
        <p:nvPicPr>
          <p:cNvPr id="12290" name="Picture 2"/>
          <p:cNvPicPr>
            <a:picLocks noChangeAspect="1" noChangeArrowheads="1"/>
          </p:cNvPicPr>
          <p:nvPr/>
        </p:nvPicPr>
        <p:blipFill>
          <a:blip r:embed="rId2" cstate="print"/>
          <a:srcRect/>
          <a:stretch>
            <a:fillRect/>
          </a:stretch>
        </p:blipFill>
        <p:spPr bwMode="auto">
          <a:xfrm>
            <a:off x="5101211" y="3861048"/>
            <a:ext cx="4019594" cy="1612380"/>
          </a:xfrm>
          <a:prstGeom prst="rect">
            <a:avLst/>
          </a:prstGeom>
          <a:noFill/>
          <a:ln w="9525">
            <a:noFill/>
            <a:miter lim="800000"/>
            <a:headEnd/>
            <a:tailEnd/>
          </a:ln>
        </p:spPr>
      </p:pic>
      <p:sp>
        <p:nvSpPr>
          <p:cNvPr id="9" name="ZoneTexte 8"/>
          <p:cNvSpPr txBox="1"/>
          <p:nvPr/>
        </p:nvSpPr>
        <p:spPr>
          <a:xfrm>
            <a:off x="5076056" y="5589240"/>
            <a:ext cx="3484698" cy="830997"/>
          </a:xfrm>
          <a:prstGeom prst="rect">
            <a:avLst/>
          </a:prstGeom>
          <a:noFill/>
        </p:spPr>
        <p:txBody>
          <a:bodyPr wrap="none" rtlCol="0">
            <a:spAutoFit/>
          </a:bodyPr>
          <a:lstStyle/>
          <a:p>
            <a:r>
              <a:rPr lang="en-US" sz="2400" dirty="0" smtClean="0"/>
              <a:t>Complex graphical queries </a:t>
            </a:r>
          </a:p>
          <a:p>
            <a:r>
              <a:rPr lang="en-US" sz="2400" dirty="0" smtClean="0"/>
              <a:t>with MS Access</a:t>
            </a:r>
            <a:endParaRPr lang="en-US" sz="2400" dirty="0"/>
          </a:p>
        </p:txBody>
      </p:sp>
    </p:spTree>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z="3200" dirty="0" smtClean="0"/>
              <a:t>2</a:t>
            </a:r>
            <a:r>
              <a:rPr lang="en-US" sz="3200" baseline="30000" dirty="0" smtClean="0"/>
              <a:t>nd</a:t>
            </a:r>
            <a:r>
              <a:rPr lang="en-US" sz="3200" dirty="0" smtClean="0"/>
              <a:t> principle: universality </a:t>
            </a:r>
            <a:endParaRPr lang="en-US" sz="3200" dirty="0"/>
          </a:p>
        </p:txBody>
      </p:sp>
      <p:sp>
        <p:nvSpPr>
          <p:cNvPr id="3" name="Espace réservé du contenu 2"/>
          <p:cNvSpPr>
            <a:spLocks noGrp="1"/>
          </p:cNvSpPr>
          <p:nvPr>
            <p:ph idx="1"/>
          </p:nvPr>
        </p:nvSpPr>
        <p:spPr/>
        <p:txBody>
          <a:bodyPr>
            <a:normAutofit/>
          </a:bodyPr>
          <a:lstStyle/>
          <a:p>
            <a:pPr>
              <a:buNone/>
            </a:pPr>
            <a:r>
              <a:rPr lang="en-US" sz="2400" dirty="0" smtClean="0"/>
              <a:t>DBMSs are designed to capture </a:t>
            </a:r>
            <a:r>
              <a:rPr lang="en-US" sz="2400" b="1" dirty="0" smtClean="0">
                <a:solidFill>
                  <a:srgbClr val="FF0000"/>
                </a:solidFill>
              </a:rPr>
              <a:t>all data </a:t>
            </a:r>
            <a:r>
              <a:rPr lang="en-US" sz="2400" dirty="0" smtClean="0"/>
              <a:t>in the world for </a:t>
            </a:r>
            <a:r>
              <a:rPr lang="en-US" sz="2400" b="1" dirty="0" smtClean="0">
                <a:solidFill>
                  <a:srgbClr val="FF0000"/>
                </a:solidFill>
              </a:rPr>
              <a:t>all kinds of applications</a:t>
            </a:r>
          </a:p>
          <a:p>
            <a:pPr lvl="1"/>
            <a:r>
              <a:rPr lang="en-US" sz="2000" dirty="0" smtClean="0"/>
              <a:t>Powerful languages</a:t>
            </a:r>
          </a:p>
          <a:p>
            <a:pPr lvl="1"/>
            <a:r>
              <a:rPr lang="en-US" sz="2000" dirty="0" smtClean="0"/>
              <a:t>Rich functionalities: see further</a:t>
            </a:r>
          </a:p>
          <a:p>
            <a:pPr lvl="1"/>
            <a:r>
              <a:rPr lang="en-US" sz="2000" dirty="0" smtClean="0"/>
              <a:t>To avoid multiplying developments</a:t>
            </a:r>
          </a:p>
          <a:p>
            <a:pPr>
              <a:buNone/>
            </a:pPr>
            <a:r>
              <a:rPr lang="en-US" sz="2400" dirty="0" smtClean="0"/>
              <a:t>In reality</a:t>
            </a:r>
          </a:p>
          <a:p>
            <a:pPr lvl="1"/>
            <a:r>
              <a:rPr lang="en-US" sz="2000" dirty="0" smtClean="0"/>
              <a:t>Less structured data are often stored in files</a:t>
            </a:r>
          </a:p>
          <a:p>
            <a:pPr lvl="1"/>
            <a:r>
              <a:rPr lang="en-US" sz="2000" dirty="0" smtClean="0"/>
              <a:t>Too intense applications require specialized software</a:t>
            </a:r>
          </a:p>
          <a:p>
            <a:pPr lvl="1"/>
            <a:r>
              <a:rPr lang="en-US" sz="2000" dirty="0" smtClean="0"/>
              <a:t>More and more the case</a:t>
            </a:r>
          </a:p>
        </p:txBody>
      </p:sp>
      <p:sp>
        <p:nvSpPr>
          <p:cNvPr id="4" name="Espace réservé de la date 3"/>
          <p:cNvSpPr>
            <a:spLocks noGrp="1"/>
          </p:cNvSpPr>
          <p:nvPr>
            <p:ph type="dt" sz="half" idx="10"/>
          </p:nvPr>
        </p:nvSpPr>
        <p:spPr/>
        <p:txBody>
          <a:bodyPr/>
          <a:lstStyle/>
          <a:p>
            <a:fld id="{1572894C-1FA3-E94F-B91A-4287E7340346}" type="datetime1">
              <a:rPr lang="en-US" smtClean="0"/>
              <a:t>3/19/12</a:t>
            </a:fld>
            <a:endParaRPr lang="en-US"/>
          </a:p>
        </p:txBody>
      </p:sp>
      <p:sp>
        <p:nvSpPr>
          <p:cNvPr id="5" name="Espace réservé du numéro de diapositive 4"/>
          <p:cNvSpPr>
            <a:spLocks noGrp="1"/>
          </p:cNvSpPr>
          <p:nvPr>
            <p:ph type="sldNum" sz="quarter" idx="12"/>
          </p:nvPr>
        </p:nvSpPr>
        <p:spPr/>
        <p:txBody>
          <a:bodyPr/>
          <a:lstStyle/>
          <a:p>
            <a:fld id="{09128B45-356E-4A35-ADDB-0EE72B20EEE7}" type="slidenum">
              <a:rPr lang="en-US" smtClean="0"/>
              <a:pPr/>
              <a:t>8</a:t>
            </a:fld>
            <a:endParaRPr lang="en-US"/>
          </a:p>
        </p:txBody>
      </p:sp>
    </p:spTree>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609600" y="3398520"/>
            <a:ext cx="1341120" cy="94488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96" charset="0"/>
              </a:rPr>
              <a:t>Logical </a:t>
            </a:r>
          </a:p>
          <a:p>
            <a:pPr marL="0" marR="0" indent="0" algn="r" defTabSz="914400" rtl="0" eaLnBrk="0" fontAlgn="base" latinLnBrk="0" hangingPunct="0">
              <a:lnSpc>
                <a:spcPct val="100000"/>
              </a:lnSpc>
              <a:spcBef>
                <a:spcPct val="0"/>
              </a:spcBef>
              <a:spcAft>
                <a:spcPct val="0"/>
              </a:spcAft>
              <a:buClrTx/>
              <a:buSzTx/>
              <a:buFontTx/>
              <a:buNone/>
              <a:tabLst/>
            </a:pPr>
            <a:r>
              <a:rPr lang="en-US" sz="2000" b="1" smtClean="0">
                <a:latin typeface="Times New Roman" pitchFamily="-96" charset="0"/>
              </a:rPr>
              <a:t>level</a:t>
            </a:r>
            <a:endParaRPr kumimoji="0" lang="en-US" sz="2000" b="1" i="0" u="none" strike="noStrike" cap="none" normalizeH="0" baseline="0" smtClean="0">
              <a:ln>
                <a:noFill/>
              </a:ln>
              <a:solidFill>
                <a:schemeClr val="tx1"/>
              </a:solidFill>
              <a:effectLst/>
              <a:latin typeface="Times New Roman" pitchFamily="-96" charset="0"/>
            </a:endParaRPr>
          </a:p>
        </p:txBody>
      </p:sp>
      <p:sp>
        <p:nvSpPr>
          <p:cNvPr id="2" name="Titre 1"/>
          <p:cNvSpPr>
            <a:spLocks noGrp="1"/>
          </p:cNvSpPr>
          <p:nvPr>
            <p:ph type="title"/>
          </p:nvPr>
        </p:nvSpPr>
        <p:spPr/>
        <p:txBody>
          <a:bodyPr/>
          <a:lstStyle/>
          <a:p>
            <a:r>
              <a:rPr lang="en-US" sz="3200" dirty="0" smtClean="0"/>
              <a:t>3</a:t>
            </a:r>
            <a:r>
              <a:rPr lang="en-US" baseline="30000" dirty="0" smtClean="0"/>
              <a:t>rd</a:t>
            </a:r>
            <a:r>
              <a:rPr lang="en-US" sz="3200" dirty="0" smtClean="0"/>
              <a:t> principle: </a:t>
            </a:r>
            <a:r>
              <a:rPr lang="en-US" dirty="0"/>
              <a:t>i</a:t>
            </a:r>
            <a:r>
              <a:rPr lang="en-US" sz="3200" dirty="0" smtClean="0"/>
              <a:t>ndependence</a:t>
            </a:r>
            <a:endParaRPr lang="en-US" sz="3200" dirty="0"/>
          </a:p>
        </p:txBody>
      </p:sp>
      <p:sp>
        <p:nvSpPr>
          <p:cNvPr id="3" name="Espace réservé du contenu 2"/>
          <p:cNvSpPr>
            <a:spLocks noGrp="1"/>
          </p:cNvSpPr>
          <p:nvPr>
            <p:ph idx="1"/>
          </p:nvPr>
        </p:nvSpPr>
        <p:spPr>
          <a:xfrm>
            <a:off x="2499360" y="1463040"/>
            <a:ext cx="6492240" cy="4556760"/>
          </a:xfrm>
        </p:spPr>
        <p:txBody>
          <a:bodyPr>
            <a:noAutofit/>
          </a:bodyPr>
          <a:lstStyle/>
          <a:p>
            <a:pPr>
              <a:buNone/>
            </a:pPr>
            <a:r>
              <a:rPr lang="en-US" sz="2400" dirty="0" smtClean="0"/>
              <a:t>ANSI-SPARC Architecture (75): 3 levels</a:t>
            </a:r>
          </a:p>
          <a:p>
            <a:pPr>
              <a:buNone/>
            </a:pPr>
            <a:r>
              <a:rPr lang="en-US" sz="2400" b="1" dirty="0" smtClean="0">
                <a:solidFill>
                  <a:srgbClr val="FF0000"/>
                </a:solidFill>
              </a:rPr>
              <a:t>Separation into three levels</a:t>
            </a:r>
          </a:p>
          <a:p>
            <a:pPr lvl="1"/>
            <a:r>
              <a:rPr lang="en-US" sz="2000" dirty="0" smtClean="0"/>
              <a:t>Physical level: physical organization of data on disk, disk management, schemas, indexes, transaction , log</a:t>
            </a:r>
          </a:p>
          <a:p>
            <a:pPr lvl="1"/>
            <a:r>
              <a:rPr lang="en-US" sz="2000" dirty="0" smtClean="0"/>
              <a:t>Logic: logical organization of data in a schema, query and update processing</a:t>
            </a:r>
          </a:p>
          <a:p>
            <a:pPr lvl="1"/>
            <a:r>
              <a:rPr lang="en-US" sz="2000" dirty="0" smtClean="0"/>
              <a:t>Externally:  views, API, programming environments</a:t>
            </a:r>
          </a:p>
          <a:p>
            <a:pPr>
              <a:buNone/>
            </a:pPr>
            <a:r>
              <a:rPr lang="en-US" sz="2400" dirty="0" smtClean="0"/>
              <a:t>Independence</a:t>
            </a:r>
            <a:endParaRPr lang="en-US" dirty="0" smtClean="0"/>
          </a:p>
          <a:p>
            <a:pPr lvl="1"/>
            <a:r>
              <a:rPr lang="en-US" sz="2000" dirty="0" smtClean="0"/>
              <a:t>Physical: We can change the physical organization without changing the logical level</a:t>
            </a:r>
          </a:p>
          <a:p>
            <a:pPr lvl="1"/>
            <a:r>
              <a:rPr lang="en-US" sz="2000" dirty="0" smtClean="0"/>
              <a:t>Logical: We can evolve the logical level without modifying the applications</a:t>
            </a:r>
          </a:p>
          <a:p>
            <a:pPr lvl="1"/>
            <a:r>
              <a:rPr lang="en-US" sz="2000" dirty="0" smtClean="0"/>
              <a:t>External: We can change or add views without affecting the logical level</a:t>
            </a:r>
          </a:p>
        </p:txBody>
      </p:sp>
      <p:sp>
        <p:nvSpPr>
          <p:cNvPr id="4" name="Cylindre 3"/>
          <p:cNvSpPr/>
          <p:nvPr/>
        </p:nvSpPr>
        <p:spPr bwMode="auto">
          <a:xfrm>
            <a:off x="182880" y="5517232"/>
            <a:ext cx="2084864" cy="914048"/>
          </a:xfrm>
          <a:prstGeom prst="can">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96" charset="0"/>
              </a:rPr>
              <a:t>Physical level</a:t>
            </a:r>
          </a:p>
        </p:txBody>
      </p:sp>
      <p:sp>
        <p:nvSpPr>
          <p:cNvPr id="5" name="Rectangle 4"/>
          <p:cNvSpPr/>
          <p:nvPr/>
        </p:nvSpPr>
        <p:spPr bwMode="auto">
          <a:xfrm>
            <a:off x="335280" y="3931920"/>
            <a:ext cx="487680" cy="105156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Times New Roman" pitchFamily="-96" charset="0"/>
            </a:endParaRPr>
          </a:p>
        </p:txBody>
      </p:sp>
      <p:sp>
        <p:nvSpPr>
          <p:cNvPr id="6" name="Rectangle 5"/>
          <p:cNvSpPr/>
          <p:nvPr/>
        </p:nvSpPr>
        <p:spPr bwMode="auto">
          <a:xfrm>
            <a:off x="746760" y="4175760"/>
            <a:ext cx="624840" cy="67056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Times New Roman" pitchFamily="-96" charset="0"/>
            </a:endParaRPr>
          </a:p>
        </p:txBody>
      </p:sp>
      <p:pic>
        <p:nvPicPr>
          <p:cNvPr id="26626" name="Picture 2"/>
          <p:cNvPicPr>
            <a:picLocks noChangeAspect="1" noChangeArrowheads="1"/>
          </p:cNvPicPr>
          <p:nvPr/>
        </p:nvPicPr>
        <p:blipFill>
          <a:blip r:embed="rId2" cstate="print"/>
          <a:srcRect/>
          <a:stretch>
            <a:fillRect/>
          </a:stretch>
        </p:blipFill>
        <p:spPr bwMode="auto">
          <a:xfrm>
            <a:off x="1417320" y="1603248"/>
            <a:ext cx="1005840" cy="1139952"/>
          </a:xfrm>
          <a:prstGeom prst="rect">
            <a:avLst/>
          </a:prstGeom>
          <a:noFill/>
          <a:ln w="9525">
            <a:noFill/>
            <a:miter lim="800000"/>
            <a:headEnd/>
            <a:tailEnd/>
          </a:ln>
        </p:spPr>
      </p:pic>
      <p:pic>
        <p:nvPicPr>
          <p:cNvPr id="26627" name="Picture 3"/>
          <p:cNvPicPr>
            <a:picLocks noChangeAspect="1" noChangeArrowheads="1"/>
          </p:cNvPicPr>
          <p:nvPr/>
        </p:nvPicPr>
        <p:blipFill>
          <a:blip r:embed="rId3" cstate="print"/>
          <a:srcRect/>
          <a:stretch>
            <a:fillRect/>
          </a:stretch>
        </p:blipFill>
        <p:spPr bwMode="auto">
          <a:xfrm>
            <a:off x="0" y="1524000"/>
            <a:ext cx="1319643" cy="1394460"/>
          </a:xfrm>
          <a:prstGeom prst="rect">
            <a:avLst/>
          </a:prstGeom>
          <a:noFill/>
          <a:ln w="9525">
            <a:noFill/>
            <a:miter lim="800000"/>
            <a:headEnd/>
            <a:tailEnd/>
          </a:ln>
        </p:spPr>
      </p:pic>
      <p:sp>
        <p:nvSpPr>
          <p:cNvPr id="11" name="Flèche droite 10"/>
          <p:cNvSpPr/>
          <p:nvPr/>
        </p:nvSpPr>
        <p:spPr bwMode="auto">
          <a:xfrm rot="16200000">
            <a:off x="784860" y="5021580"/>
            <a:ext cx="701040" cy="320040"/>
          </a:xfrm>
          <a:prstGeom prst="rightArrow">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Times New Roman" pitchFamily="-96" charset="0"/>
            </a:endParaRPr>
          </a:p>
        </p:txBody>
      </p:sp>
      <p:sp>
        <p:nvSpPr>
          <p:cNvPr id="12" name="Flèche droite 11"/>
          <p:cNvSpPr/>
          <p:nvPr/>
        </p:nvSpPr>
        <p:spPr bwMode="auto">
          <a:xfrm rot="17214915">
            <a:off x="1074420" y="2903220"/>
            <a:ext cx="701040" cy="320040"/>
          </a:xfrm>
          <a:prstGeom prst="rightArrow">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Times New Roman" pitchFamily="-96" charset="0"/>
            </a:endParaRPr>
          </a:p>
        </p:txBody>
      </p:sp>
      <p:sp>
        <p:nvSpPr>
          <p:cNvPr id="13" name="Flèche droite 12"/>
          <p:cNvSpPr/>
          <p:nvPr/>
        </p:nvSpPr>
        <p:spPr bwMode="auto">
          <a:xfrm rot="15202755">
            <a:off x="769620" y="2903220"/>
            <a:ext cx="701040" cy="320040"/>
          </a:xfrm>
          <a:prstGeom prst="rightArrow">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Times New Roman" pitchFamily="-96" charset="0"/>
            </a:endParaRPr>
          </a:p>
        </p:txBody>
      </p:sp>
      <p:sp>
        <p:nvSpPr>
          <p:cNvPr id="14" name="ZoneTexte 13"/>
          <p:cNvSpPr txBox="1"/>
          <p:nvPr/>
        </p:nvSpPr>
        <p:spPr>
          <a:xfrm>
            <a:off x="822960" y="1463040"/>
            <a:ext cx="1071897" cy="523220"/>
          </a:xfrm>
          <a:prstGeom prst="rect">
            <a:avLst/>
          </a:prstGeom>
          <a:noFill/>
        </p:spPr>
        <p:txBody>
          <a:bodyPr wrap="none" rtlCol="0">
            <a:spAutoFit/>
          </a:bodyPr>
          <a:lstStyle/>
          <a:p>
            <a:r>
              <a:rPr lang="en-US" sz="2800" b="1" smtClean="0">
                <a:solidFill>
                  <a:srgbClr val="FF0000"/>
                </a:solidFill>
              </a:rPr>
              <a:t>Views</a:t>
            </a:r>
            <a:endParaRPr lang="en-US" sz="2800" b="1">
              <a:solidFill>
                <a:srgbClr val="FF0000"/>
              </a:solidFill>
            </a:endParaRPr>
          </a:p>
        </p:txBody>
      </p:sp>
      <p:sp>
        <p:nvSpPr>
          <p:cNvPr id="15" name="ZoneTexte 14"/>
          <p:cNvSpPr txBox="1"/>
          <p:nvPr/>
        </p:nvSpPr>
        <p:spPr>
          <a:xfrm>
            <a:off x="251520" y="1844824"/>
            <a:ext cx="1699504" cy="400110"/>
          </a:xfrm>
          <a:prstGeom prst="rect">
            <a:avLst/>
          </a:prstGeom>
          <a:noFill/>
        </p:spPr>
        <p:txBody>
          <a:bodyPr wrap="none" rtlCol="0">
            <a:spAutoFit/>
          </a:bodyPr>
          <a:lstStyle/>
          <a:p>
            <a:r>
              <a:rPr lang="en-US" sz="2000" b="1" smtClean="0">
                <a:latin typeface="Times New Roman" pitchFamily="18" charset="0"/>
                <a:cs typeface="Times New Roman" pitchFamily="18" charset="0"/>
              </a:rPr>
              <a:t>External level</a:t>
            </a:r>
          </a:p>
        </p:txBody>
      </p:sp>
      <p:sp>
        <p:nvSpPr>
          <p:cNvPr id="16" name="Espace réservé de la date 15"/>
          <p:cNvSpPr>
            <a:spLocks noGrp="1"/>
          </p:cNvSpPr>
          <p:nvPr>
            <p:ph type="dt" sz="half" idx="10"/>
          </p:nvPr>
        </p:nvSpPr>
        <p:spPr/>
        <p:txBody>
          <a:bodyPr/>
          <a:lstStyle/>
          <a:p>
            <a:fld id="{2F4B741E-59D3-0E4C-8BBE-B481C16CDFDF}" type="datetime1">
              <a:rPr lang="en-US" smtClean="0"/>
              <a:t>3/19/12</a:t>
            </a:fld>
            <a:endParaRPr lang="en-US"/>
          </a:p>
        </p:txBody>
      </p:sp>
      <p:sp>
        <p:nvSpPr>
          <p:cNvPr id="17" name="Espace réservé du numéro de diapositive 16"/>
          <p:cNvSpPr>
            <a:spLocks noGrp="1"/>
          </p:cNvSpPr>
          <p:nvPr>
            <p:ph type="sldNum" sz="quarter" idx="12"/>
          </p:nvPr>
        </p:nvSpPr>
        <p:spPr/>
        <p:txBody>
          <a:bodyPr/>
          <a:lstStyle/>
          <a:p>
            <a:fld id="{09128B45-356E-4A35-ADDB-0EE72B20EEE7}" type="slidenum">
              <a:rPr lang="en-US" smtClean="0"/>
              <a:pPr/>
              <a:t>9</a:t>
            </a:fld>
            <a:endParaRPr lang="en-US"/>
          </a:p>
        </p:txBody>
      </p:sp>
    </p:spTree>
  </p:cSld>
  <p:clrMapOvr>
    <a:masterClrMapping/>
  </p:clrMapOvr>
  <p:transition xmlns:p14="http://schemas.microsoft.com/office/powerpoint/2010/main">
    <p:wipe dir="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662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662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animBg="1"/>
      <p:bldP spid="6" grpId="0" animBg="1"/>
      <p:bldP spid="11" grpId="0" animBg="1"/>
      <p:bldP spid="12" grpId="0" animBg="1"/>
      <p:bldP spid="13" grpId="0" animBg="1"/>
      <p:bldP spid="14" grpId="0"/>
      <p:bldP spid="15" grpId="0"/>
    </p:bld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Sillage.thmx</Template>
  <TotalTime>4309</TotalTime>
  <Words>2271</Words>
  <Application>Microsoft Macintosh PowerPoint</Application>
  <PresentationFormat>Présentation à l'écran (4:3)</PresentationFormat>
  <Paragraphs>768</Paragraphs>
  <Slides>53</Slides>
  <Notes>0</Notes>
  <HiddenSlides>0</HiddenSlides>
  <MMClips>0</MMClips>
  <ScaleCrop>false</ScaleCrop>
  <HeadingPairs>
    <vt:vector size="6" baseType="variant">
      <vt:variant>
        <vt:lpstr>Thème</vt:lpstr>
      </vt:variant>
      <vt:variant>
        <vt:i4>1</vt:i4>
      </vt:variant>
      <vt:variant>
        <vt:lpstr>Serveurs OLE incorporés</vt:lpstr>
      </vt:variant>
      <vt:variant>
        <vt:i4>1</vt:i4>
      </vt:variant>
      <vt:variant>
        <vt:lpstr>Titres des diapositives</vt:lpstr>
      </vt:variant>
      <vt:variant>
        <vt:i4>53</vt:i4>
      </vt:variant>
    </vt:vector>
  </HeadingPairs>
  <TitlesOfParts>
    <vt:vector size="55" baseType="lpstr">
      <vt:lpstr>Thème Office</vt:lpstr>
      <vt:lpstr>Document</vt:lpstr>
      <vt:lpstr>The Relational Model</vt:lpstr>
      <vt:lpstr>The course</vt:lpstr>
      <vt:lpstr>Organization</vt:lpstr>
      <vt:lpstr>The principles</vt:lpstr>
      <vt:lpstr>Database Management  System</vt:lpstr>
      <vt:lpstr>Key role: Mediation between human and machines</vt:lpstr>
      <vt:lpstr>1st principle: abstraction</vt:lpstr>
      <vt:lpstr>2nd principle: universality </vt:lpstr>
      <vt:lpstr>3rd principle: independence</vt:lpstr>
      <vt:lpstr>1st principle: abstraction</vt:lpstr>
      <vt:lpstr>The relational model</vt:lpstr>
      <vt:lpstr>Relations</vt:lpstr>
      <vt:lpstr>Queries are expressed in relational calculus</vt:lpstr>
      <vt:lpstr>Relational algebra</vt:lpstr>
      <vt:lpstr>The main predecessors</vt:lpstr>
      <vt:lpstr>The main successors: semistructured data models</vt:lpstr>
      <vt:lpstr>2nd principle: universality</vt:lpstr>
      <vt:lpstr>Two main classes of applications with important needs for data management</vt:lpstr>
      <vt:lpstr>Towards universality: more functionalities</vt:lpstr>
      <vt:lpstr>Towards universality: performance and scaling</vt:lpstr>
      <vt:lpstr>Dependencies</vt:lpstr>
      <vt:lpstr>Dependencies and schema design</vt:lpstr>
      <vt:lpstr>Concurrency and transactions - ACID</vt:lpstr>
      <vt:lpstr>Recovery from failures</vt:lpstr>
      <vt:lpstr>Distributed data</vt:lpstr>
      <vt:lpstr>More</vt:lpstr>
      <vt:lpstr>3rd principle: independence</vt:lpstr>
      <vt:lpstr>Views</vt:lpstr>
      <vt:lpstr>View definition</vt:lpstr>
      <vt:lpstr>To materialize or not</vt:lpstr>
      <vt:lpstr>Integration: view over several bases</vt:lpstr>
      <vt:lpstr>Optimization, complexity and expressivity</vt:lpstr>
      <vt:lpstr>The reasons of the success</vt:lpstr>
      <vt:lpstr>Rewriting algebraic expressions</vt:lpstr>
      <vt:lpstr>A possible query plan (without index)</vt:lpstr>
      <vt:lpstr>Optimization</vt:lpstr>
      <vt:lpstr>Optimization &amp; scaling using parallelism</vt:lpstr>
      <vt:lpstr>Complexity and expressivity</vt:lpstr>
      <vt:lpstr>A jewel of databases</vt:lpstr>
      <vt:lpstr>Containment of conjunctive queries</vt:lpstr>
      <vt:lpstr>Another query</vt:lpstr>
      <vt:lpstr>Question</vt:lpstr>
      <vt:lpstr>If there is a homomorphism from Q to Q’, Q’ ⊆ Q </vt:lpstr>
      <vt:lpstr>If Q’ ⊆ Q, there is a homomorphism from Q to Q’</vt:lpstr>
      <vt:lpstr>Q’ ⊆ Q iff there is a homomorphism from Q to Q’  The problem is NP-complete</vt:lpstr>
      <vt:lpstr>Disjunction</vt:lpstr>
      <vt:lpstr>Beyond </vt:lpstr>
      <vt:lpstr>Conclusion</vt:lpstr>
      <vt:lpstr>Relational databases</vt:lpstr>
      <vt:lpstr>Blend with other technologies</vt:lpstr>
      <vt:lpstr>Always question everything</vt:lpstr>
      <vt:lpstr>For instance, what can be questioned</vt:lpstr>
      <vt:lpstr>Présentation PowerPoint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 SGDB relationnels</dc:title>
  <dc:creator>serge</dc:creator>
  <cp:lastModifiedBy>Serge Abiteboul</cp:lastModifiedBy>
  <cp:revision>180</cp:revision>
  <dcterms:created xsi:type="dcterms:W3CDTF">2012-01-11T13:03:51Z</dcterms:created>
  <dcterms:modified xsi:type="dcterms:W3CDTF">2012-03-19T15:34:28Z</dcterms:modified>
</cp:coreProperties>
</file>